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9.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0.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2.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3.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theme/themeOverride2.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6" r:id="rId4"/>
    <p:sldMasterId id="2147483686" r:id="rId5"/>
    <p:sldMasterId id="2147483714" r:id="rId6"/>
    <p:sldMasterId id="2147483849" r:id="rId7"/>
    <p:sldMasterId id="2147483875" r:id="rId8"/>
    <p:sldMasterId id="2147483899" r:id="rId9"/>
    <p:sldMasterId id="2147483940" r:id="rId10"/>
    <p:sldMasterId id="2147483972" r:id="rId11"/>
    <p:sldMasterId id="2147484003" r:id="rId12"/>
    <p:sldMasterId id="2147484055" r:id="rId13"/>
    <p:sldMasterId id="2147484103" r:id="rId14"/>
    <p:sldMasterId id="2147484135" r:id="rId15"/>
    <p:sldMasterId id="2147484176" r:id="rId16"/>
    <p:sldMasterId id="2147484209" r:id="rId17"/>
  </p:sldMasterIdLst>
  <p:notesMasterIdLst>
    <p:notesMasterId r:id="rId73"/>
  </p:notesMasterIdLst>
  <p:sldIdLst>
    <p:sldId id="2145706025" r:id="rId18"/>
    <p:sldId id="2076137634" r:id="rId19"/>
    <p:sldId id="2076137637" r:id="rId20"/>
    <p:sldId id="2076137635" r:id="rId21"/>
    <p:sldId id="2076137640" r:id="rId22"/>
    <p:sldId id="2076137596" r:id="rId23"/>
    <p:sldId id="2145706034" r:id="rId24"/>
    <p:sldId id="2076137641" r:id="rId25"/>
    <p:sldId id="2076137646" r:id="rId26"/>
    <p:sldId id="2076137643" r:id="rId27"/>
    <p:sldId id="2076137645" r:id="rId28"/>
    <p:sldId id="2076137649" r:id="rId29"/>
    <p:sldId id="2076137650" r:id="rId30"/>
    <p:sldId id="2145706032" r:id="rId31"/>
    <p:sldId id="2145706033" r:id="rId32"/>
    <p:sldId id="2076137338" r:id="rId33"/>
    <p:sldId id="2076137598" r:id="rId34"/>
    <p:sldId id="2145706035" r:id="rId35"/>
    <p:sldId id="2076137600" r:id="rId36"/>
    <p:sldId id="2076137601" r:id="rId37"/>
    <p:sldId id="2145706036" r:id="rId38"/>
    <p:sldId id="2076137652" r:id="rId39"/>
    <p:sldId id="2076137653" r:id="rId40"/>
    <p:sldId id="2076137679" r:id="rId41"/>
    <p:sldId id="2076137648" r:id="rId42"/>
    <p:sldId id="2076137647" r:id="rId43"/>
    <p:sldId id="2076137651" r:id="rId44"/>
    <p:sldId id="2076137866" r:id="rId45"/>
    <p:sldId id="2147479016" r:id="rId46"/>
    <p:sldId id="2147479017" r:id="rId47"/>
    <p:sldId id="2076137828" r:id="rId48"/>
    <p:sldId id="2076137829" r:id="rId49"/>
    <p:sldId id="2076137848" r:id="rId50"/>
    <p:sldId id="2076137849" r:id="rId51"/>
    <p:sldId id="2076137856" r:id="rId52"/>
    <p:sldId id="2076137859" r:id="rId53"/>
    <p:sldId id="2076137860" r:id="rId54"/>
    <p:sldId id="2076137662" r:id="rId55"/>
    <p:sldId id="2076137854" r:id="rId56"/>
    <p:sldId id="2076137861" r:id="rId57"/>
    <p:sldId id="2076137862" r:id="rId58"/>
    <p:sldId id="2076137863" r:id="rId59"/>
    <p:sldId id="2076137857" r:id="rId60"/>
    <p:sldId id="2145706026" r:id="rId61"/>
    <p:sldId id="2145706027" r:id="rId62"/>
    <p:sldId id="2145706028" r:id="rId63"/>
    <p:sldId id="2145706029" r:id="rId64"/>
    <p:sldId id="2145706030" r:id="rId65"/>
    <p:sldId id="2145706031" r:id="rId66"/>
    <p:sldId id="2147479015" r:id="rId67"/>
    <p:sldId id="2147470785" r:id="rId68"/>
    <p:sldId id="2147478247" r:id="rId69"/>
    <p:sldId id="2076137850" r:id="rId70"/>
    <p:sldId id="2147468182" r:id="rId71"/>
    <p:sldId id="214141150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11D2166-161C-42E3-9DD0-E4F528D36269}">
          <p14:sldIdLst>
            <p14:sldId id="2145706025"/>
            <p14:sldId id="2076137634"/>
            <p14:sldId id="2076137637"/>
            <p14:sldId id="2076137635"/>
            <p14:sldId id="2076137640"/>
            <p14:sldId id="2076137596"/>
          </p14:sldIdLst>
        </p14:section>
        <p14:section name="Use case scenarios overview" id="{14FBBD68-5D25-43CF-A990-B93F60C5A2A3}">
          <p14:sldIdLst>
            <p14:sldId id="2145706034"/>
          </p14:sldIdLst>
        </p14:section>
        <p14:section name="IoT device telemetry" id="{1F892FA1-5EFD-4D04-9A59-EF7BF0F89031}">
          <p14:sldIdLst>
            <p14:sldId id="2076137641"/>
            <p14:sldId id="2076137646"/>
          </p14:sldIdLst>
        </p14:section>
        <p14:section name="Personalizations and recommendations" id="{A4A03BE4-D744-4B7A-A8FD-1C31A6FB8DD9}">
          <p14:sldIdLst>
            <p14:sldId id="2076137643"/>
            <p14:sldId id="2076137645"/>
          </p14:sldIdLst>
        </p14:section>
        <p14:section name="Global, mission critical" id="{3FF1C5C2-A562-4452-BA8A-243F51A77112}">
          <p14:sldIdLst>
            <p14:sldId id="2076137649"/>
            <p14:sldId id="2076137650"/>
          </p14:sldIdLst>
        </p14:section>
        <p14:section name="Multi-tenant SaaS" id="{C571A0DD-5D02-4F4D-AE72-24BC18B28304}">
          <p14:sldIdLst>
            <p14:sldId id="2145706032"/>
            <p14:sldId id="2145706033"/>
          </p14:sldIdLst>
        </p14:section>
        <p14:section name="Features and benefits" id="{A9748374-10AB-4CBD-8418-C75BA3040240}">
          <p14:sldIdLst>
            <p14:sldId id="2076137338"/>
            <p14:sldId id="2076137598"/>
            <p14:sldId id="2145706035"/>
            <p14:sldId id="2076137600"/>
            <p14:sldId id="2076137601"/>
          </p14:sldIdLst>
        </p14:section>
        <p14:section name="Data migration" id="{E28F9A14-08C0-4B41-8F25-8C7D817D197C}">
          <p14:sldIdLst>
            <p14:sldId id="2145706036"/>
            <p14:sldId id="2076137652"/>
            <p14:sldId id="2076137653"/>
          </p14:sldIdLst>
        </p14:section>
        <p14:section name="CTA and resources" id="{092EDB0F-F608-4604-970D-96DD9733B241}">
          <p14:sldIdLst>
            <p14:sldId id="2076137679"/>
          </p14:sldIdLst>
        </p14:section>
        <p14:section name="Use case architecture - IoT device telemetry" id="{529293E9-EFBC-4CB9-B398-F20408CA19FA}">
          <p14:sldIdLst>
            <p14:sldId id="2076137648"/>
          </p14:sldIdLst>
        </p14:section>
        <p14:section name="Use case architecture - Personalization" id="{558F733F-669D-4E1F-AA69-61515745ADA9}">
          <p14:sldIdLst>
            <p14:sldId id="2076137647"/>
          </p14:sldIdLst>
        </p14:section>
        <p14:section name="Use case architecture - Global, mission critical" id="{00CD9B69-61BC-4B31-8742-4572811EA269}">
          <p14:sldIdLst>
            <p14:sldId id="2076137651"/>
          </p14:sldIdLst>
        </p14:section>
        <p14:section name="Use case architecture - Multi-tenant SaaS" id="{42FFE34F-FE43-4EF1-B39B-380D3B661857}">
          <p14:sldIdLst>
            <p14:sldId id="2076137866"/>
          </p14:sldIdLst>
        </p14:section>
        <p14:section name="Cost optimization" id="{A9B4013F-8178-413F-9F49-3F279DC38E8A}">
          <p14:sldIdLst>
            <p14:sldId id="2147479016"/>
            <p14:sldId id="2147479017"/>
          </p14:sldIdLst>
        </p14:section>
        <p14:section name="NoSQL migration" id="{11ED0BB6-4187-4A90-8546-35748A71F14C}">
          <p14:sldIdLst>
            <p14:sldId id="2076137828"/>
            <p14:sldId id="2076137829"/>
            <p14:sldId id="2076137848"/>
            <p14:sldId id="2076137849"/>
            <p14:sldId id="2076137856"/>
            <p14:sldId id="2076137859"/>
            <p14:sldId id="2076137860"/>
            <p14:sldId id="2076137662"/>
            <p14:sldId id="2076137854"/>
            <p14:sldId id="2076137861"/>
            <p14:sldId id="2076137862"/>
            <p14:sldId id="2076137863"/>
            <p14:sldId id="2076137857"/>
          </p14:sldIdLst>
        </p14:section>
        <p14:section name="Build cloud-native apps with PostgreSQL" id="{C15B7B4E-902A-4CC3-8714-264EF8165522}">
          <p14:sldIdLst>
            <p14:sldId id="2145706026"/>
            <p14:sldId id="2145706027"/>
            <p14:sldId id="2145706028"/>
            <p14:sldId id="2145706029"/>
            <p14:sldId id="2145706030"/>
            <p14:sldId id="2145706031"/>
          </p14:sldIdLst>
        </p14:section>
        <p14:section name="Customer Acceleration Offers" id="{645AE3B3-6F67-4D14-97FE-3BBBC7837C3E}">
          <p14:sldIdLst>
            <p14:sldId id="2147479015"/>
            <p14:sldId id="2147470785"/>
            <p14:sldId id="2147478247"/>
            <p14:sldId id="2076137850"/>
            <p14:sldId id="2147468182"/>
            <p14:sldId id="21414115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B437C-E982-4082-966A-EF7BEE416BB9}" v="2" dt="2022-12-05T18:11:11.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33" autoAdjust="0"/>
  </p:normalViewPr>
  <p:slideViewPr>
    <p:cSldViewPr snapToGrid="0">
      <p:cViewPr varScale="1">
        <p:scale>
          <a:sx n="49" d="100"/>
          <a:sy n="49" d="100"/>
        </p:scale>
        <p:origin x="6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A03DC-3A08-4F23-9EC4-992867301083}"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ABDCF-0071-4C18-BCC3-E556CD0A133F}" type="slidenum">
              <a:rPr lang="en-US" smtClean="0"/>
              <a:t>‹#›</a:t>
            </a:fld>
            <a:endParaRPr lang="en-US"/>
          </a:p>
        </p:txBody>
      </p:sp>
    </p:spTree>
    <p:extLst>
      <p:ext uri="{BB962C8B-B14F-4D97-AF65-F5344CB8AC3E}">
        <p14:creationId xmlns:p14="http://schemas.microsoft.com/office/powerpoint/2010/main" val="324515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ustomers.microsoft.com/en-us/story/1435764111016035420-zero-friction-energy-azure-cosmos-d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ustomers.microsoft.com/en-gb/story/symantec-professionalservices-azurecosmosd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azure/cosmos-db/free-tie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cosmos-db/nosql/distribute-throughput-across-partition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learn.microsoft.com/en-us/azure/cosmos-db/burst-capacity" TargetMode="External"/><Relationship Id="rId4" Type="http://schemas.openxmlformats.org/officeDocument/2006/relationships/hyperlink" Target="https://github.com/MicrosoftDocs/azure-docs/blob/main/articles/cosmos-db/merge.md"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ustomers.microsoft.com/en-us/story/citri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31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rgbClr val="0078D7"/>
                </a:solidFill>
                <a:latin typeface="Segoe UI Semibold" panose="020B0702040204020203" pitchFamily="34" charset="0"/>
                <a:cs typeface="Segoe UI Semibold" panose="020B0702040204020203" pitchFamily="34" charset="0"/>
              </a:rPr>
              <a:t>Challenge</a:t>
            </a:r>
          </a:p>
          <a:p>
            <a:r>
              <a:rPr lang="en-US" sz="1200" dirty="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dirty="0">
              <a:solidFill>
                <a:srgbClr val="000000"/>
              </a:solidFill>
              <a:latin typeface="Segoe UI" panose="020B0502040204020203" pitchFamily="34" charset="0"/>
              <a:cs typeface="Segoe UI" panose="020B0502040204020203" pitchFamily="34" charset="0"/>
            </a:endParaRPr>
          </a:p>
          <a:p>
            <a:r>
              <a:rPr lang="en-US" sz="1600" dirty="0">
                <a:solidFill>
                  <a:srgbClr val="0078D7"/>
                </a:solidFill>
                <a:latin typeface="Segoe UI Semibold" panose="020B0702040204020203" pitchFamily="34" charset="0"/>
                <a:cs typeface="Segoe UI Semibold" panose="020B0702040204020203" pitchFamily="34" charset="0"/>
              </a:rPr>
              <a:t>Outcome</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of performance for customers in any location, and a recommendations platform for 26mm+ customers includes 85,000 products, with 5,000 new ones added each week.</a:t>
            </a:r>
          </a:p>
          <a:p>
            <a:pPr marL="0" indent="0">
              <a:buFontTx/>
              <a:buNone/>
            </a:pPr>
            <a:endParaRPr lang="en-US" sz="1200" dirty="0">
              <a:solidFill>
                <a:srgbClr val="000000"/>
              </a:solidFill>
              <a:latin typeface="Segoe UI" panose="020B0502040204020203" pitchFamily="34" charset="0"/>
              <a:cs typeface="Segoe UI" panose="020B0502040204020203" pitchFamily="34" charset="0"/>
            </a:endParaRPr>
          </a:p>
          <a:p>
            <a:pPr marL="0" indent="0">
              <a:buFontTx/>
              <a:buNone/>
            </a:pPr>
            <a:r>
              <a:rPr lang="en-US" sz="1200" dirty="0">
                <a:solidFill>
                  <a:srgbClr val="000000"/>
                </a:solidFill>
                <a:latin typeface="Segoe UI" panose="020B0502040204020203" pitchFamily="34" charset="0"/>
                <a:cs typeface="Segoe UI" panose="020B0502040204020203" pitchFamily="34" charset="0"/>
              </a:rPr>
              <a:t>ASOS </a:t>
            </a:r>
            <a:r>
              <a:rPr lang="en-US" b="0" i="0" dirty="0">
                <a:effectLst/>
                <a:latin typeface="SegoeUI"/>
              </a:rPr>
              <a:t>uses Azure Cosmos DB across numerous microservices, including:</a:t>
            </a:r>
          </a:p>
          <a:p>
            <a:pPr marL="171450" indent="-171450">
              <a:buFontTx/>
              <a:buChar char="-"/>
            </a:pPr>
            <a:r>
              <a:rPr lang="en-US" b="0" i="0" dirty="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dirty="0">
                <a:solidFill>
                  <a:srgbClr val="0067B8"/>
                </a:solidFill>
                <a:effectLst/>
                <a:latin typeface="SegoeUI"/>
                <a:hlinkClick r:id="rId3"/>
              </a:rPr>
              <a:t>Order workflows using change feed</a:t>
            </a:r>
            <a:r>
              <a:rPr lang="en-US" b="0" i="0" dirty="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dirty="0">
                <a:effectLst/>
                <a:latin typeface="SegoeUI"/>
              </a:rPr>
              <a:t>easy-to-use online returns process. Customers can request a return online, download the return label, and get refunded with just a few easy steps</a:t>
            </a:r>
          </a:p>
          <a:p>
            <a:pPr marL="171450" indent="-171450">
              <a:buFontTx/>
              <a:buChar char="-"/>
            </a:pPr>
            <a:r>
              <a:rPr lang="en-US" b="0" i="0" dirty="0">
                <a:effectLst/>
                <a:latin typeface="SegoeUI"/>
              </a:rPr>
              <a:t>Highly scalable distributed order processing workflow that has gone from processing tens of orders per second to hundreds of orders per second (ASOS was able to process 95 million orders in FY21 with Azure Cosmos DB)</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360183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https://youtu.be/DqQuXGjaE8c </a:t>
            </a:r>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283112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https://youtu.be/DqQuXGjaE8c </a:t>
            </a:r>
          </a:p>
          <a:p>
            <a:r>
              <a:rPr lang="en-US">
                <a:hlinkClick r:id="rId3"/>
              </a:rPr>
              <a:t>Microsoft Customer Story-Zero Friction delivers frustration-free metering and billing to the energy sector with Azure Cosmos DB</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51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611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Support for all PostgreSQL data types with SLA-backed 99.95% availability across over 25 Azure regions</a:t>
            </a:r>
            <a:endParaRPr lang="en-US" sz="1200"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17</a:t>
            </a:fld>
            <a:endParaRPr lang="en-US"/>
          </a:p>
        </p:txBody>
      </p:sp>
    </p:spTree>
    <p:extLst>
      <p:ext uri="{BB962C8B-B14F-4D97-AF65-F5344CB8AC3E}">
        <p14:creationId xmlns:p14="http://schemas.microsoft.com/office/powerpoint/2010/main" val="382302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Azure is the </a:t>
            </a:r>
            <a:r>
              <a:rPr lang="en-US" b="1" i="0" dirty="0">
                <a:solidFill>
                  <a:srgbClr val="000000"/>
                </a:solidFill>
                <a:effectLst/>
                <a:latin typeface="Calibri" panose="020F0502020204030204" pitchFamily="34" charset="0"/>
              </a:rPr>
              <a:t>first cloud provider </a:t>
            </a:r>
            <a:r>
              <a:rPr lang="en-US" b="0" i="0" dirty="0">
                <a:solidFill>
                  <a:srgbClr val="000000"/>
                </a:solidFill>
                <a:effectLst/>
                <a:latin typeface="Calibri" panose="020F0502020204030204" pitchFamily="34" charset="0"/>
              </a:rPr>
              <a:t>to offer a single database service with support for </a:t>
            </a:r>
            <a:r>
              <a:rPr lang="en-US" b="1" i="0" dirty="0">
                <a:solidFill>
                  <a:srgbClr val="000000"/>
                </a:solidFill>
                <a:effectLst/>
                <a:latin typeface="Calibri" panose="020F0502020204030204" pitchFamily="34" charset="0"/>
              </a:rPr>
              <a:t>both relational and NoSQL data</a:t>
            </a:r>
            <a:r>
              <a:rPr lang="en-US" b="0" i="0" dirty="0">
                <a:solidFill>
                  <a:srgbClr val="000000"/>
                </a:solidFill>
                <a:effectLst/>
                <a:latin typeface="Calibri" panose="020F0502020204030204" pitchFamily="34" charset="0"/>
              </a:rPr>
              <a: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latin typeface="Calibri" panose="020F0502020204030204" pitchFamily="34" charset="0"/>
              </a:rPr>
              <a:t>Service offers superior scalability and performance with native NoSQL service, and compatibility with NoSQL databases including MongoDB, Cassandra, and </a:t>
            </a:r>
            <a:r>
              <a:rPr lang="en-US" b="0" i="0" dirty="0" err="1">
                <a:solidFill>
                  <a:srgbClr val="000000"/>
                </a:solidFill>
                <a:effectLst/>
                <a:latin typeface="Calibri" panose="020F0502020204030204" pitchFamily="34" charset="0"/>
              </a:rPr>
              <a:t>Gremline</a:t>
            </a:r>
            <a:r>
              <a:rPr lang="en-US" b="0" i="0" dirty="0">
                <a:solidFill>
                  <a:srgbClr val="000000"/>
                </a:solidFill>
                <a:effectLst/>
                <a:latin typeface="Calibri" panose="020F0502020204030204" pitchFamily="34" charset="0"/>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latin typeface="Calibri" panose="020F0502020204030204" pitchFamily="34" charset="0"/>
              </a:rPr>
              <a:t>Now with PostgreSQL support, </a:t>
            </a:r>
            <a:r>
              <a:rPr lang="en-US" sz="1800" b="1" i="0" dirty="0">
                <a:solidFill>
                  <a:srgbClr val="000000"/>
                </a:solidFill>
                <a:effectLst/>
                <a:latin typeface="Calibri" panose="020F0502020204030204" pitchFamily="34" charset="0"/>
              </a:rPr>
              <a:t>Azure Cosmos DB for PostgreSQL </a:t>
            </a:r>
            <a:r>
              <a:rPr lang="en-US" sz="1800" b="0" i="0" dirty="0">
                <a:solidFill>
                  <a:srgbClr val="000000"/>
                </a:solidFill>
                <a:effectLst/>
                <a:latin typeface="Calibri" panose="020F0502020204030204" pitchFamily="34" charset="0"/>
              </a:rPr>
              <a:t>blends the scalability of a NoSQL database with ACID transaction compliance, a rich SQL programming model, and support for Postgres extensions. </a:t>
            </a:r>
            <a:endParaRPr lang="en-US" b="0" i="0" dirty="0">
              <a:solidFill>
                <a:srgbClr val="000000"/>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Integration with cloud-native Azure app development and analytics services including Azure Synapse Analytics, Azure Kubernetes Service, and Azure Functions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Popular languages and SDKs for .NET, Java, and Python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Change feed to easily track and manage changes to database containers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Automatic indexing of all your data, regardless of data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Run advanced analytics over real-time data without ETL using Azure Synapse Link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28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29ABDCF-0071-4C18-BCC3-E556CD0A133F}" type="slidenum">
              <a:rPr lang="en-US" smtClean="0"/>
              <a:t>20</a:t>
            </a:fld>
            <a:endParaRPr lang="en-US"/>
          </a:p>
        </p:txBody>
      </p:sp>
    </p:spTree>
    <p:extLst>
      <p:ext uri="{BB962C8B-B14F-4D97-AF65-F5344CB8AC3E}">
        <p14:creationId xmlns:p14="http://schemas.microsoft.com/office/powerpoint/2010/main" val="135254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15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UI"/>
              </a:rPr>
              <a:t>Symantec Corp. is migrating its databases from Cassandra to Azure Cosmos DB. The company, based in Mountain View, California, is already saving 40 percent on the cost of running its databases, and its teams spend less time managing data and more time building security products. With Azure Cosmos DB, Symantec can help ensure high availability for services that monitor 40 million endpoints in 150 countries, responding to 15 billion requests a day in less than one second.</a:t>
            </a:r>
            <a:endParaRPr lang="en-US"/>
          </a:p>
          <a:p>
            <a:endParaRPr lang="en-US" b="0" i="0">
              <a:effectLst/>
              <a:latin typeface="SegoeUI"/>
            </a:endParaRPr>
          </a:p>
          <a:p>
            <a:endParaRPr lang="en-US" b="0" i="0">
              <a:effectLst/>
              <a:latin typeface="SegoeUI"/>
            </a:endParaRPr>
          </a:p>
          <a:p>
            <a:r>
              <a:rPr lang="en-US">
                <a:hlinkClick r:id="rId3"/>
              </a:rPr>
              <a:t>https://customers.microsoft.com/en-gb/story/symantec-professionalservices-azurecosmosdb</a:t>
            </a:r>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22</a:t>
            </a:fld>
            <a:endParaRPr lang="en-US"/>
          </a:p>
        </p:txBody>
      </p:sp>
    </p:spTree>
    <p:extLst>
      <p:ext uri="{BB962C8B-B14F-4D97-AF65-F5344CB8AC3E}">
        <p14:creationId xmlns:p14="http://schemas.microsoft.com/office/powerpoint/2010/main" val="381987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Modern life is app-centric: businesses are reliant on applications and, increasingly, so are our homes and personal lives.  For businesses, innovation is brought to life through apps as we find new ways to remain competitive and ensure business continuity during uncertain times.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2</a:t>
            </a:fld>
            <a:endParaRPr lang="en-US"/>
          </a:p>
        </p:txBody>
      </p:sp>
    </p:spTree>
    <p:extLst>
      <p:ext uri="{BB962C8B-B14F-4D97-AF65-F5344CB8AC3E}">
        <p14:creationId xmlns:p14="http://schemas.microsoft.com/office/powerpoint/2010/main" val="53159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23</a:t>
            </a:fld>
            <a:endParaRPr lang="en-US"/>
          </a:p>
        </p:txBody>
      </p:sp>
    </p:spTree>
    <p:extLst>
      <p:ext uri="{BB962C8B-B14F-4D97-AF65-F5344CB8AC3E}">
        <p14:creationId xmlns:p14="http://schemas.microsoft.com/office/powerpoint/2010/main" val="365466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Get insights into operations, assets, and inventory to improve business performance and user experience.  With Azure Cosmos DB, developers can easily ingest and m</a:t>
            </a:r>
            <a:r>
              <a:rPr lang="en-US" sz="1200">
                <a:latin typeface="+mn-lt"/>
              </a:rPr>
              <a:t>anage high-velocity  telemetry, fleet data, and supply chain data - in real-time, anywhere in the world, and in a cost-effective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latin typeface="+mn-lt"/>
              </a:rPr>
              <a:t>Azure Cosmos DB is great for this use case because it offers:</a:t>
            </a:r>
          </a:p>
          <a:p>
            <a:pPr marL="400050" lvl="1" indent="-171450">
              <a:buFont typeface="Arial" panose="020B0604020202020204" pitchFamily="34" charset="0"/>
              <a:buChar char="•"/>
            </a:pPr>
            <a:r>
              <a:rPr lang="en-CA" sz="1600" b="0">
                <a:latin typeface="Segoe UI Semilight" panose="020B0402040204020203" pitchFamily="34" charset="0"/>
                <a:cs typeface="Segoe UI Semilight" panose="020B0402040204020203" pitchFamily="34" charset="0"/>
              </a:rPr>
              <a:t>Unlimited elastic and instant throughput </a:t>
            </a:r>
          </a:p>
          <a:p>
            <a:pPr marL="400050" lvl="1" indent="-171450">
              <a:buFont typeface="Arial" panose="020B0604020202020204" pitchFamily="34" charset="0"/>
              <a:buChar char="•"/>
            </a:pPr>
            <a:r>
              <a:rPr lang="en-CA" sz="1600" b="0">
                <a:latin typeface="Segoe UI Semilight" panose="020B0402040204020203" pitchFamily="34" charset="0"/>
                <a:cs typeface="Segoe UI Semilight" panose="020B0402040204020203" pitchFamily="34" charset="0"/>
              </a:rPr>
              <a:t>&lt;10 </a:t>
            </a:r>
            <a:r>
              <a:rPr lang="en-CA" sz="1600" b="0" err="1">
                <a:latin typeface="Segoe UI Semilight" panose="020B0402040204020203" pitchFamily="34" charset="0"/>
                <a:cs typeface="Segoe UI Semilight" panose="020B0402040204020203" pitchFamily="34" charset="0"/>
              </a:rPr>
              <a:t>ms</a:t>
            </a:r>
            <a:r>
              <a:rPr lang="en-CA" sz="1600" b="0">
                <a:latin typeface="Segoe UI Semilight" panose="020B0402040204020203" pitchFamily="34" charset="0"/>
                <a:cs typeface="Segoe UI Semilight" panose="020B0402040204020203" pitchFamily="34" charset="0"/>
              </a:rPr>
              <a:t> read and write latency SLA</a:t>
            </a:r>
          </a:p>
          <a:p>
            <a:pPr marL="400050" lvl="1" indent="-171450">
              <a:buFont typeface="Arial" panose="020B0604020202020204" pitchFamily="34" charset="0"/>
              <a:buChar char="•"/>
            </a:pPr>
            <a:r>
              <a:rPr lang="en-CA" sz="1600" b="0" err="1">
                <a:latin typeface="Segoe UI Semilight" panose="020B0402040204020203" pitchFamily="34" charset="0"/>
                <a:cs typeface="Segoe UI Semilight" panose="020B0402040204020203" pitchFamily="34" charset="0"/>
              </a:rPr>
              <a:t>Autoscale</a:t>
            </a:r>
            <a:r>
              <a:rPr lang="en-CA" sz="1600" b="0">
                <a:latin typeface="Segoe UI Semilight" panose="020B0402040204020203" pitchFamily="34" charset="0"/>
                <a:cs typeface="Segoe UI Semilight" panose="020B0402040204020203" pitchFamily="34" charset="0"/>
              </a:rPr>
              <a:t> pricing model matches capacity to demand</a:t>
            </a:r>
          </a:p>
          <a:p>
            <a:pPr marL="400050" lvl="1" indent="-171450">
              <a:buFont typeface="Arial" panose="020B0604020202020204" pitchFamily="34" charset="0"/>
              <a:buChar char="•"/>
            </a:pPr>
            <a:r>
              <a:rPr lang="en-CA" sz="1600" b="0">
                <a:latin typeface="Segoe UI Semilight" panose="020B0402040204020203" pitchFamily="34" charset="0"/>
                <a:cs typeface="Segoe UI Semilight" panose="020B0402040204020203" pitchFamily="34" charset="0"/>
              </a:rPr>
              <a:t>Auto-indexing of semi-structured data</a:t>
            </a:r>
            <a:endParaRPr lang="en-US" sz="1600" b="0">
              <a:latin typeface="Segoe UI Semilight" panose="020B0402040204020203" pitchFamily="34" charset="0"/>
              <a:cs typeface="Segoe UI Semilight" panose="020B0402040204020203" pitchFamily="34" charset="0"/>
            </a:endParaRPr>
          </a:p>
          <a:p>
            <a:pPr marL="400050" lvl="1" indent="-171450">
              <a:buFont typeface="Arial" panose="020B0604020202020204" pitchFamily="34" charset="0"/>
              <a:buChar char="•"/>
            </a:pPr>
            <a:r>
              <a:rPr lang="en-US" sz="1600" b="0"/>
              <a:t>Turnkey multi-master writes </a:t>
            </a:r>
          </a:p>
          <a:p>
            <a:pPr marL="285750" indent="-285750">
              <a:buFont typeface="Arial" panose="020B0604020202020204" pitchFamily="34" charset="0"/>
              <a:buChar char="•"/>
            </a:pPr>
            <a:r>
              <a:rPr lang="en-US" sz="1600" b="0"/>
              <a:t>99.999% availability SLA worldwide</a:t>
            </a:r>
            <a:endParaRPr lang="en-US" sz="1200" b="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25</a:t>
            </a:fld>
            <a:endParaRPr lang="en-US"/>
          </a:p>
        </p:txBody>
      </p:sp>
    </p:spTree>
    <p:extLst>
      <p:ext uri="{BB962C8B-B14F-4D97-AF65-F5344CB8AC3E}">
        <p14:creationId xmlns:p14="http://schemas.microsoft.com/office/powerpoint/2010/main" val="2931653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Segoe UI"/>
                <a:ea typeface="+mn-ea"/>
                <a:cs typeface="+mn-cs"/>
              </a:rPr>
              <a:t>Leverage CRM and clickstream data throughout the user journey to deliver recommendations, personalized experiences,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black"/>
              </a:solidFill>
              <a:effectLst/>
              <a:uLnTx/>
              <a:uFillTx/>
              <a:latin typeface="Segoe UI"/>
              <a:ea typeface="+mn-ea"/>
              <a:cs typeface="+mn-cs"/>
            </a:endParaRPr>
          </a:p>
          <a:p>
            <a:pPr marL="285750" indent="-285750">
              <a:buFont typeface="Arial" panose="020B0604020202020204" pitchFamily="34" charset="0"/>
              <a:buChar char="•"/>
            </a:pPr>
            <a:r>
              <a:rPr lang="en-US" sz="1600">
                <a:solidFill>
                  <a:srgbClr val="0078D4"/>
                </a:solidFill>
                <a:latin typeface="Segoe UI Semibold" panose="020B0702040204020203" pitchFamily="34" charset="0"/>
                <a:cs typeface="Segoe UI Semibold" panose="020B0702040204020203" pitchFamily="34" charset="0"/>
              </a:rPr>
              <a:t>Azure Cosmos DB is great for this use case because it offers:</a:t>
            </a:r>
            <a:br>
              <a:rPr lang="en-US" sz="1600">
                <a:solidFill>
                  <a:srgbClr val="0078D4"/>
                </a:solidFill>
                <a:latin typeface="Segoe UI Semibold" panose="020B0702040204020203" pitchFamily="34" charset="0"/>
                <a:cs typeface="Segoe UI Semibold" panose="020B0702040204020203" pitchFamily="34" charset="0"/>
              </a:rPr>
            </a:br>
            <a:endParaRPr lang="en-US" sz="1200" b="0"/>
          </a:p>
          <a:p>
            <a:pPr marL="171450" indent="-171450">
              <a:buFont typeface="Arial" panose="020B0604020202020204" pitchFamily="34" charset="0"/>
              <a:buChar char="•"/>
            </a:pPr>
            <a:r>
              <a:rPr lang="en-CA" sz="1200" b="0">
                <a:latin typeface="Segoe UI Semilight" panose="020B0402040204020203" pitchFamily="34" charset="0"/>
                <a:cs typeface="Segoe UI Semilight" panose="020B0402040204020203" pitchFamily="34" charset="0"/>
              </a:rPr>
              <a:t>Unlimited elastic and instant throughput </a:t>
            </a:r>
            <a:endParaRPr lang="en-US" sz="1200" b="0">
              <a:latin typeface="+mn-lt"/>
            </a:endParaRPr>
          </a:p>
          <a:p>
            <a:pPr marL="171450" indent="-171450">
              <a:buFont typeface="Arial" panose="020B0604020202020204" pitchFamily="34" charset="0"/>
              <a:buChar char="•"/>
            </a:pPr>
            <a:r>
              <a:rPr lang="en-US" sz="1200" b="0">
                <a:latin typeface="+mn-lt"/>
              </a:rPr>
              <a:t>&lt;10 </a:t>
            </a:r>
            <a:r>
              <a:rPr lang="en-US" sz="1200" b="0" err="1">
                <a:latin typeface="+mn-lt"/>
              </a:rPr>
              <a:t>ms</a:t>
            </a:r>
            <a:r>
              <a:rPr lang="en-US" sz="1200" b="0">
                <a:latin typeface="+mn-lt"/>
              </a:rPr>
              <a:t> read and write latency SLA worldwide </a:t>
            </a:r>
          </a:p>
          <a:p>
            <a:pPr marL="171450" indent="-171450">
              <a:buFont typeface="Arial" panose="020B0604020202020204" pitchFamily="34" charset="0"/>
              <a:buChar char="•"/>
            </a:pPr>
            <a:r>
              <a:rPr lang="en-US" sz="1200" b="0">
                <a:latin typeface="+mn-lt"/>
              </a:rPr>
              <a:t>Turnkey multi-master writes </a:t>
            </a:r>
          </a:p>
          <a:p>
            <a:pPr marL="171450" indent="-171450">
              <a:buFont typeface="Arial" panose="020B0604020202020204" pitchFamily="34" charset="0"/>
              <a:buChar char="•"/>
            </a:pPr>
            <a:r>
              <a:rPr lang="en-US" sz="1200" b="0">
                <a:latin typeface="+mn-lt"/>
              </a:rPr>
              <a:t>99.999% availability SLA worldwide</a:t>
            </a:r>
          </a:p>
          <a:p>
            <a:pPr marL="171450" indent="-171450">
              <a:buFont typeface="Arial" panose="020B0604020202020204" pitchFamily="34" charset="0"/>
              <a:buChar char="•"/>
            </a:pPr>
            <a:r>
              <a:rPr lang="en-CA" sz="1200" b="0">
                <a:latin typeface="+mn-lt"/>
                <a:cs typeface="Segoe UI Semilight" panose="020B0402040204020203" pitchFamily="34" charset="0"/>
              </a:rPr>
              <a:t>Auto-indexing of semi-structured data</a:t>
            </a:r>
            <a:endParaRPr lang="en-US" sz="1200" b="0">
              <a:latin typeface="+mn-lt"/>
              <a:cs typeface="Segoe UI Semilight" panose="020B0402040204020203" pitchFamily="34" charset="0"/>
            </a:endParaRPr>
          </a:p>
          <a:p>
            <a:pPr marL="171450" indent="-171450">
              <a:buFont typeface="Arial" panose="020B0604020202020204" pitchFamily="34" charset="0"/>
              <a:buChar char="•"/>
            </a:pPr>
            <a:r>
              <a:rPr lang="en-US" sz="1200" b="0">
                <a:solidFill>
                  <a:schemeClr val="tx1"/>
                </a:solidFill>
              </a:rPr>
              <a:t>Ingest high volumes of data from multiple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26</a:t>
            </a:fld>
            <a:endParaRPr lang="en-US"/>
          </a:p>
        </p:txBody>
      </p:sp>
    </p:spTree>
    <p:extLst>
      <p:ext uri="{BB962C8B-B14F-4D97-AF65-F5344CB8AC3E}">
        <p14:creationId xmlns:p14="http://schemas.microsoft.com/office/powerpoint/2010/main" val="2199599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 consistent, real-time, and always-on experiences anywhere with guaranteed performance. </a:t>
            </a:r>
          </a:p>
          <a:p>
            <a:endParaRPr lang="en-US" dirty="0"/>
          </a:p>
          <a:p>
            <a:pPr marL="0" indent="0">
              <a:buNone/>
            </a:pPr>
            <a:r>
              <a:rPr lang="en-US" sz="1600" dirty="0">
                <a:solidFill>
                  <a:srgbClr val="0078D4"/>
                </a:solidFill>
                <a:latin typeface="Segoe UI Semibold" panose="020B0702040204020203" pitchFamily="34" charset="0"/>
                <a:cs typeface="Segoe UI Semibold" panose="020B0702040204020203" pitchFamily="34" charset="0"/>
              </a:rPr>
              <a:t>Azure Cosmos DB offers:</a:t>
            </a:r>
          </a:p>
          <a:p>
            <a:r>
              <a:rPr lang="en-CA" sz="1200" b="0" dirty="0"/>
              <a:t>One-click data distribution to any Azure region in the world</a:t>
            </a:r>
          </a:p>
          <a:p>
            <a:r>
              <a:rPr lang="en-US" sz="1200" b="0" dirty="0"/>
              <a:t>Turnkey multi-master writes </a:t>
            </a:r>
            <a:endParaRPr lang="en-CA" sz="1200" b="0" dirty="0"/>
          </a:p>
          <a:p>
            <a:r>
              <a:rPr lang="en-CA" sz="1200" b="0" dirty="0"/>
              <a:t>&lt;10 </a:t>
            </a:r>
            <a:r>
              <a:rPr lang="en-CA" sz="1200" b="0" dirty="0" err="1"/>
              <a:t>ms</a:t>
            </a:r>
            <a:r>
              <a:rPr lang="en-CA" sz="1200" b="0" dirty="0"/>
              <a:t> read and write latency SLA for NoSQL data</a:t>
            </a:r>
          </a:p>
          <a:p>
            <a:r>
              <a:rPr lang="en-CA" sz="1200" b="0" dirty="0"/>
              <a:t>99.999% high-availability SLA for NoSQL data</a:t>
            </a:r>
          </a:p>
          <a:p>
            <a:r>
              <a:rPr lang="en-CA" sz="1200" b="0" dirty="0"/>
              <a:t>0 RPO and RTO</a:t>
            </a:r>
          </a:p>
          <a:p>
            <a:r>
              <a:rPr lang="en-US" sz="1200" dirty="0">
                <a:solidFill>
                  <a:schemeClr val="tx1"/>
                </a:solidFill>
              </a:rPr>
              <a:t>Choice of five data consistency models</a:t>
            </a:r>
          </a:p>
          <a:p>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27</a:t>
            </a:fld>
            <a:endParaRPr lang="en-US"/>
          </a:p>
        </p:txBody>
      </p:sp>
    </p:spTree>
    <p:extLst>
      <p:ext uri="{BB962C8B-B14F-4D97-AF65-F5344CB8AC3E}">
        <p14:creationId xmlns:p14="http://schemas.microsoft.com/office/powerpoint/2010/main" val="3659982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Segoe UI" panose="020B0502040204020203" pitchFamily="34" charset="0"/>
              </a:rPr>
              <a:t>Support the growth of your SaaS business with a database built to scale out to millions of tenants, without you needing to re-architect your application.</a:t>
            </a:r>
          </a:p>
          <a:p>
            <a:endParaRPr lang="en-US" dirty="0"/>
          </a:p>
          <a:p>
            <a:r>
              <a:rPr lang="en-US" dirty="0"/>
              <a:t>Azure Cosmos DB for PostgreSQL</a:t>
            </a:r>
          </a:p>
          <a:p>
            <a:pPr marL="171450" indent="-171450">
              <a:buFontTx/>
              <a:buChar char="-"/>
            </a:pPr>
            <a:r>
              <a:rPr lang="en-US" dirty="0"/>
              <a:t>Offers high availability and tenant isolation</a:t>
            </a:r>
          </a:p>
          <a:p>
            <a:pPr marL="171450" indent="-171450">
              <a:buFontTx/>
              <a:buChar char="-"/>
            </a:pPr>
            <a:r>
              <a:rPr lang="en-US" dirty="0"/>
              <a:t>Elastically scales out to provide bigger app memory, compute and disk footprint, ensuring performance even as your app grows</a:t>
            </a:r>
          </a:p>
          <a:p>
            <a:pPr marL="171450" indent="-171450">
              <a:buFontTx/>
              <a:buChar char="-"/>
            </a:pPr>
            <a:r>
              <a:rPr lang="en-US" dirty="0"/>
              <a:t>Handles peak workloads and high numbers of concurrent users</a:t>
            </a:r>
          </a:p>
          <a:p>
            <a:pPr marL="171450" indent="-171450">
              <a:buFontTx/>
              <a:buChar char="-"/>
            </a:pPr>
            <a:r>
              <a:rPr lang="en-US" dirty="0"/>
              <a:t>Manages high volumes of transactions</a:t>
            </a:r>
          </a:p>
          <a:p>
            <a:pPr marL="171450" indent="-171450">
              <a:buFontTx/>
              <a:buChar char="-"/>
            </a:pPr>
            <a:r>
              <a:rPr lang="en-US" b="0" i="0" u="none" strike="noStrike" dirty="0">
                <a:solidFill>
                  <a:srgbClr val="000000"/>
                </a:solidFill>
                <a:effectLst/>
                <a:latin typeface="Segoe UI" panose="020B0502040204020203" pitchFamily="34" charset="0"/>
              </a:rPr>
              <a:t>Enables you to take advantage of Postgres reliability, rich data types, extensions, toolset, &amp; expertise.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28</a:t>
            </a:fld>
            <a:endParaRPr lang="en-US"/>
          </a:p>
        </p:txBody>
      </p:sp>
    </p:spTree>
    <p:extLst>
      <p:ext uri="{BB962C8B-B14F-4D97-AF65-F5344CB8AC3E}">
        <p14:creationId xmlns:p14="http://schemas.microsoft.com/office/powerpoint/2010/main" val="273491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Calibri Light" panose="020F0302020204030204" pitchFamily="34" charset="0"/>
              </a:rPr>
              <a:t>You can save on costs with Azure Cosmos DB free tier, reserved capacity, and serverless or </a:t>
            </a:r>
            <a:r>
              <a:rPr lang="en-US" b="0" i="0" u="none" strike="noStrike" dirty="0" err="1">
                <a:solidFill>
                  <a:srgbClr val="000000"/>
                </a:solidFill>
                <a:effectLst/>
                <a:latin typeface="Calibri Light" panose="020F0302020204030204" pitchFamily="34" charset="0"/>
              </a:rPr>
              <a:t>autoscale</a:t>
            </a:r>
            <a:r>
              <a:rPr lang="en-US" b="0" i="0" u="none" strike="noStrike" dirty="0">
                <a:solidFill>
                  <a:srgbClr val="000000"/>
                </a:solidFill>
                <a:effectLst/>
                <a:latin typeface="Calibri Light" panose="020F0302020204030204" pitchFamily="34" charset="0"/>
              </a:rPr>
              <a:t> account types.</a:t>
            </a:r>
            <a:endParaRPr lang="en-US" sz="1200" dirty="0"/>
          </a:p>
          <a:p>
            <a:endParaRPr lang="en-US" b="1" dirty="0"/>
          </a:p>
          <a:p>
            <a:r>
              <a:rPr lang="en-US" b="1" dirty="0"/>
              <a:t>Free tier: </a:t>
            </a:r>
            <a:r>
              <a:rPr lang="en-US" b="0" i="0" dirty="0">
                <a:solidFill>
                  <a:srgbClr val="171717"/>
                </a:solidFill>
                <a:effectLst/>
                <a:latin typeface="Segoe UI" panose="020B0502040204020203" pitchFamily="34" charset="0"/>
              </a:rPr>
              <a:t>Available for all API accounts with provisioned throughput, </a:t>
            </a:r>
            <a:r>
              <a:rPr lang="en-US" b="0" i="0" dirty="0" err="1">
                <a:solidFill>
                  <a:srgbClr val="171717"/>
                </a:solidFill>
                <a:effectLst/>
                <a:latin typeface="Segoe UI" panose="020B0502040204020203" pitchFamily="34" charset="0"/>
              </a:rPr>
              <a:t>autoscale</a:t>
            </a:r>
            <a:r>
              <a:rPr lang="en-US" b="0" i="0" dirty="0">
                <a:solidFill>
                  <a:srgbClr val="171717"/>
                </a:solidFill>
                <a:effectLst/>
                <a:latin typeface="Segoe UI" panose="020B0502040204020203" pitchFamily="34" charset="0"/>
              </a:rPr>
              <a:t> throughput, single, or multiple write regions. Includes SLAs, high availability, turnkey global distribution in all Azure regions. </a:t>
            </a:r>
            <a:r>
              <a:rPr lang="en-US" dirty="0">
                <a:hlinkClick r:id="rId3"/>
              </a:rPr>
              <a:t>Azure Cosmos DB free tier | Microsoft Learn</a:t>
            </a:r>
            <a:endParaRPr lang="en-US" b="0" i="0" dirty="0">
              <a:solidFill>
                <a:srgbClr val="171717"/>
              </a:solidFill>
              <a:effectLst/>
              <a:latin typeface="Segoe UI" panose="020B0502040204020203" pitchFamily="34" charset="0"/>
            </a:endParaRPr>
          </a:p>
          <a:p>
            <a:endParaRPr lang="en-US" b="1" dirty="0"/>
          </a:p>
          <a:p>
            <a:r>
              <a:rPr lang="en-US" b="1" dirty="0" err="1"/>
              <a:t>Autoscale</a:t>
            </a:r>
            <a:r>
              <a:rPr lang="en-US" b="1" dirty="0"/>
              <a:t> provisioned throughput: </a:t>
            </a:r>
            <a:r>
              <a:rPr lang="en-US" dirty="0"/>
              <a:t>you only have to configure the maximum amount of throughput you think your application will need. Then Azure Cosmos DB will automatically scale your throughput up and down to accommodate your application’s requirements within a range that spans from the maximum level you’ve configured down to 10% of that maximum. </a:t>
            </a:r>
            <a:r>
              <a:rPr lang="en-US" dirty="0" err="1"/>
              <a:t>Autoscale</a:t>
            </a:r>
            <a:r>
              <a:rPr lang="en-US" dirty="0"/>
              <a:t> delivers guaranteed throughput, guaranteed low latency, and guaranteed availability. </a:t>
            </a:r>
          </a:p>
          <a:p>
            <a:r>
              <a:rPr lang="en-US" dirty="0"/>
              <a:t>Ideal for:</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Variable or unpredictable workloads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New applications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Infrequently used applications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Development and test workloads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Scheduled production workloads/queries</a:t>
            </a:r>
            <a:endParaRPr lang="en-US" b="0" dirty="0"/>
          </a:p>
          <a:p>
            <a:endParaRPr lang="en-US" dirty="0"/>
          </a:p>
          <a:p>
            <a:r>
              <a:rPr lang="en-US" b="1" dirty="0"/>
              <a:t>Serverless: </a:t>
            </a:r>
            <a:r>
              <a:rPr lang="en-US" dirty="0"/>
              <a:t>Pure consumption model. Only RUs consumed by your request will get billed eliminating the need to provision capacity.</a:t>
            </a:r>
          </a:p>
          <a:p>
            <a:r>
              <a:rPr lang="en-US" sz="1400" dirty="0"/>
              <a:t>Ideal for:</a:t>
            </a:r>
          </a:p>
          <a:p>
            <a:pPr marL="285750" indent="-285750">
              <a:buFont typeface="Arial" panose="020B0604020202020204" pitchFamily="34" charset="0"/>
              <a:buChar char="•"/>
            </a:pPr>
            <a:r>
              <a:rPr lang="en-US" sz="1400" dirty="0"/>
              <a:t>Getting started with Azure Cosmos DB</a:t>
            </a:r>
          </a:p>
          <a:p>
            <a:pPr marL="285750" indent="-285750">
              <a:buFont typeface="Arial" panose="020B0604020202020204" pitchFamily="34" charset="0"/>
              <a:buChar char="•"/>
            </a:pPr>
            <a:r>
              <a:rPr lang="en-US" sz="1400" dirty="0"/>
              <a:t>Running applications with</a:t>
            </a:r>
          </a:p>
          <a:p>
            <a:pPr marL="742950" lvl="1" indent="-285750">
              <a:buFont typeface="Arial" panose="020B0604020202020204" pitchFamily="34" charset="0"/>
              <a:buChar char="•"/>
            </a:pPr>
            <a:r>
              <a:rPr lang="en-US" sz="1400" dirty="0" err="1"/>
              <a:t>bursty</a:t>
            </a:r>
            <a:r>
              <a:rPr lang="en-US" sz="1400" dirty="0"/>
              <a:t>, intermittent traffic that is hard to forecast, or </a:t>
            </a:r>
          </a:p>
          <a:p>
            <a:pPr marL="742950" lvl="1" indent="-285750">
              <a:buFont typeface="Arial" panose="020B0604020202020204" pitchFamily="34" charset="0"/>
              <a:buChar char="•"/>
            </a:pPr>
            <a:r>
              <a:rPr lang="en-US" sz="1400" dirty="0"/>
              <a:t>low (&lt;10%) average-to-peak traffic ratio</a:t>
            </a:r>
          </a:p>
          <a:p>
            <a:pPr marL="285750" indent="-285750">
              <a:buFont typeface="Arial" panose="020B0604020202020204" pitchFamily="34" charset="0"/>
              <a:buChar char="•"/>
            </a:pPr>
            <a:r>
              <a:rPr lang="en-US" sz="1400" dirty="0"/>
              <a:t>Developing, testing, prototyping and running in production new applications where the traffic pattern is unknown</a:t>
            </a:r>
          </a:p>
          <a:p>
            <a:pPr marL="285750" indent="-285750">
              <a:buFont typeface="Arial" panose="020B0604020202020204" pitchFamily="34" charset="0"/>
              <a:buChar char="•"/>
            </a:pPr>
            <a:r>
              <a:rPr lang="en-US" sz="1400" dirty="0"/>
              <a:t>Integrating with serverless compute services like Azure Functions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0" indent="0">
              <a:buFont typeface="Arial" panose="020B0604020202020204" pitchFamily="34" charset="0"/>
              <a:buNone/>
            </a:pP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558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also offers specific tools and features to save costs and improve performance. </a:t>
            </a:r>
          </a:p>
          <a:p>
            <a:endParaRPr lang="en-US" dirty="0"/>
          </a:p>
          <a:p>
            <a:r>
              <a:rPr lang="en-US" b="1" dirty="0"/>
              <a:t>Shared throughput across partitions: </a:t>
            </a:r>
            <a:r>
              <a:rPr lang="en-US" b="0" i="0" dirty="0">
                <a:solidFill>
                  <a:srgbClr val="171717"/>
                </a:solidFill>
                <a:effectLst/>
                <a:latin typeface="Segoe UI" panose="020B0502040204020203" pitchFamily="34" charset="0"/>
              </a:rPr>
              <a:t>Azure Cosmos DB gives you the ability to redistribute your provisioned throughput across physical partitions. Redistributing throughput across partitions helps you achieve better performance without having to configure your overall throughput based on the hottest partition. </a:t>
            </a:r>
            <a:r>
              <a:rPr lang="en-US" dirty="0">
                <a:hlinkClick r:id="rId3"/>
              </a:rPr>
              <a:t>Redistribute throughput across partitions (preview) in Azure Cosmos DB | Microsoft Learn</a:t>
            </a:r>
            <a:endParaRPr lang="en-US" b="1" dirty="0"/>
          </a:p>
          <a:p>
            <a:endParaRPr lang="en-US" b="1" dirty="0"/>
          </a:p>
          <a:p>
            <a:r>
              <a:rPr lang="en-US" b="1" dirty="0"/>
              <a:t>Partition merge: </a:t>
            </a:r>
            <a:r>
              <a:rPr lang="en-US" b="0" i="0" dirty="0">
                <a:solidFill>
                  <a:srgbClr val="24292F"/>
                </a:solidFill>
                <a:effectLst/>
                <a:latin typeface="-apple-system"/>
              </a:rPr>
              <a:t>Minimizing partitions reduces the chance of rate limiting if a large quantity of data is removed from a container and RU/s per partition is low. Merge can help clear out unused or empty partitions, effectively resolving storage fragmentation problems. </a:t>
            </a:r>
            <a:r>
              <a:rPr lang="en-US" dirty="0">
                <a:hlinkClick r:id="rId4"/>
              </a:rPr>
              <a:t>azure-docs/merge.md at main · </a:t>
            </a:r>
            <a:r>
              <a:rPr lang="en-US" dirty="0" err="1">
                <a:hlinkClick r:id="rId4"/>
              </a:rPr>
              <a:t>MicrosoftDocs</a:t>
            </a:r>
            <a:r>
              <a:rPr lang="en-US" dirty="0">
                <a:hlinkClick r:id="rId4"/>
              </a:rPr>
              <a:t>/azure-docs · GitHub</a:t>
            </a:r>
            <a:endParaRPr lang="en-US" b="0" i="0" dirty="0">
              <a:solidFill>
                <a:srgbClr val="24292F"/>
              </a:solidFill>
              <a:effectLst/>
              <a:latin typeface="-apple-system"/>
            </a:endParaRPr>
          </a:p>
          <a:p>
            <a:endParaRPr lang="en-US" b="0" i="0" dirty="0">
              <a:solidFill>
                <a:srgbClr val="24292F"/>
              </a:solidFill>
              <a:effectLst/>
              <a:latin typeface="-apple-system"/>
            </a:endParaRPr>
          </a:p>
          <a:p>
            <a:r>
              <a:rPr lang="en-US" b="1" i="0" dirty="0">
                <a:solidFill>
                  <a:srgbClr val="24292F"/>
                </a:solidFill>
                <a:effectLst/>
                <a:latin typeface="-apple-system"/>
              </a:rPr>
              <a:t>Burst capacity: </a:t>
            </a:r>
            <a:r>
              <a:rPr lang="en-US" b="0" i="0" dirty="0">
                <a:solidFill>
                  <a:srgbClr val="171717"/>
                </a:solidFill>
                <a:effectLst/>
                <a:latin typeface="Segoe UI" panose="020B0502040204020203" pitchFamily="34" charset="0"/>
              </a:rPr>
              <a:t>With burst capacity, each physical partition can accumulate up to 5 minutes of idle capacity, which can be consumed at a rate up to 3000 RU/s. With burst capacity, requests that would have otherwise been rate limited can now be served with burst capacity while it's available. </a:t>
            </a:r>
            <a:r>
              <a:rPr lang="en-US" dirty="0">
                <a:hlinkClick r:id="rId5"/>
              </a:rPr>
              <a:t>Burst capacity in Azure Cosmos DB (preview) | Microsoft Learn</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77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32</a:t>
            </a:fld>
            <a:endParaRPr lang="en-US"/>
          </a:p>
        </p:txBody>
      </p:sp>
    </p:spTree>
    <p:extLst>
      <p:ext uri="{BB962C8B-B14F-4D97-AF65-F5344CB8AC3E}">
        <p14:creationId xmlns:p14="http://schemas.microsoft.com/office/powerpoint/2010/main" val="165162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34</a:t>
            </a:fld>
            <a:endParaRPr lang="en-US"/>
          </a:p>
        </p:txBody>
      </p:sp>
    </p:spTree>
    <p:extLst>
      <p:ext uri="{BB962C8B-B14F-4D97-AF65-F5344CB8AC3E}">
        <p14:creationId xmlns:p14="http://schemas.microsoft.com/office/powerpoint/2010/main" val="2276310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35</a:t>
            </a:fld>
            <a:endParaRPr lang="en-US"/>
          </a:p>
        </p:txBody>
      </p:sp>
    </p:spTree>
    <p:extLst>
      <p:ext uri="{BB962C8B-B14F-4D97-AF65-F5344CB8AC3E}">
        <p14:creationId xmlns:p14="http://schemas.microsoft.com/office/powerpoint/2010/main" val="407953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As apps have become mission-critical at work and home, so, too, has data. Apps exist to use and move data; without it, apps offer little functionality and usefulness. </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a:t>
            </a:fld>
            <a:endParaRPr lang="en-US"/>
          </a:p>
        </p:txBody>
      </p:sp>
    </p:spTree>
    <p:extLst>
      <p:ext uri="{BB962C8B-B14F-4D97-AF65-F5344CB8AC3E}">
        <p14:creationId xmlns:p14="http://schemas.microsoft.com/office/powerpoint/2010/main" val="3074511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Migration questions to ask include?</a:t>
            </a:r>
          </a:p>
          <a:p>
            <a:pPr marL="171450" indent="-171450">
              <a:buFontTx/>
              <a:buChar char="-"/>
            </a:pPr>
            <a:r>
              <a:rPr lang="en-CA"/>
              <a:t>How do I survey my environment?</a:t>
            </a:r>
          </a:p>
          <a:p>
            <a:pPr marL="171450" indent="-171450">
              <a:buFontTx/>
              <a:buChar char="-"/>
            </a:pPr>
            <a:r>
              <a:rPr lang="en-CA"/>
              <a:t>How do I assess the cost of migration?</a:t>
            </a:r>
          </a:p>
          <a:p>
            <a:pPr marL="171450" indent="-171450">
              <a:buFontTx/>
              <a:buChar char="-"/>
            </a:pPr>
            <a:r>
              <a:rPr lang="en-CA"/>
              <a:t>How do I determine the feasibility of migration and understand potential blockers and work-arounds?</a:t>
            </a:r>
          </a:p>
          <a:p>
            <a:pPr marL="171450" indent="-171450">
              <a:buFontTx/>
              <a:buChar char="-"/>
            </a:pPr>
            <a:r>
              <a:rPr lang="en-CA"/>
              <a:t>How do I provision the new environment?</a:t>
            </a:r>
          </a:p>
          <a:p>
            <a:pPr marL="171450" indent="-171450">
              <a:buFontTx/>
              <a:buChar char="-"/>
            </a:pPr>
            <a:r>
              <a:rPr lang="en-CA"/>
              <a:t>Which tools are available to help me migrate? How do I use them?</a:t>
            </a:r>
          </a:p>
          <a:p>
            <a:pPr marL="171450" indent="-171450">
              <a:buFontTx/>
              <a:buChar char="-"/>
            </a:pPr>
            <a:r>
              <a:rPr lang="en-CA"/>
              <a:t>After migration, how do I optimize for cost and performance?</a:t>
            </a: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71BFF8-171C-4B18-9218-F7C4FB91F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000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effectLst/>
              <a:latin typeface="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908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#MongoDB, #migration, #autoindex, #ISV</a:t>
            </a:r>
          </a:p>
          <a:p>
            <a:endParaRPr lang="en-US" b="0" i="0">
              <a:effectLst/>
              <a:latin typeface="SegoeUI"/>
            </a:endParaRPr>
          </a:p>
          <a:p>
            <a:r>
              <a:rPr lang="en-CA" sz="1800" b="0" i="0" u="sng" strike="noStrike">
                <a:solidFill>
                  <a:srgbClr val="0563C1"/>
                </a:solidFill>
                <a:effectLst/>
                <a:latin typeface="Calibri" panose="020F0502020204030204" pitchFamily="34" charset="0"/>
                <a:hlinkClick r:id="rId3"/>
              </a:rPr>
              <a:t>https://customers.microsoft.com/en-us/story/citrix</a:t>
            </a:r>
            <a:r>
              <a:rPr lang="en-CA"/>
              <a:t> </a:t>
            </a:r>
            <a:r>
              <a:rPr lang="en-US" b="0" i="0">
                <a:effectLst/>
                <a:latin typeface="SegoeUI"/>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9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02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effectLst/>
              <a:latin typeface="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8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669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558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solidFill>
                  <a:srgbClr val="0078D7"/>
                </a:solidFill>
                <a:latin typeface="Segoe UI Semibold" panose="020B0702040204020203" pitchFamily="34" charset="0"/>
                <a:cs typeface="Segoe UI Semibold" panose="020B0702040204020203" pitchFamily="34" charset="0"/>
              </a:rPr>
              <a:t>https://customers.microsoft.com/en-us/story/845146-transit-authority-improves-traffic-monitoring-with-azure-database-for-postgresql-hyperscale</a:t>
            </a:r>
            <a:endParaRPr lang="en-US" b="0" i="0">
              <a:effectLst/>
              <a:latin typeface="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744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508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78041CB-C642-F2DC-5525-1BF400B61612}"/>
              </a:ext>
            </a:extLst>
          </p:cNvPr>
          <p:cNvSpPr>
            <a:spLocks noGrp="1"/>
          </p:cNvSpPr>
          <p:nvPr>
            <p:ph type="body" idx="1"/>
          </p:nvPr>
        </p:nvSpPr>
        <p:spPr/>
        <p:txBody>
          <a:bodyPr/>
          <a:lstStyle/>
          <a:p>
            <a:r>
              <a:rPr lang="en-US" dirty="0"/>
              <a:t>Add in SLAs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This means that application developers need to leverage data in new ways.</a:t>
            </a:r>
          </a:p>
          <a:p>
            <a:r>
              <a:rPr lang="en-CA" sz="2800" b="0" dirty="0">
                <a:solidFill>
                  <a:schemeClr val="bg1"/>
                </a:solidFill>
                <a:latin typeface="+mj-lt"/>
              </a:rPr>
              <a:t>Today, </a:t>
            </a:r>
            <a:r>
              <a:rPr lang="en-CA" sz="2800" b="0" dirty="0" err="1">
                <a:solidFill>
                  <a:schemeClr val="bg1"/>
                </a:solidFill>
                <a:latin typeface="+mj-lt"/>
              </a:rPr>
              <a:t>devs</a:t>
            </a:r>
            <a:r>
              <a:rPr lang="en-CA" sz="2800" b="0" dirty="0">
                <a:solidFill>
                  <a:schemeClr val="bg1"/>
                </a:solidFill>
                <a:latin typeface="+mj-lt"/>
              </a:rPr>
              <a:t> need the flexibility to enable rapid app development, the responsiveness to manage changes, and the ability to handle high data volumes.</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4</a:t>
            </a:fld>
            <a:endParaRPr lang="en-US"/>
          </a:p>
        </p:txBody>
      </p:sp>
    </p:spTree>
    <p:extLst>
      <p:ext uri="{BB962C8B-B14F-4D97-AF65-F5344CB8AC3E}">
        <p14:creationId xmlns:p14="http://schemas.microsoft.com/office/powerpoint/2010/main" val="1562646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02E713-0734-4776-BAA8-301CAA50CD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248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2800" b="0" i="0" u="none" strike="noStrike" dirty="0">
                <a:solidFill>
                  <a:srgbClr val="000000"/>
                </a:solidFill>
                <a:effectLst/>
                <a:latin typeface="Calibri" panose="020F0502020204030204" pitchFamily="34" charset="0"/>
              </a:rPr>
              <a:t>https://Aka.ms/JavaOnAzureOffers </a:t>
            </a:r>
          </a:p>
          <a:p>
            <a:pPr fontAlgn="base"/>
            <a:endParaRPr lang="en-US" sz="1800" b="1" i="0" u="none" strike="noStrike" dirty="0">
              <a:solidFill>
                <a:srgbClr val="000000"/>
              </a:solidFill>
              <a:effectLst/>
              <a:latin typeface="Calibri" panose="020F0502020204030204" pitchFamily="34" charset="0"/>
            </a:endParaRPr>
          </a:p>
          <a:p>
            <a:pPr fontAlgn="base"/>
            <a:endParaRPr lang="en-US" sz="1800" b="1" i="0" u="none" strike="noStrike" dirty="0">
              <a:solidFill>
                <a:srgbClr val="000000"/>
              </a:solidFill>
              <a:effectLst/>
              <a:latin typeface="Calibri" panose="020F0502020204030204" pitchFamily="34" charset="0"/>
            </a:endParaRPr>
          </a:p>
          <a:p>
            <a:pPr fontAlgn="base"/>
            <a:r>
              <a:rPr lang="en-US" sz="1800" b="1" i="0" u="none" strike="noStrike" dirty="0">
                <a:solidFill>
                  <a:srgbClr val="000000"/>
                </a:solidFill>
                <a:effectLst/>
                <a:latin typeface="Calibri" panose="020F0502020204030204" pitchFamily="34" charset="0"/>
              </a:rPr>
              <a:t>Standard guidelines for deal eligibility</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Customer must be modernizing a new or incremental Java application currently running on-prem, IaaS or another cloud.</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Customer must select one of following hosting service for the application: Spring Cloud, AKS, App Service, ARO, Container Apps</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total deal amount must be greater than $25K annually Customer deal must exist in MSX as an active engagement with "Java on Azure" Sales program and appropriate MSX tag.</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All managed customers are eligible, including public sector.</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Max ACO requested must not be greater than  100k per year and only for the rolling 12 months.</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This offer </a:t>
            </a:r>
            <a:r>
              <a:rPr lang="en-US" sz="1800" b="1" i="1" u="none" strike="noStrike" dirty="0">
                <a:solidFill>
                  <a:srgbClr val="000000"/>
                </a:solidFill>
                <a:effectLst/>
                <a:latin typeface="Calibri" panose="020F0502020204030204" pitchFamily="34" charset="0"/>
              </a:rPr>
              <a:t>NOT</a:t>
            </a:r>
            <a:r>
              <a:rPr lang="en-US" sz="1800" b="0" i="0" u="none" strike="noStrike" dirty="0">
                <a:solidFill>
                  <a:srgbClr val="000000"/>
                </a:solidFill>
                <a:effectLst/>
                <a:latin typeface="Calibri" panose="020F0502020204030204" pitchFamily="34" charset="0"/>
              </a:rPr>
              <a:t> be combined with the AMMP ACO offer.</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AMMP ECIF offer at 1:5 is still applicable to engage with Advanced Specialized Partners.</a:t>
            </a:r>
          </a:p>
          <a:p>
            <a:pPr fontAlgn="base"/>
            <a:endParaRPr lang="en-US" sz="1800" b="0" i="0" u="none" strike="noStrike" dirty="0">
              <a:solidFill>
                <a:srgbClr val="000000"/>
              </a:solidFill>
              <a:effectLst/>
              <a:latin typeface="Calibri" panose="020F0502020204030204" pitchFamily="34" charset="0"/>
              <a:cs typeface="Calibri"/>
            </a:endParaRPr>
          </a:p>
          <a:p>
            <a:pPr fontAlgn="base"/>
            <a:r>
              <a:rPr lang="en-US" sz="1800" b="1" i="0" u="none" strike="noStrike" dirty="0">
                <a:solidFill>
                  <a:srgbClr val="000000"/>
                </a:solidFill>
                <a:effectLst/>
                <a:latin typeface="Calibri" panose="020F0502020204030204" pitchFamily="34" charset="0"/>
              </a:rPr>
              <a:t>Approval timing</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Starter offer: Approved soon after request is submitted and approval criterion is met.</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Accelerate offer: Approved soon after request is submitted and approval criterion is met.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1DAB48-FF25-4F2A-998A-4ACFEFCBEE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360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a:solidFill>
                  <a:srgbClr val="000000"/>
                </a:solidFill>
                <a:effectLst/>
                <a:latin typeface="Calibri" panose="020F0502020204030204" pitchFamily="34" charset="0"/>
                <a:ea typeface="Calibri" panose="020F0502020204030204" pitchFamily="34" charset="0"/>
              </a:rPr>
              <a:t>AMMP continues to be our hero corporate program for all things migration and modernization in FY23. </a:t>
            </a:r>
          </a:p>
          <a:p>
            <a:pPr marL="0" marR="0">
              <a:lnSpc>
                <a:spcPct val="115000"/>
              </a:lnSpc>
              <a:spcBef>
                <a:spcPts val="0"/>
              </a:spcBef>
              <a:spcAft>
                <a:spcPts val="1000"/>
              </a:spcAft>
            </a:pPr>
            <a:endParaRPr lang="en-US" sz="12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15000"/>
              </a:lnSpc>
              <a:spcBef>
                <a:spcPts val="0"/>
              </a:spcBef>
              <a:spcAft>
                <a:spcPts val="1000"/>
              </a:spcAft>
            </a:pPr>
            <a:r>
              <a:rPr lang="en-US" sz="1200">
                <a:effectLst/>
                <a:latin typeface="Calibri" panose="020F0502020204030204" pitchFamily="34" charset="0"/>
                <a:ea typeface="Calibri" panose="020F0502020204030204" pitchFamily="34" charset="0"/>
                <a:cs typeface="Calibri" panose="020F0502020204030204" pitchFamily="34" charset="0"/>
              </a:rPr>
              <a:t>The Azure Migration and Modernization Program (AMMP) helps simplify and accelerate your cloud adoption journey.</a:t>
            </a:r>
            <a:r>
              <a:rPr lang="en-US" sz="1200" i="1">
                <a:effectLst/>
                <a:latin typeface="Calibri" panose="020F0502020204030204" pitchFamily="34" charset="0"/>
                <a:ea typeface="Calibri" panose="020F0502020204030204" pitchFamily="34" charset="0"/>
                <a:cs typeface="Calibri" panose="020F0502020204030204" pitchFamily="34" charset="0"/>
              </a:rPr>
              <a:t> </a:t>
            </a:r>
            <a:r>
              <a:rPr lang="en-US" sz="1200">
                <a:effectLst/>
                <a:latin typeface="Calibri" panose="020F0502020204030204" pitchFamily="34" charset="0"/>
                <a:ea typeface="Calibri" panose="020F0502020204030204" pitchFamily="34" charset="0"/>
                <a:cs typeface="Calibri" panose="020F0502020204030204" pitchFamily="34" charset="0"/>
              </a:rPr>
              <a:t>AMMP has helped 1000s of customers</a:t>
            </a:r>
            <a:r>
              <a:rPr lang="en-US" sz="1200" i="1">
                <a:effectLst/>
                <a:latin typeface="Calibri" panose="020F0502020204030204" pitchFamily="34" charset="0"/>
                <a:ea typeface="Calibri" panose="020F0502020204030204" pitchFamily="34" charset="0"/>
                <a:cs typeface="Calibri" panose="020F0502020204030204" pitchFamily="34" charset="0"/>
              </a:rPr>
              <a:t> </a:t>
            </a:r>
            <a:r>
              <a:rPr lang="en-US" sz="1200">
                <a:effectLst/>
                <a:latin typeface="Calibri" panose="020F0502020204030204" pitchFamily="34" charset="0"/>
                <a:ea typeface="Calibri" panose="020F0502020204030204" pitchFamily="34" charset="0"/>
                <a:cs typeface="Arial" panose="020B0604020202020204" pitchFamily="34" charset="0"/>
              </a:rPr>
              <a:t>successfully unlock the benefits of cloud with the right mix of expert help and best practices at each step.</a:t>
            </a:r>
            <a:r>
              <a:rPr lang="en-US" sz="1200" i="1">
                <a:effectLst/>
                <a:latin typeface="Calibri" panose="020F0502020204030204" pitchFamily="34" charset="0"/>
                <a:ea typeface="Calibri" panose="020F0502020204030204" pitchFamily="34" charset="0"/>
                <a:cs typeface="Calibri" panose="020F0502020204030204" pitchFamily="34" charset="0"/>
              </a:rPr>
              <a:t>   </a:t>
            </a:r>
            <a:r>
              <a:rPr lang="en-US" sz="1200">
                <a:effectLst/>
                <a:latin typeface="Calibri" panose="020F0502020204030204" pitchFamily="34" charset="0"/>
                <a:ea typeface="Calibri" panose="020F0502020204030204" pitchFamily="34" charset="0"/>
                <a:cs typeface="Arial" panose="020B0604020202020204" pitchFamily="34" charset="0"/>
              </a:rPr>
              <a:t>With AMMP, you can leverage </a:t>
            </a:r>
            <a:r>
              <a:rPr lang="en-US" sz="1200" b="1">
                <a:effectLst/>
                <a:latin typeface="Calibri" panose="020F0502020204030204" pitchFamily="34" charset="0"/>
                <a:ea typeface="Calibri" panose="020F0502020204030204" pitchFamily="34" charset="0"/>
                <a:cs typeface="Arial" panose="020B0604020202020204" pitchFamily="34" charset="0"/>
              </a:rPr>
              <a:t>prescriptive step by step guidance </a:t>
            </a:r>
            <a:r>
              <a:rPr lang="en-US" sz="1200">
                <a:effectLst/>
                <a:latin typeface="Calibri" panose="020F0502020204030204" pitchFamily="34" charset="0"/>
                <a:ea typeface="Calibri" panose="020F0502020204030204" pitchFamily="34" charset="0"/>
                <a:cs typeface="Arial" panose="020B0604020202020204" pitchFamily="34" charset="0"/>
              </a:rPr>
              <a:t>-- from assessments to planning to execution. </a:t>
            </a:r>
            <a:r>
              <a:rPr lang="en-US" sz="1200" i="1">
                <a:effectLst/>
                <a:latin typeface="Calibri" panose="020F0502020204030204" pitchFamily="34" charset="0"/>
                <a:ea typeface="Calibri" panose="020F0502020204030204" pitchFamily="34" charset="0"/>
                <a:cs typeface="Calibri" panose="020F0502020204030204" pitchFamily="34" charset="0"/>
              </a:rPr>
              <a:t> </a:t>
            </a:r>
            <a:r>
              <a:rPr lang="en-US" sz="12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AMMP provides offers and incentives based on your need – be it subsidized services from partners or Azure credits to help offset transition costs as you migrate.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u="none">
                <a:solidFill>
                  <a:srgbClr val="0563C1"/>
                </a:solidFill>
                <a:effectLst/>
                <a:latin typeface="Calibri" panose="020F0502020204030204" pitchFamily="34" charset="0"/>
                <a:ea typeface="Calibri" panose="020F0502020204030204" pitchFamily="34" charset="0"/>
                <a:cs typeface="Arial" panose="020B0604020202020204" pitchFamily="34" charset="0"/>
              </a:rPr>
              <a:t>AMMP enables you to deliver sustainable outcomes for your company – our 2020 environmental sustainability report shows you can also </a:t>
            </a:r>
            <a:r>
              <a:rPr lang="en-US" sz="1200" b="1" u="none">
                <a:solidFill>
                  <a:srgbClr val="0563C1"/>
                </a:solidFill>
                <a:effectLst/>
                <a:latin typeface="Calibri" panose="020F0502020204030204" pitchFamily="34" charset="0"/>
                <a:ea typeface="Calibri" panose="020F0502020204030204" pitchFamily="34" charset="0"/>
                <a:cs typeface="Arial" panose="020B0604020202020204" pitchFamily="34" charset="0"/>
              </a:rPr>
              <a:t>achieve up to 93 percent more energy efficiency and up to 98 percent more carbon efficiency </a:t>
            </a:r>
            <a:r>
              <a:rPr lang="en-US" sz="1200" u="none">
                <a:solidFill>
                  <a:srgbClr val="0563C1"/>
                </a:solidFill>
                <a:effectLst/>
                <a:latin typeface="Calibri" panose="020F0502020204030204" pitchFamily="34" charset="0"/>
                <a:ea typeface="Calibri" panose="020F0502020204030204" pitchFamily="34" charset="0"/>
                <a:cs typeface="Arial" panose="020B0604020202020204" pitchFamily="34" charset="0"/>
              </a:rPr>
              <a:t>by moving to the cloud (vs. on-premises).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a:t>
            </a:r>
          </a:p>
          <a:p>
            <a:pPr marL="0" marR="0">
              <a:spcBef>
                <a:spcPts val="0"/>
              </a:spcBef>
              <a:spcAft>
                <a:spcPts val="800"/>
              </a:spcAft>
            </a:pPr>
            <a:r>
              <a:rPr lang="en-US" sz="1200">
                <a:effectLst/>
                <a:latin typeface="Calibri" panose="020F0502020204030204" pitchFamily="34" charset="0"/>
                <a:ea typeface="Calibri" panose="020F0502020204030204" pitchFamily="34" charset="0"/>
              </a:rPr>
              <a:t>AMMP helps you </a:t>
            </a:r>
            <a:r>
              <a:rPr lang="en-US" sz="1200" b="1">
                <a:effectLst/>
                <a:latin typeface="Calibri" panose="020F0502020204030204" pitchFamily="34" charset="0"/>
                <a:ea typeface="Calibri" panose="020F0502020204030204" pitchFamily="34" charset="0"/>
              </a:rPr>
              <a:t>move with confidence</a:t>
            </a:r>
            <a:r>
              <a:rPr lang="en-US" sz="1200">
                <a:effectLst/>
                <a:latin typeface="Calibri" panose="020F0502020204030204" pitchFamily="34" charset="0"/>
                <a:ea typeface="Calibri" panose="020F0502020204030204" pitchFamily="34" charset="0"/>
              </a:rPr>
              <a:t> by skilling up your organization as well as direct assistance from Azure engineers and specialized partners.  </a:t>
            </a:r>
            <a:r>
              <a:rPr lang="en-US">
                <a:effectLst/>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69D98E-00C0-4BFC-8AEA-80D645241C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70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Get started Today with the support of Microsoft practices, tools and programs that can help accelerate your journey to adopt Azure and realize benefits faster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1068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r>
              <a:rPr lang="en-US" sz="1200" u="none">
                <a:solidFill>
                  <a:srgbClr val="0563C1"/>
                </a:solidFill>
                <a:effectLst/>
                <a:latin typeface="Calibri" panose="020F0502020204030204" pitchFamily="34" charset="0"/>
                <a:ea typeface="Calibri" panose="020F0502020204030204" pitchFamily="34" charset="0"/>
              </a:rPr>
              <a:t>We have a portfolio of migrations tools based on your desired migration source and migration targets</a:t>
            </a:r>
            <a:endParaRPr lang="en-US" sz="1200" u="none">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50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We recently introduced a new offer to the Azure Migration &amp; Modernization Program to support the modernization of data to Azure Cosmos DB.</a:t>
            </a:r>
            <a:b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We will provide technical assistance and project management from FastTrack to migrate those databases and the associated compute into Azure Cosmos DB and one of Azure’s compute services.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Microsoft provides ECIF funding to partners. We’ll also provide Azure Credits and technical skilling to help the customer get up and running.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One last note on the offer – these migrations will be conducted by partners with an Advanced Spec in Web App Mod – have demonstrated skills with Azure Cosmos DB, DevOps and our migration tooling. Also have passed a 3P audit showing customer success.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29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i="0" dirty="0">
                <a:effectLst/>
                <a:latin typeface="Calibri" panose="020F0502020204030204" pitchFamily="34" charset="0"/>
                <a:ea typeface="Calibri" panose="020F0502020204030204" pitchFamily="34" charset="0"/>
              </a:rPr>
              <a:t>To meet these requirements, developers need new kinds of databases that can address the evolving requirements of modern cloud apps. Distributed databases were created to address these unique challenges:</a:t>
            </a:r>
          </a:p>
          <a:p>
            <a:endParaRPr lang="en-CA" sz="1200" dirty="0">
              <a:effectLst/>
              <a:latin typeface="Calibri" panose="020F0502020204030204" pitchFamily="34" charset="0"/>
              <a:cs typeface="Times New Roman" panose="02020603050405020304" pitchFamily="18" charset="0"/>
            </a:endParaRPr>
          </a:p>
          <a:p>
            <a:pPr marL="171450" indent="-171450">
              <a:buFontTx/>
              <a:buChar char="-"/>
            </a:pPr>
            <a:r>
              <a:rPr lang="en-CA" sz="1200" dirty="0">
                <a:effectLst/>
                <a:latin typeface="Calibri" panose="020F0502020204030204" pitchFamily="34" charset="0"/>
                <a:cs typeface="Times New Roman" panose="02020603050405020304" pitchFamily="18" charset="0"/>
              </a:rPr>
              <a:t>High volumes of data</a:t>
            </a:r>
          </a:p>
          <a:p>
            <a:pPr marL="171450" indent="-171450">
              <a:buFontTx/>
              <a:buChar char="-"/>
            </a:pPr>
            <a:r>
              <a:rPr lang="en-CA" sz="1200" dirty="0">
                <a:effectLst/>
                <a:latin typeface="Calibri" panose="020F0502020204030204" pitchFamily="34" charset="0"/>
                <a:cs typeface="Times New Roman" panose="02020603050405020304" pitchFamily="18" charset="0"/>
              </a:rPr>
              <a:t>Data from many disparate sources</a:t>
            </a:r>
          </a:p>
          <a:p>
            <a:pPr marL="171450" indent="-171450">
              <a:buFontTx/>
              <a:buChar char="-"/>
            </a:pPr>
            <a:r>
              <a:rPr lang="en-CA" sz="1200" dirty="0">
                <a:effectLst/>
                <a:latin typeface="Calibri" panose="020F0502020204030204" pitchFamily="34" charset="0"/>
                <a:cs typeface="Times New Roman" panose="02020603050405020304" pitchFamily="18" charset="0"/>
              </a:rPr>
              <a:t>Dynamic schema to manage lots of different types of data </a:t>
            </a:r>
          </a:p>
          <a:p>
            <a:pPr marL="171450" indent="-171450">
              <a:buFontTx/>
              <a:buChar char="-"/>
            </a:pPr>
            <a:r>
              <a:rPr lang="en-CA" sz="1200" dirty="0">
                <a:effectLst/>
                <a:latin typeface="Calibri" panose="020F0502020204030204" pitchFamily="34" charset="0"/>
                <a:cs typeface="Times New Roman" panose="02020603050405020304" pitchFamily="18" charset="0"/>
              </a:rPr>
              <a:t>Consistent scalability, availability, and elasticity</a:t>
            </a:r>
          </a:p>
          <a:p>
            <a:pPr marL="0" marR="0">
              <a:spcBef>
                <a:spcPts val="0"/>
              </a:spcBef>
              <a:spcAft>
                <a:spcPts val="0"/>
              </a:spcAft>
            </a:pPr>
            <a:endParaRPr lang="en-US" sz="1800" i="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i="0" dirty="0">
                <a:effectLst/>
                <a:latin typeface="Calibri" panose="020F0502020204030204" pitchFamily="34" charset="0"/>
                <a:ea typeface="Calibri" panose="020F0502020204030204" pitchFamily="34" charset="0"/>
              </a:rPr>
              <a:t>Distributed SQL databases are an emerging class of databases that provide the horizontal scalability of NoSQL systems, combined with relational capabilities. They were created to enable developers to apply the strengths of relational databases without sacrificing scalability, availability, and elasticity required for modern cloud apps.</a:t>
            </a:r>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126857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870688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These capabilities make Azure Cosmos DB ideally suited for modern application development, especially applications that: experience unpredictable spikes and dips in traffic, generate lots of data, </a:t>
            </a:r>
            <a:r>
              <a:rPr lang="en-CA" sz="12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need to scale to millions of tenants </a:t>
            </a:r>
            <a:r>
              <a:rPr lang="en-CA" sz="1200">
                <a:effectLst/>
                <a:latin typeface="Calibri" panose="020F0502020204030204" pitchFamily="34" charset="0"/>
                <a:ea typeface="Calibri" panose="020F0502020204030204" pitchFamily="34" charset="0"/>
                <a:cs typeface="Times New Roman" panose="02020603050405020304" pitchFamily="18" charset="0"/>
              </a:rPr>
              <a:t>while delivering real-time user experiences, and are depended upon for business continuity.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IoT device telemetry, real-time personalization, serving dispersed user bases </a:t>
            </a:r>
            <a:r>
              <a:rPr lang="en-CA" sz="1200" b="1">
                <a:effectLst/>
                <a:latin typeface="Calibri" panose="020F0502020204030204" pitchFamily="34" charset="0"/>
                <a:ea typeface="Calibri" panose="020F0502020204030204" pitchFamily="34" charset="0"/>
                <a:cs typeface="Times New Roman" panose="02020603050405020304" pitchFamily="18" charset="0"/>
              </a:rPr>
              <a:t>with high concurrent activity, and apps that are </a:t>
            </a:r>
            <a:r>
              <a:rPr lang="en-US" b="1" i="0">
                <a:solidFill>
                  <a:srgbClr val="333333"/>
                </a:solidFill>
                <a:effectLst/>
                <a:latin typeface="SegoeUI"/>
              </a:rPr>
              <a:t>transactional in nature, such as online e-commerce, ad networks, and finance. </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As an example that’s relevant to your business, let’s talk about &lt;</a:t>
            </a:r>
            <a:r>
              <a:rPr lang="en-CA" sz="1200" b="1">
                <a:effectLst/>
                <a:latin typeface="Calibri" panose="020F0502020204030204" pitchFamily="34" charset="0"/>
                <a:ea typeface="Calibri" panose="020F0502020204030204" pitchFamily="34" charset="0"/>
                <a:cs typeface="Times New Roman" panose="02020603050405020304" pitchFamily="18" charset="0"/>
              </a:rPr>
              <a:t>Speakers - jump to customer story best suited to your audience</a:t>
            </a:r>
            <a:r>
              <a:rPr lang="en-CA" sz="1200">
                <a:effectLst/>
                <a:latin typeface="Calibri" panose="020F0502020204030204" pitchFamily="34" charset="0"/>
                <a:ea typeface="Calibri" panose="020F0502020204030204" pitchFamily="34" charset="0"/>
                <a:cs typeface="Times New Roman" panose="02020603050405020304" pitchFamily="18" charset="0"/>
              </a:rPr>
              <a:t>&gt;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8</a:t>
            </a:fld>
            <a:endParaRPr lang="en-US"/>
          </a:p>
        </p:txBody>
      </p:sp>
    </p:spTree>
    <p:extLst>
      <p:ext uri="{BB962C8B-B14F-4D97-AF65-F5344CB8AC3E}">
        <p14:creationId xmlns:p14="http://schemas.microsoft.com/office/powerpoint/2010/main" val="321879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9ABDCF-0071-4C18-BCC3-E556CD0A133F}" type="slidenum">
              <a:rPr lang="en-US" smtClean="0"/>
              <a:t>9</a:t>
            </a:fld>
            <a:endParaRPr lang="en-US"/>
          </a:p>
        </p:txBody>
      </p:sp>
    </p:spTree>
    <p:extLst>
      <p:ext uri="{BB962C8B-B14F-4D97-AF65-F5344CB8AC3E}">
        <p14:creationId xmlns:p14="http://schemas.microsoft.com/office/powerpoint/2010/main" val="287936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emf"/><Relationship Id="rId1" Type="http://schemas.openxmlformats.org/officeDocument/2006/relationships/slideMaster" Target="../slideMasters/slideMaster8.xml"/><Relationship Id="rId5" Type="http://schemas.openxmlformats.org/officeDocument/2006/relationships/image" Target="../media/image30.png"/><Relationship Id="rId4" Type="http://schemas.openxmlformats.org/officeDocument/2006/relationships/image" Target="../media/image29.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eg"/><Relationship Id="rId1" Type="http://schemas.openxmlformats.org/officeDocument/2006/relationships/slideMaster" Target="../slideMasters/slideMaster9.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10.xml"/><Relationship Id="rId4" Type="http://schemas.openxmlformats.org/officeDocument/2006/relationships/image" Target="../media/image25.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9803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6560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450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3045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2405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04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7095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lvl1pPr>
              <a:defRPr sz="36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55921" y="0"/>
            <a:ext cx="5636080" cy="6858000"/>
          </a:xfrm>
        </p:spPr>
        <p:txBody>
          <a:bodyPr/>
          <a:lstStyle/>
          <a:p>
            <a:endParaRPr lang="en-US"/>
          </a:p>
        </p:txBody>
      </p:sp>
    </p:spTree>
    <p:extLst>
      <p:ext uri="{BB962C8B-B14F-4D97-AF65-F5344CB8AC3E}">
        <p14:creationId xmlns:p14="http://schemas.microsoft.com/office/powerpoint/2010/main" val="1958198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910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67821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068816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268094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732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02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30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9031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38637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698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02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32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5605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0860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04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D610ACF-7242-439D-A73D-68C3C313096E}"/>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076BDAB-0380-42F2-9985-B3E411AB86FC}"/>
              </a:ext>
            </a:extLst>
          </p:cNvPr>
          <p:cNvSpPr>
            <a:spLocks noGrp="1"/>
          </p:cNvSpPr>
          <p:nvPr>
            <p:ph sz="quarter" idx="10"/>
          </p:nvPr>
        </p:nvSpPr>
        <p:spPr>
          <a:xfrm>
            <a:off x="7200383" y="1468398"/>
            <a:ext cx="12192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668384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19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649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4484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401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24609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95376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33587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09443769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221817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3684275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3C03CF53-7255-4230-AAF5-202C5CDDC4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E1E12B-4454-4142-9F71-F0EA48AED7F4}"/>
              </a:ext>
            </a:extLst>
          </p:cNvPr>
          <p:cNvSpPr>
            <a:spLocks noGrp="1"/>
          </p:cNvSpPr>
          <p:nvPr>
            <p:ph sz="quarter" idx="10"/>
          </p:nvPr>
        </p:nvSpPr>
        <p:spPr>
          <a:xfrm>
            <a:off x="7039862" y="1252954"/>
            <a:ext cx="1200371" cy="448255"/>
          </a:xfrm>
        </p:spPr>
        <p:txBody>
          <a:bodyPr/>
          <a:lstStyle>
            <a:lvl1pPr marL="0" indent="0">
              <a:buNone/>
              <a:defRPr/>
            </a:lvl1pPr>
          </a:lstStyle>
          <a:p>
            <a:pPr lvl="0"/>
            <a:endParaRPr lang="en-US"/>
          </a:p>
        </p:txBody>
      </p:sp>
    </p:spTree>
    <p:extLst>
      <p:ext uri="{BB962C8B-B14F-4D97-AF65-F5344CB8AC3E}">
        <p14:creationId xmlns:p14="http://schemas.microsoft.com/office/powerpoint/2010/main" val="4162579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8AC45D0-0B1B-4BCA-A90B-DEC97A2B812B}"/>
              </a:ext>
            </a:extLst>
          </p:cNvPr>
          <p:cNvSpPr>
            <a:spLocks noGrp="1"/>
          </p:cNvSpPr>
          <p:nvPr>
            <p:ph sz="quarter" idx="12"/>
          </p:nvPr>
        </p:nvSpPr>
        <p:spPr>
          <a:xfrm>
            <a:off x="1346200" y="4870450"/>
            <a:ext cx="2732088" cy="221599"/>
          </a:xfrm>
        </p:spPr>
        <p:txBody>
          <a:bodyPr/>
          <a:lstStyle/>
          <a:p>
            <a:pPr lvl="0"/>
            <a:r>
              <a:rPr lang="en-US"/>
              <a:t>Click to edit Master text styles</a:t>
            </a:r>
          </a:p>
        </p:txBody>
      </p:sp>
    </p:spTree>
    <p:extLst>
      <p:ext uri="{BB962C8B-B14F-4D97-AF65-F5344CB8AC3E}">
        <p14:creationId xmlns:p14="http://schemas.microsoft.com/office/powerpoint/2010/main" val="1114457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5022792-EA3B-4386-AECB-F24BE54D6B3A}"/>
              </a:ext>
            </a:extLst>
          </p:cNvPr>
          <p:cNvSpPr>
            <a:spLocks noGrp="1"/>
          </p:cNvSpPr>
          <p:nvPr>
            <p:ph sz="quarter" idx="12"/>
          </p:nvPr>
        </p:nvSpPr>
        <p:spPr>
          <a:xfrm>
            <a:off x="1489075" y="4664075"/>
            <a:ext cx="2959100" cy="221599"/>
          </a:xfrm>
        </p:spPr>
        <p:txBody>
          <a:bodyPr/>
          <a:lstStyle/>
          <a:p>
            <a:pPr lvl="0"/>
            <a:r>
              <a:rPr lang="en-US"/>
              <a:t>Click to edit Master text styles</a:t>
            </a:r>
          </a:p>
        </p:txBody>
      </p:sp>
    </p:spTree>
    <p:extLst>
      <p:ext uri="{BB962C8B-B14F-4D97-AF65-F5344CB8AC3E}">
        <p14:creationId xmlns:p14="http://schemas.microsoft.com/office/powerpoint/2010/main" val="762276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2990050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9051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74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785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1456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060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42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782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11" name="Rectangle 10">
            <a:extLst>
              <a:ext uri="{FF2B5EF4-FFF2-40B4-BE49-F238E27FC236}">
                <a16:creationId xmlns:a16="http://schemas.microsoft.com/office/drawing/2014/main" id="{0FD69BA2-228D-4F7F-BD61-DD4BA0880D08}"/>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CCFE10F-D46C-4ECD-938E-C11F45EE6D6B}"/>
              </a:ext>
            </a:extLst>
          </p:cNvPr>
          <p:cNvSpPr>
            <a:spLocks noGrp="1"/>
          </p:cNvSpPr>
          <p:nvPr>
            <p:ph sz="quarter" idx="10"/>
          </p:nvPr>
        </p:nvSpPr>
        <p:spPr>
          <a:xfrm>
            <a:off x="6984373" y="1303436"/>
            <a:ext cx="1366837"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B8F316AE-2A8C-48BE-B3E8-65EE33878197}"/>
              </a:ext>
            </a:extLst>
          </p:cNvPr>
          <p:cNvSpPr>
            <a:spLocks noGrp="1"/>
          </p:cNvSpPr>
          <p:nvPr>
            <p:ph sz="quarter" idx="11"/>
          </p:nvPr>
        </p:nvSpPr>
        <p:spPr>
          <a:xfrm>
            <a:off x="8504784" y="1315397"/>
            <a:ext cx="1366837"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8C86F291-DD32-4B48-A7AB-B742161CE858}"/>
              </a:ext>
            </a:extLst>
          </p:cNvPr>
          <p:cNvSpPr>
            <a:spLocks noGrp="1"/>
          </p:cNvSpPr>
          <p:nvPr>
            <p:ph sz="quarter" idx="12"/>
          </p:nvPr>
        </p:nvSpPr>
        <p:spPr>
          <a:xfrm>
            <a:off x="10213308" y="1303435"/>
            <a:ext cx="1366837"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F93A2B6E-42DA-49A0-B7CA-BC811D76A6AD}"/>
              </a:ext>
            </a:extLst>
          </p:cNvPr>
          <p:cNvSpPr>
            <a:spLocks noGrp="1"/>
          </p:cNvSpPr>
          <p:nvPr>
            <p:ph sz="quarter" idx="13"/>
          </p:nvPr>
        </p:nvSpPr>
        <p:spPr>
          <a:xfrm>
            <a:off x="6984373" y="2026561"/>
            <a:ext cx="1366837"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911CE8F5-3E31-4C4D-9B4F-2413D3450B3F}"/>
              </a:ext>
            </a:extLst>
          </p:cNvPr>
          <p:cNvSpPr>
            <a:spLocks noGrp="1"/>
          </p:cNvSpPr>
          <p:nvPr>
            <p:ph sz="quarter" idx="14"/>
          </p:nvPr>
        </p:nvSpPr>
        <p:spPr>
          <a:xfrm>
            <a:off x="8565960" y="2032151"/>
            <a:ext cx="13668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329346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2331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902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971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874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41612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2167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7677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4108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55130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4136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300534"/>
            <a:ext cx="11018520" cy="553998"/>
          </a:xfrm>
        </p:spPr>
        <p:txBody>
          <a:bodyPr/>
          <a:lstStyle/>
          <a:p>
            <a:r>
              <a:rPr lang="en-US"/>
              <a:t>Click to edit Master title style</a:t>
            </a:r>
          </a:p>
        </p:txBody>
      </p:sp>
      <p:sp>
        <p:nvSpPr>
          <p:cNvPr id="15" name="Rectangle 14">
            <a:extLst>
              <a:ext uri="{FF2B5EF4-FFF2-40B4-BE49-F238E27FC236}">
                <a16:creationId xmlns:a16="http://schemas.microsoft.com/office/drawing/2014/main" id="{31A8EE44-2D31-493C-98A1-7109121758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BB7277C-5CDB-403D-A998-F0AE2ED7009D}"/>
              </a:ext>
            </a:extLst>
          </p:cNvPr>
          <p:cNvSpPr>
            <a:spLocks noGrp="1"/>
          </p:cNvSpPr>
          <p:nvPr>
            <p:ph sz="quarter" idx="10"/>
          </p:nvPr>
        </p:nvSpPr>
        <p:spPr>
          <a:xfrm>
            <a:off x="3113031" y="887356"/>
            <a:ext cx="1130300"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3CAD5FBB-3C73-4D03-80D1-757172290763}"/>
              </a:ext>
            </a:extLst>
          </p:cNvPr>
          <p:cNvSpPr>
            <a:spLocks noGrp="1"/>
          </p:cNvSpPr>
          <p:nvPr>
            <p:ph sz="quarter" idx="11"/>
          </p:nvPr>
        </p:nvSpPr>
        <p:spPr>
          <a:xfrm>
            <a:off x="4505368" y="874656"/>
            <a:ext cx="1130300"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6B80DE8F-7791-46C8-8462-51A459526537}"/>
              </a:ext>
            </a:extLst>
          </p:cNvPr>
          <p:cNvSpPr>
            <a:spLocks noGrp="1"/>
          </p:cNvSpPr>
          <p:nvPr>
            <p:ph sz="quarter" idx="12"/>
          </p:nvPr>
        </p:nvSpPr>
        <p:spPr>
          <a:xfrm>
            <a:off x="586740" y="1597650"/>
            <a:ext cx="1130300"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5C390422-044A-46C4-8F4E-C838952FB3A8}"/>
              </a:ext>
            </a:extLst>
          </p:cNvPr>
          <p:cNvSpPr>
            <a:spLocks noGrp="1"/>
          </p:cNvSpPr>
          <p:nvPr>
            <p:ph sz="quarter" idx="13"/>
          </p:nvPr>
        </p:nvSpPr>
        <p:spPr>
          <a:xfrm>
            <a:off x="1837669" y="1614230"/>
            <a:ext cx="1130300"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63154569-E722-4179-8437-C302CAD0354D}"/>
              </a:ext>
            </a:extLst>
          </p:cNvPr>
          <p:cNvSpPr>
            <a:spLocks noGrp="1"/>
          </p:cNvSpPr>
          <p:nvPr>
            <p:ph sz="quarter" idx="14"/>
          </p:nvPr>
        </p:nvSpPr>
        <p:spPr>
          <a:xfrm>
            <a:off x="3130495" y="1597649"/>
            <a:ext cx="1130300" cy="430887"/>
          </a:xfrm>
        </p:spPr>
        <p:txBody>
          <a:bodyPr/>
          <a:lstStyle>
            <a:lvl1pPr marL="0" indent="0">
              <a:buNone/>
              <a:defRPr/>
            </a:lvl1pPr>
          </a:lstStyle>
          <a:p>
            <a:pPr lvl="0"/>
            <a:endParaRPr lang="en-US"/>
          </a:p>
        </p:txBody>
      </p:sp>
      <p:sp>
        <p:nvSpPr>
          <p:cNvPr id="11" name="Content Placeholder 2">
            <a:extLst>
              <a:ext uri="{FF2B5EF4-FFF2-40B4-BE49-F238E27FC236}">
                <a16:creationId xmlns:a16="http://schemas.microsoft.com/office/drawing/2014/main" id="{8771237A-02C3-44D2-975B-078844723505}"/>
              </a:ext>
            </a:extLst>
          </p:cNvPr>
          <p:cNvSpPr>
            <a:spLocks noGrp="1"/>
          </p:cNvSpPr>
          <p:nvPr>
            <p:ph sz="quarter" idx="15"/>
          </p:nvPr>
        </p:nvSpPr>
        <p:spPr>
          <a:xfrm>
            <a:off x="4505368" y="1614230"/>
            <a:ext cx="1130300" cy="430887"/>
          </a:xfrm>
        </p:spPr>
        <p:txBody>
          <a:bodyPr/>
          <a:lstStyle>
            <a:lvl1pPr marL="0" indent="0">
              <a:buNone/>
              <a:defRPr/>
            </a:lvl1pPr>
          </a:lstStyle>
          <a:p>
            <a:pPr lvl="0"/>
            <a:endParaRPr lang="en-US"/>
          </a:p>
        </p:txBody>
      </p:sp>
      <p:sp>
        <p:nvSpPr>
          <p:cNvPr id="12" name="Content Placeholder 2">
            <a:extLst>
              <a:ext uri="{FF2B5EF4-FFF2-40B4-BE49-F238E27FC236}">
                <a16:creationId xmlns:a16="http://schemas.microsoft.com/office/drawing/2014/main" id="{0E4B4CD4-CF15-46E1-9993-B6D946A38D36}"/>
              </a:ext>
            </a:extLst>
          </p:cNvPr>
          <p:cNvSpPr>
            <a:spLocks noGrp="1"/>
          </p:cNvSpPr>
          <p:nvPr>
            <p:ph sz="quarter" idx="16"/>
          </p:nvPr>
        </p:nvSpPr>
        <p:spPr>
          <a:xfrm>
            <a:off x="577622" y="2307943"/>
            <a:ext cx="1130300" cy="430887"/>
          </a:xfrm>
        </p:spPr>
        <p:txBody>
          <a:bodyPr/>
          <a:lstStyle>
            <a:lvl1pPr marL="0" indent="0">
              <a:buNone/>
              <a:defRPr/>
            </a:lvl1pPr>
          </a:lstStyle>
          <a:p>
            <a:pPr lvl="0"/>
            <a:endParaRPr lang="en-US"/>
          </a:p>
        </p:txBody>
      </p:sp>
      <p:sp>
        <p:nvSpPr>
          <p:cNvPr id="13" name="Content Placeholder 2">
            <a:extLst>
              <a:ext uri="{FF2B5EF4-FFF2-40B4-BE49-F238E27FC236}">
                <a16:creationId xmlns:a16="http://schemas.microsoft.com/office/drawing/2014/main" id="{68DB77E4-88AA-46EA-9CAC-976FBEC94D1B}"/>
              </a:ext>
            </a:extLst>
          </p:cNvPr>
          <p:cNvSpPr>
            <a:spLocks noGrp="1"/>
          </p:cNvSpPr>
          <p:nvPr>
            <p:ph sz="quarter" idx="17"/>
          </p:nvPr>
        </p:nvSpPr>
        <p:spPr>
          <a:xfrm>
            <a:off x="1837669" y="2327508"/>
            <a:ext cx="1130300" cy="430887"/>
          </a:xfrm>
        </p:spPr>
        <p:txBody>
          <a:bodyPr/>
          <a:lstStyle>
            <a:lvl1pPr marL="0" indent="0">
              <a:buNone/>
              <a:defRPr/>
            </a:lvl1pPr>
          </a:lstStyle>
          <a:p>
            <a:pPr lvl="0"/>
            <a:endParaRPr lang="en-US"/>
          </a:p>
        </p:txBody>
      </p:sp>
      <p:sp>
        <p:nvSpPr>
          <p:cNvPr id="18" name="Content Placeholder 17">
            <a:extLst>
              <a:ext uri="{FF2B5EF4-FFF2-40B4-BE49-F238E27FC236}">
                <a16:creationId xmlns:a16="http://schemas.microsoft.com/office/drawing/2014/main" id="{87894FD1-398C-40B4-8EE4-6B322407EAEB}"/>
              </a:ext>
            </a:extLst>
          </p:cNvPr>
          <p:cNvSpPr>
            <a:spLocks noGrp="1"/>
          </p:cNvSpPr>
          <p:nvPr>
            <p:ph sz="quarter" idx="18"/>
          </p:nvPr>
        </p:nvSpPr>
        <p:spPr>
          <a:xfrm>
            <a:off x="1837669" y="890319"/>
            <a:ext cx="1130300" cy="430887"/>
          </a:xfrm>
        </p:spPr>
        <p:txBody>
          <a:bodyPr/>
          <a:lstStyle>
            <a:lvl1pPr marL="0" indent="0">
              <a:buNone/>
              <a:defRPr/>
            </a:lvl1pPr>
          </a:lstStyle>
          <a:p>
            <a:pPr lvl="0"/>
            <a:endParaRPr lang="en-US"/>
          </a:p>
        </p:txBody>
      </p:sp>
      <p:sp>
        <p:nvSpPr>
          <p:cNvPr id="20" name="Content Placeholder 19">
            <a:extLst>
              <a:ext uri="{FF2B5EF4-FFF2-40B4-BE49-F238E27FC236}">
                <a16:creationId xmlns:a16="http://schemas.microsoft.com/office/drawing/2014/main" id="{D0908391-824A-4E90-A815-34BAE12F55B2}"/>
              </a:ext>
            </a:extLst>
          </p:cNvPr>
          <p:cNvSpPr>
            <a:spLocks noGrp="1"/>
          </p:cNvSpPr>
          <p:nvPr>
            <p:ph sz="quarter" idx="19"/>
          </p:nvPr>
        </p:nvSpPr>
        <p:spPr>
          <a:xfrm>
            <a:off x="586740" y="887357"/>
            <a:ext cx="1130300" cy="430887"/>
          </a:xfrm>
        </p:spPr>
        <p:txBody>
          <a:bodyPr/>
          <a:lstStyle>
            <a:lvl1pPr marL="0" indent="0">
              <a:buNone/>
              <a:defRPr/>
            </a:lvl1pPr>
          </a:lstStyle>
          <a:p>
            <a:pPr lvl="0"/>
            <a:endParaRPr lang="en-US"/>
          </a:p>
        </p:txBody>
      </p:sp>
      <p:cxnSp>
        <p:nvCxnSpPr>
          <p:cNvPr id="16" name="Straight Connector 15">
            <a:extLst>
              <a:ext uri="{FF2B5EF4-FFF2-40B4-BE49-F238E27FC236}">
                <a16:creationId xmlns:a16="http://schemas.microsoft.com/office/drawing/2014/main" id="{A4EF5551-E4A2-4186-AACB-85DA0478A930}"/>
              </a:ext>
              <a:ext uri="{C183D7F6-B498-43B3-948B-1728B52AA6E4}">
                <adec:decorative xmlns:adec="http://schemas.microsoft.com/office/drawing/2017/decorative" val="1"/>
              </a:ext>
            </a:extLst>
          </p:cNvPr>
          <p:cNvCxnSpPr>
            <a:cxnSpLocks/>
          </p:cNvCxnSpPr>
          <p:nvPr userDrawn="1"/>
        </p:nvCxnSpPr>
        <p:spPr>
          <a:xfrm>
            <a:off x="9490941" y="627945"/>
            <a:ext cx="0" cy="5627712"/>
          </a:xfrm>
          <a:prstGeom prst="line">
            <a:avLst/>
          </a:prstGeom>
          <a:noFill/>
          <a:ln w="12700" cap="flat" cmpd="sng" algn="ctr">
            <a:solidFill>
              <a:schemeClr val="accent1"/>
            </a:solidFill>
            <a:prstDash val="solid"/>
            <a:headEnd type="none"/>
            <a:tailEnd type="none"/>
          </a:ln>
          <a:effectLst/>
        </p:spPr>
      </p:cxnSp>
      <p:cxnSp>
        <p:nvCxnSpPr>
          <p:cNvPr id="17" name="Straight Connector 16">
            <a:extLst>
              <a:ext uri="{FF2B5EF4-FFF2-40B4-BE49-F238E27FC236}">
                <a16:creationId xmlns:a16="http://schemas.microsoft.com/office/drawing/2014/main" id="{EAD9DDED-F483-4376-8918-00FFBBE5906F}"/>
              </a:ext>
              <a:ext uri="{C183D7F6-B498-43B3-948B-1728B52AA6E4}">
                <adec:decorative xmlns:adec="http://schemas.microsoft.com/office/drawing/2017/decorative" val="1"/>
              </a:ext>
            </a:extLst>
          </p:cNvPr>
          <p:cNvCxnSpPr>
            <a:cxnSpLocks/>
          </p:cNvCxnSpPr>
          <p:nvPr userDrawn="1"/>
        </p:nvCxnSpPr>
        <p:spPr>
          <a:xfrm flipH="1">
            <a:off x="7030769" y="3441801"/>
            <a:ext cx="4905830" cy="0"/>
          </a:xfrm>
          <a:prstGeom prst="line">
            <a:avLst/>
          </a:prstGeom>
          <a:noFill/>
          <a:ln w="127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1331224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34670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99685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2917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732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063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8785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6342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879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51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6938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211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054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92457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grpSp>
        <p:nvGrpSpPr>
          <p:cNvPr id="11" name="Group 10">
            <a:extLst>
              <a:ext uri="{FF2B5EF4-FFF2-40B4-BE49-F238E27FC236}">
                <a16:creationId xmlns:a16="http://schemas.microsoft.com/office/drawing/2014/main" id="{222832EA-AF2B-4C72-BA00-6F0E030D9126}"/>
              </a:ext>
            </a:extLst>
          </p:cNvPr>
          <p:cNvGrpSpPr/>
          <p:nvPr userDrawn="1"/>
        </p:nvGrpSpPr>
        <p:grpSpPr>
          <a:xfrm>
            <a:off x="553823" y="547295"/>
            <a:ext cx="1554197" cy="330567"/>
            <a:chOff x="7353301" y="-1897063"/>
            <a:chExt cx="5749290" cy="1225867"/>
          </a:xfrm>
        </p:grpSpPr>
        <p:sp>
          <p:nvSpPr>
            <p:cNvPr id="13" name="Freeform: Shape 12">
              <a:extLst>
                <a:ext uri="{FF2B5EF4-FFF2-40B4-BE49-F238E27FC236}">
                  <a16:creationId xmlns:a16="http://schemas.microsoft.com/office/drawing/2014/main" id="{96DAE918-DD61-49DC-85E6-1D5A7947B559}"/>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BB2FC7F4-7963-4BFA-8426-8817D0CFC29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E3306D5-5E66-4A16-A544-C199DF635048}"/>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D9055300-7B0E-46E7-9ED4-547CA5C90D10}"/>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742AD967-EEBD-4F5D-B5DE-FF9E7506F4F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8" name="Picture 17">
            <a:extLst>
              <a:ext uri="{FF2B5EF4-FFF2-40B4-BE49-F238E27FC236}">
                <a16:creationId xmlns:a16="http://schemas.microsoft.com/office/drawing/2014/main" id="{D68174B1-3712-4481-9577-A442A47189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0524612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descr="A large room&#10;&#10;Description automatically generated">
            <a:extLst>
              <a:ext uri="{FF2B5EF4-FFF2-40B4-BE49-F238E27FC236}">
                <a16:creationId xmlns:a16="http://schemas.microsoft.com/office/drawing/2014/main" id="{83ACAF46-8E3D-4068-957D-6C42C9C23C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grpSp>
        <p:nvGrpSpPr>
          <p:cNvPr id="13" name="Group 12">
            <a:extLst>
              <a:ext uri="{FF2B5EF4-FFF2-40B4-BE49-F238E27FC236}">
                <a16:creationId xmlns:a16="http://schemas.microsoft.com/office/drawing/2014/main" id="{CCB68DD3-FDD3-4EE6-BF41-829E6CFCFA4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0DF3F3CF-49F1-4147-AA71-48F4034E66B0}"/>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C9F9551-A897-4AB3-98BA-CFDF322B870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8D99255C-B77D-4F5E-B9A5-09AEF7C6930F}"/>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DDC06D59-0527-42E4-A6F8-2ED82B744D53}"/>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31ACDE13-02A6-4460-B59B-05333709280B}"/>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03804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1DA8A994-4ED6-4746-8091-DFE11BA145C0}"/>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D064CCB1-7069-4999-BB0A-1E9F2D72F484}"/>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C994B90A-78E6-415F-BF2F-03E8BD8569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76D893CB-8667-478C-B661-DC69C683EB7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43B64F17-751A-40FD-86D2-761B926A0DC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2CD21809-ADEC-4953-AA03-608DA3C3585C}"/>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20" name="Picture 19" descr="A picture containing device, fan, web&#10;&#10;Description automatically generated">
            <a:extLst>
              <a:ext uri="{FF2B5EF4-FFF2-40B4-BE49-F238E27FC236}">
                <a16:creationId xmlns:a16="http://schemas.microsoft.com/office/drawing/2014/main" id="{C82C5F16-5038-4B47-876D-0880E8973A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1957225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5316712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descr="A picture containing device, fan, web&#10;&#10;Description automatically generated">
            <a:extLst>
              <a:ext uri="{FF2B5EF4-FFF2-40B4-BE49-F238E27FC236}">
                <a16:creationId xmlns:a16="http://schemas.microsoft.com/office/drawing/2014/main" id="{4017F56C-79C3-4371-B404-E8C29D5A9D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2" name="Group 11">
            <a:extLst>
              <a:ext uri="{FF2B5EF4-FFF2-40B4-BE49-F238E27FC236}">
                <a16:creationId xmlns:a16="http://schemas.microsoft.com/office/drawing/2014/main" id="{FD6323DD-78FE-456E-B1B7-C95D41E0A23A}"/>
              </a:ext>
            </a:extLst>
          </p:cNvPr>
          <p:cNvGrpSpPr/>
          <p:nvPr userDrawn="1"/>
        </p:nvGrpSpPr>
        <p:grpSpPr>
          <a:xfrm>
            <a:off x="553823" y="547295"/>
            <a:ext cx="1554197" cy="330567"/>
            <a:chOff x="7353301" y="-1897063"/>
            <a:chExt cx="5749290" cy="1225867"/>
          </a:xfrm>
        </p:grpSpPr>
        <p:sp>
          <p:nvSpPr>
            <p:cNvPr id="20" name="Freeform: Shape 19">
              <a:extLst>
                <a:ext uri="{FF2B5EF4-FFF2-40B4-BE49-F238E27FC236}">
                  <a16:creationId xmlns:a16="http://schemas.microsoft.com/office/drawing/2014/main" id="{94CCD309-51E8-45B1-8A39-F6FEE6B389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82E706B-64AE-400E-8495-D88208D8C8B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4A07D757-3133-47AA-A145-77B781B570B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D0F0002-7BD1-442F-B7C5-6CB988116CE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9C2C203E-928D-47ED-94B5-5337FA17E47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644904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grpSp>
        <p:nvGrpSpPr>
          <p:cNvPr id="14" name="Group 13">
            <a:extLst>
              <a:ext uri="{FF2B5EF4-FFF2-40B4-BE49-F238E27FC236}">
                <a16:creationId xmlns:a16="http://schemas.microsoft.com/office/drawing/2014/main" id="{7D8B7773-0687-4059-9FE7-F1E79D08E323}"/>
              </a:ext>
            </a:extLst>
          </p:cNvPr>
          <p:cNvGrpSpPr/>
          <p:nvPr userDrawn="1"/>
        </p:nvGrpSpPr>
        <p:grpSpPr>
          <a:xfrm>
            <a:off x="10090351" y="547295"/>
            <a:ext cx="1554197" cy="330567"/>
            <a:chOff x="7353301" y="-1897063"/>
            <a:chExt cx="5749290" cy="1225867"/>
          </a:xfrm>
        </p:grpSpPr>
        <p:sp>
          <p:nvSpPr>
            <p:cNvPr id="15" name="Freeform: Shape 14">
              <a:extLst>
                <a:ext uri="{FF2B5EF4-FFF2-40B4-BE49-F238E27FC236}">
                  <a16:creationId xmlns:a16="http://schemas.microsoft.com/office/drawing/2014/main" id="{A6858207-7481-49CF-96F3-C9D706714309}"/>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C13A6AC4-4B41-4266-A5E6-E9644D39A5A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F1FC1989-3D5C-4CE4-8DC3-82596F01D47E}"/>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17050AC9-317A-44AE-AA2A-9C294042D8D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BA3F1FF3-D3EF-4358-88EB-C3793CAB1B12}"/>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20" name="Picture 19" descr="A picture containing device, fan, web&#10;&#10;Description automatically generated">
            <a:extLst>
              <a:ext uri="{FF2B5EF4-FFF2-40B4-BE49-F238E27FC236}">
                <a16:creationId xmlns:a16="http://schemas.microsoft.com/office/drawing/2014/main" id="{CD3CD422-DB72-48C5-93BD-DC2FEB8542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9606177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4" name="Picture 13" descr="A picture containing device, fan, web&#10;&#10;Description automatically generated">
            <a:extLst>
              <a:ext uri="{FF2B5EF4-FFF2-40B4-BE49-F238E27FC236}">
                <a16:creationId xmlns:a16="http://schemas.microsoft.com/office/drawing/2014/main" id="{791E51ED-CEB2-4BFD-8899-72AC5EDD5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grpSp>
        <p:nvGrpSpPr>
          <p:cNvPr id="15" name="Group 14">
            <a:extLst>
              <a:ext uri="{FF2B5EF4-FFF2-40B4-BE49-F238E27FC236}">
                <a16:creationId xmlns:a16="http://schemas.microsoft.com/office/drawing/2014/main" id="{E7125D10-1FF6-436C-8B11-B41A386FE58F}"/>
              </a:ext>
            </a:extLst>
          </p:cNvPr>
          <p:cNvGrpSpPr/>
          <p:nvPr userDrawn="1"/>
        </p:nvGrpSpPr>
        <p:grpSpPr>
          <a:xfrm>
            <a:off x="10090351" y="547295"/>
            <a:ext cx="1554197" cy="330567"/>
            <a:chOff x="7353301" y="-1897063"/>
            <a:chExt cx="5749290" cy="1225867"/>
          </a:xfrm>
        </p:grpSpPr>
        <p:sp>
          <p:nvSpPr>
            <p:cNvPr id="16" name="Freeform: Shape 15">
              <a:extLst>
                <a:ext uri="{FF2B5EF4-FFF2-40B4-BE49-F238E27FC236}">
                  <a16:creationId xmlns:a16="http://schemas.microsoft.com/office/drawing/2014/main" id="{1BB3CE48-A31B-4C4C-94B7-48DA3825B1C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17" name="Freeform: Shape 16">
              <a:extLst>
                <a:ext uri="{FF2B5EF4-FFF2-40B4-BE49-F238E27FC236}">
                  <a16:creationId xmlns:a16="http://schemas.microsoft.com/office/drawing/2014/main" id="{0BA26F91-C724-4B84-8F79-CCF67E9A268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F99B84B4-9FF9-4305-B2C8-581666FFB96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E6611361-9CE1-40D2-88D8-00C59D9D46E0}"/>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4BDA550-25E3-4E7C-B9FB-886DF54A0E9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513178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cxnSp>
        <p:nvCxnSpPr>
          <p:cNvPr id="19" name="Straight Connector 18">
            <a:extLst>
              <a:ext uri="{FF2B5EF4-FFF2-40B4-BE49-F238E27FC236}">
                <a16:creationId xmlns:a16="http://schemas.microsoft.com/office/drawing/2014/main" id="{FAA3AEDB-E665-49CB-8F15-831908C20C13}"/>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526EEEE-2124-47EA-9983-B02C44B313AE}"/>
              </a:ext>
            </a:extLst>
          </p:cNvPr>
          <p:cNvGrpSpPr/>
          <p:nvPr userDrawn="1"/>
        </p:nvGrpSpPr>
        <p:grpSpPr>
          <a:xfrm>
            <a:off x="553823" y="547295"/>
            <a:ext cx="1554197" cy="330567"/>
            <a:chOff x="7353301" y="-1897063"/>
            <a:chExt cx="5749290" cy="1225867"/>
          </a:xfrm>
        </p:grpSpPr>
        <p:sp>
          <p:nvSpPr>
            <p:cNvPr id="21" name="Freeform: Shape 20">
              <a:extLst>
                <a:ext uri="{FF2B5EF4-FFF2-40B4-BE49-F238E27FC236}">
                  <a16:creationId xmlns:a16="http://schemas.microsoft.com/office/drawing/2014/main" id="{6E8F4F10-1CBD-4447-B582-E9037CC12CE0}"/>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9D0B992-2FC6-4AAF-9E73-34815CA9192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844FD74C-344B-45C5-A734-5CCA7EE84295}"/>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031E9E21-5E45-4FE0-A4FC-865118A0E2B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7EC4C7F2-A5D7-49F1-A4B3-6E4EE28230ED}"/>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27710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96BDF55D-7C61-4379-B82E-A76E548EA0B5}"/>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051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cxnSp>
        <p:nvCxnSpPr>
          <p:cNvPr id="16" name="Straight Connector 15">
            <a:extLst>
              <a:ext uri="{FF2B5EF4-FFF2-40B4-BE49-F238E27FC236}">
                <a16:creationId xmlns:a16="http://schemas.microsoft.com/office/drawing/2014/main" id="{2011EF91-0392-4A19-B720-A23ED11C6129}"/>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F29C08C-C052-4AC5-ABE3-3D91D94C768F}"/>
              </a:ext>
            </a:extLst>
          </p:cNvPr>
          <p:cNvGrpSpPr/>
          <p:nvPr userDrawn="1"/>
        </p:nvGrpSpPr>
        <p:grpSpPr>
          <a:xfrm>
            <a:off x="553823" y="547295"/>
            <a:ext cx="1554197" cy="330567"/>
            <a:chOff x="7353301" y="-1897063"/>
            <a:chExt cx="5749290" cy="1225867"/>
          </a:xfrm>
        </p:grpSpPr>
        <p:sp>
          <p:nvSpPr>
            <p:cNvPr id="18" name="Freeform: Shape 17">
              <a:extLst>
                <a:ext uri="{FF2B5EF4-FFF2-40B4-BE49-F238E27FC236}">
                  <a16:creationId xmlns:a16="http://schemas.microsoft.com/office/drawing/2014/main" id="{57EADCA9-A30B-4FBD-B43A-E21E8AEFEC5C}"/>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9F56839-FC79-464A-91C3-7DFE96156179}"/>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90A9DE7A-243F-441B-B7C5-E853787EFB8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3BDE3E3C-959D-44C9-A410-B28C3BDA5DB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7BD8A5C9-0FB4-4370-BC51-1ACE4B2B81DB}"/>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50323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grpSp>
        <p:nvGrpSpPr>
          <p:cNvPr id="11" name="Group 10">
            <a:extLst>
              <a:ext uri="{FF2B5EF4-FFF2-40B4-BE49-F238E27FC236}">
                <a16:creationId xmlns:a16="http://schemas.microsoft.com/office/drawing/2014/main" id="{0A97B222-5CB6-4A8F-AE31-C5D2B2A45054}"/>
              </a:ext>
            </a:extLst>
          </p:cNvPr>
          <p:cNvGrpSpPr/>
          <p:nvPr userDrawn="1"/>
        </p:nvGrpSpPr>
        <p:grpSpPr>
          <a:xfrm>
            <a:off x="553822" y="547294"/>
            <a:ext cx="1554197" cy="330567"/>
            <a:chOff x="7353301" y="-1897063"/>
            <a:chExt cx="5749290" cy="1225867"/>
          </a:xfrm>
        </p:grpSpPr>
        <p:sp>
          <p:nvSpPr>
            <p:cNvPr id="13" name="Freeform: Shape 12">
              <a:extLst>
                <a:ext uri="{FF2B5EF4-FFF2-40B4-BE49-F238E27FC236}">
                  <a16:creationId xmlns:a16="http://schemas.microsoft.com/office/drawing/2014/main" id="{753B2202-B84D-448E-BDB1-B20DF3CC2DC2}"/>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906BBA8D-2628-48CB-A637-D9E12FCBC71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521438A8-E847-4324-BF6C-9C01CDD2273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0D3F642-96D9-4509-AC1D-84B8245B09FC}"/>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0C989B9-9491-4415-9D60-B1AE3506CB9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8" name="Picture 17">
            <a:extLst>
              <a:ext uri="{FF2B5EF4-FFF2-40B4-BE49-F238E27FC236}">
                <a16:creationId xmlns:a16="http://schemas.microsoft.com/office/drawing/2014/main" id="{D4B58C1E-9CE4-4A68-946F-7587C6E543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8245714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descr="A large room&#10;&#10;Description automatically generated">
            <a:extLst>
              <a:ext uri="{FF2B5EF4-FFF2-40B4-BE49-F238E27FC236}">
                <a16:creationId xmlns:a16="http://schemas.microsoft.com/office/drawing/2014/main" id="{E933F6CD-C954-4E8F-A424-0FF0A4BCE9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grpSp>
        <p:nvGrpSpPr>
          <p:cNvPr id="13" name="Group 12">
            <a:extLst>
              <a:ext uri="{FF2B5EF4-FFF2-40B4-BE49-F238E27FC236}">
                <a16:creationId xmlns:a16="http://schemas.microsoft.com/office/drawing/2014/main" id="{24DD4E5B-BCB6-4065-923C-F9868BA6BB04}"/>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F1DEC37E-4AC6-40E0-82AC-FCD8DBEF7872}"/>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C520047B-35ED-4BF9-B149-6EC05774706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F504127B-F35B-404C-A5AA-99435B3CE47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3DA2A27D-5350-4D04-ADA1-B3E6875EC9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BADE0FC5-BA23-4520-9A1A-D3B88EDDABAB}"/>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30093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755CF208-5A53-4A79-8898-232A2A47EF54}"/>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DD37608F-A751-49B4-B805-2E18F2FA0040}"/>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EF15F17B-3A3A-4A73-B4C5-A6258BC98286}"/>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657910-B7F8-48E5-9B62-6E62A1FC2F42}"/>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3431857C-23B8-4F82-81F9-21A3D1DBE658}"/>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50525E07-E2D2-475F-90CA-F0219A0A16E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20" name="Picture 19" descr="A picture containing device, fan, web&#10;&#10;Description automatically generated">
            <a:extLst>
              <a:ext uri="{FF2B5EF4-FFF2-40B4-BE49-F238E27FC236}">
                <a16:creationId xmlns:a16="http://schemas.microsoft.com/office/drawing/2014/main" id="{EEC6187F-D100-439B-B33D-1208875EFC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962630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72896179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descr="A picture containing device, fan, web&#10;&#10;Description automatically generated">
            <a:extLst>
              <a:ext uri="{FF2B5EF4-FFF2-40B4-BE49-F238E27FC236}">
                <a16:creationId xmlns:a16="http://schemas.microsoft.com/office/drawing/2014/main" id="{011B10D2-97AC-40C6-9E44-6AD71839E0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2" name="Group 11">
            <a:extLst>
              <a:ext uri="{FF2B5EF4-FFF2-40B4-BE49-F238E27FC236}">
                <a16:creationId xmlns:a16="http://schemas.microsoft.com/office/drawing/2014/main" id="{7AF116F4-99C2-42C0-AA49-6720BD40BA8C}"/>
              </a:ext>
            </a:extLst>
          </p:cNvPr>
          <p:cNvGrpSpPr/>
          <p:nvPr userDrawn="1"/>
        </p:nvGrpSpPr>
        <p:grpSpPr>
          <a:xfrm>
            <a:off x="553822" y="547294"/>
            <a:ext cx="1554197" cy="330567"/>
            <a:chOff x="7353301" y="-1897063"/>
            <a:chExt cx="5749290" cy="1225867"/>
          </a:xfrm>
        </p:grpSpPr>
        <p:sp>
          <p:nvSpPr>
            <p:cNvPr id="20" name="Freeform: Shape 19">
              <a:extLst>
                <a:ext uri="{FF2B5EF4-FFF2-40B4-BE49-F238E27FC236}">
                  <a16:creationId xmlns:a16="http://schemas.microsoft.com/office/drawing/2014/main" id="{AA3EFD16-CC53-451E-992D-A35039D48F33}"/>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DC3045CC-003B-42F0-82B7-60A43CC9CDDD}"/>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F20D0C24-C191-471A-B641-0FE74D449C08}"/>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748F97A3-81E5-4512-83C5-C5F9109F91C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29B84312-8598-4663-9633-5D0A6B648FAB}"/>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2678261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grpSp>
        <p:nvGrpSpPr>
          <p:cNvPr id="14" name="Group 13">
            <a:extLst>
              <a:ext uri="{FF2B5EF4-FFF2-40B4-BE49-F238E27FC236}">
                <a16:creationId xmlns:a16="http://schemas.microsoft.com/office/drawing/2014/main" id="{89307195-5816-4CCF-8399-8D4C2691C775}"/>
              </a:ext>
            </a:extLst>
          </p:cNvPr>
          <p:cNvGrpSpPr/>
          <p:nvPr userDrawn="1"/>
        </p:nvGrpSpPr>
        <p:grpSpPr>
          <a:xfrm>
            <a:off x="10090350" y="547294"/>
            <a:ext cx="1554197" cy="330567"/>
            <a:chOff x="7353301" y="-1897063"/>
            <a:chExt cx="5749290" cy="1225867"/>
          </a:xfrm>
        </p:grpSpPr>
        <p:sp>
          <p:nvSpPr>
            <p:cNvPr id="15" name="Freeform: Shape 14">
              <a:extLst>
                <a:ext uri="{FF2B5EF4-FFF2-40B4-BE49-F238E27FC236}">
                  <a16:creationId xmlns:a16="http://schemas.microsoft.com/office/drawing/2014/main" id="{D1378EE8-1683-4670-9D08-D9CEF1A53D7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48CE3FDA-C8F6-4472-BC1B-24FA08668F1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7B61ED9E-A79B-4856-8892-32A469364D24}"/>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73932B9-AAAA-4CD5-8294-4A3A7ED42EC8}"/>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85D930BE-A96D-400C-B1A3-11080507F0DE}"/>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20" name="Picture 19" descr="A picture containing device, fan, web&#10;&#10;Description automatically generated">
            <a:extLst>
              <a:ext uri="{FF2B5EF4-FFF2-40B4-BE49-F238E27FC236}">
                <a16:creationId xmlns:a16="http://schemas.microsoft.com/office/drawing/2014/main" id="{8BFA86F6-D6CA-41C8-A832-468FB7F6FD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304382132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4" name="Picture 13" descr="A picture containing device, fan, web&#10;&#10;Description automatically generated">
            <a:extLst>
              <a:ext uri="{FF2B5EF4-FFF2-40B4-BE49-F238E27FC236}">
                <a16:creationId xmlns:a16="http://schemas.microsoft.com/office/drawing/2014/main" id="{58FBF334-AC4C-495F-B50A-D2BBC26B58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grpSp>
        <p:nvGrpSpPr>
          <p:cNvPr id="15" name="Group 14">
            <a:extLst>
              <a:ext uri="{FF2B5EF4-FFF2-40B4-BE49-F238E27FC236}">
                <a16:creationId xmlns:a16="http://schemas.microsoft.com/office/drawing/2014/main" id="{134AC81B-7BD8-458E-9AF8-6DA2D2D16382}"/>
              </a:ext>
            </a:extLst>
          </p:cNvPr>
          <p:cNvGrpSpPr/>
          <p:nvPr userDrawn="1"/>
        </p:nvGrpSpPr>
        <p:grpSpPr>
          <a:xfrm>
            <a:off x="10090350" y="547294"/>
            <a:ext cx="1554197" cy="330567"/>
            <a:chOff x="7353301" y="-1897063"/>
            <a:chExt cx="5749290" cy="1225867"/>
          </a:xfrm>
        </p:grpSpPr>
        <p:sp>
          <p:nvSpPr>
            <p:cNvPr id="16" name="Freeform: Shape 15">
              <a:extLst>
                <a:ext uri="{FF2B5EF4-FFF2-40B4-BE49-F238E27FC236}">
                  <a16:creationId xmlns:a16="http://schemas.microsoft.com/office/drawing/2014/main" id="{5DA08BD0-287C-42F9-AAC9-5F2F0BBCE103}"/>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17" name="Freeform: Shape 16">
              <a:extLst>
                <a:ext uri="{FF2B5EF4-FFF2-40B4-BE49-F238E27FC236}">
                  <a16:creationId xmlns:a16="http://schemas.microsoft.com/office/drawing/2014/main" id="{34BAD7A5-A61F-4BED-8402-457D825D8F25}"/>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3DD69C7-178E-4AF9-998B-3C8DE044EEA4}"/>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5542BBC-AA34-480A-8DEF-3B175AFD8167}"/>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578DE2F7-A902-4135-86A8-1F9FE3DF173D}"/>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695936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cxnSp>
        <p:nvCxnSpPr>
          <p:cNvPr id="19" name="Straight Connector 18">
            <a:extLst>
              <a:ext uri="{FF2B5EF4-FFF2-40B4-BE49-F238E27FC236}">
                <a16:creationId xmlns:a16="http://schemas.microsoft.com/office/drawing/2014/main" id="{6CA74DC8-E2D8-4A6A-88F8-928BFD6F57A1}"/>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70A80FB-8627-4042-9D41-E6DCBECCE9AA}"/>
              </a:ext>
            </a:extLst>
          </p:cNvPr>
          <p:cNvGrpSpPr/>
          <p:nvPr userDrawn="1"/>
        </p:nvGrpSpPr>
        <p:grpSpPr>
          <a:xfrm>
            <a:off x="553822" y="547294"/>
            <a:ext cx="1554197" cy="330567"/>
            <a:chOff x="7353301" y="-1897063"/>
            <a:chExt cx="5749290" cy="1225867"/>
          </a:xfrm>
        </p:grpSpPr>
        <p:sp>
          <p:nvSpPr>
            <p:cNvPr id="21" name="Freeform: Shape 20">
              <a:extLst>
                <a:ext uri="{FF2B5EF4-FFF2-40B4-BE49-F238E27FC236}">
                  <a16:creationId xmlns:a16="http://schemas.microsoft.com/office/drawing/2014/main" id="{C6B72605-8219-4AAD-8F73-7A36187A606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D2537397-8874-416B-BF10-A57677C5BA2B}"/>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05A92A92-E0D8-48E0-AF68-98D93F06C69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A306DE04-306E-402A-B693-FA478CB9FCCF}"/>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48AAA406-C82B-44BA-8566-12765332334B}"/>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3841893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cxnSp>
        <p:nvCxnSpPr>
          <p:cNvPr id="16" name="Straight Connector 15">
            <a:extLst>
              <a:ext uri="{FF2B5EF4-FFF2-40B4-BE49-F238E27FC236}">
                <a16:creationId xmlns:a16="http://schemas.microsoft.com/office/drawing/2014/main" id="{1CA54D65-1A3D-4E67-B117-8ECE6F9CD1CB}"/>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177733E-5C8C-4080-8A73-624195E3CD33}"/>
              </a:ext>
            </a:extLst>
          </p:cNvPr>
          <p:cNvGrpSpPr/>
          <p:nvPr userDrawn="1"/>
        </p:nvGrpSpPr>
        <p:grpSpPr>
          <a:xfrm>
            <a:off x="553822" y="547294"/>
            <a:ext cx="1554197" cy="330567"/>
            <a:chOff x="7353301" y="-1897063"/>
            <a:chExt cx="5749290" cy="1225867"/>
          </a:xfrm>
        </p:grpSpPr>
        <p:sp>
          <p:nvSpPr>
            <p:cNvPr id="18" name="Freeform: Shape 17">
              <a:extLst>
                <a:ext uri="{FF2B5EF4-FFF2-40B4-BE49-F238E27FC236}">
                  <a16:creationId xmlns:a16="http://schemas.microsoft.com/office/drawing/2014/main" id="{7FF07793-0CD2-4F9A-8482-AAEE8BA0C936}"/>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9F0932-5CA0-448F-91EE-BEAE814C576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DDF9E783-EE87-41C2-BBF1-D82AA4A49F28}"/>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F3C2DFD2-9C88-470B-8CAB-213372E11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E04D140-D3B7-45EC-9ABF-D107E2530DEC}"/>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37512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16B2B000-1251-46E4-A708-AFD355482266}"/>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3734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8344286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417452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38591811"/>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647727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9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0DB7-34E3-48F2-9DF9-5A6055C183E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989650812"/>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92F15-4F83-4240-9514-8255D95021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2925979021"/>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8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rgbClr val="50E6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2765080498"/>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pic>
        <p:nvPicPr>
          <p:cNvPr id="42" name="Picture 41" descr="Graphic of diamond shapes with some icons on it">
            <a:extLst>
              <a:ext uri="{FF2B5EF4-FFF2-40B4-BE49-F238E27FC236}">
                <a16:creationId xmlns:a16="http://schemas.microsoft.com/office/drawing/2014/main" id="{059B92AE-C36E-4255-9123-08A4196B0EAE}"/>
              </a:ext>
            </a:extLst>
          </p:cNvPr>
          <p:cNvPicPr>
            <a:picLocks noChangeAspect="1"/>
          </p:cNvPicPr>
          <p:nvPr/>
        </p:nvPicPr>
        <p:blipFill>
          <a:blip r:embed="rId2"/>
          <a:stretch>
            <a:fillRect/>
          </a:stretch>
        </p:blipFill>
        <p:spPr>
          <a:xfrm>
            <a:off x="865" y="2112589"/>
            <a:ext cx="12192000" cy="1469741"/>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885900370"/>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36E500EB-3773-4410-88E6-B0661A0463FC}"/>
              </a:ext>
              <a:ext uri="{C183D7F6-B498-43B3-948B-1728B52AA6E4}">
                <adec:decorative xmlns:adec="http://schemas.microsoft.com/office/drawing/2017/decorative" val="0"/>
              </a:ext>
            </a:extLst>
          </p:cNvPr>
          <p:cNvSpPr/>
          <p:nvPr/>
        </p:nvSpPr>
        <p:spPr>
          <a:xfrm>
            <a:off x="2" y="0"/>
            <a:ext cx="12191998" cy="6858004"/>
          </a:xfrm>
          <a:custGeom>
            <a:avLst/>
            <a:gdLst>
              <a:gd name="connsiteX0" fmla="*/ 5651537 w 12191998"/>
              <a:gd name="connsiteY0" fmla="*/ 0 h 6858004"/>
              <a:gd name="connsiteX1" fmla="*/ 12191998 w 12191998"/>
              <a:gd name="connsiteY1" fmla="*/ 0 h 6858004"/>
              <a:gd name="connsiteX2" fmla="*/ 12191998 w 12191998"/>
              <a:gd name="connsiteY2" fmla="*/ 6858004 h 6858004"/>
              <a:gd name="connsiteX3" fmla="*/ 0 w 12191998"/>
              <a:gd name="connsiteY3" fmla="*/ 6858004 h 6858004"/>
              <a:gd name="connsiteX4" fmla="*/ 0 w 12191998"/>
              <a:gd name="connsiteY4" fmla="*/ 6858000 h 6858004"/>
              <a:gd name="connsiteX5" fmla="*/ 6765687 w 12191998"/>
              <a:gd name="connsiteY5" fmla="*/ 6858000 h 6858004"/>
              <a:gd name="connsiteX6" fmla="*/ 10536863 w 12191998"/>
              <a:gd name="connsiteY6" fmla="*/ 2 h 6858004"/>
              <a:gd name="connsiteX7" fmla="*/ 5651537 w 12191998"/>
              <a:gd name="connsiteY7" fmla="*/ 2 h 6858004"/>
              <a:gd name="connsiteX8" fmla="*/ 5651537 w 12191998"/>
              <a:gd name="connsiteY8" fmla="*/ 0 h 685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8" h="6858004">
                <a:moveTo>
                  <a:pt x="5651537" y="0"/>
                </a:moveTo>
                <a:lnTo>
                  <a:pt x="12191998" y="0"/>
                </a:lnTo>
                <a:lnTo>
                  <a:pt x="12191998" y="6858004"/>
                </a:lnTo>
                <a:lnTo>
                  <a:pt x="0" y="6858004"/>
                </a:lnTo>
                <a:lnTo>
                  <a:pt x="0" y="6858000"/>
                </a:lnTo>
                <a:lnTo>
                  <a:pt x="6765687" y="6858000"/>
                </a:lnTo>
                <a:lnTo>
                  <a:pt x="10536863" y="2"/>
                </a:lnTo>
                <a:lnTo>
                  <a:pt x="5651537" y="2"/>
                </a:lnTo>
                <a:lnTo>
                  <a:pt x="5651537"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12"/>
            <a:endParaRPr lang="en-US" sz="1800"/>
          </a:p>
        </p:txBody>
      </p:sp>
      <p:sp>
        <p:nvSpPr>
          <p:cNvPr id="22" name="Footer Placeholder 1">
            <a:extLst>
              <a:ext uri="{FF2B5EF4-FFF2-40B4-BE49-F238E27FC236}">
                <a16:creationId xmlns:a16="http://schemas.microsoft.com/office/drawing/2014/main" id="{BFD2C239-EC0D-440C-8A58-9BE3B3452A9E}"/>
              </a:ext>
            </a:extLst>
          </p:cNvPr>
          <p:cNvSpPr txBox="1">
            <a:spLocks/>
          </p:cNvSpPr>
          <p:nvPr/>
        </p:nvSpPr>
        <p:spPr>
          <a:xfrm>
            <a:off x="4038600" y="6492716"/>
            <a:ext cx="41148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chemeClr val="bg1"/>
                </a:solidFill>
                <a:effectLst/>
                <a:uLnTx/>
                <a:uFillTx/>
                <a:latin typeface="Segoe UI"/>
                <a:ea typeface="+mn-ea"/>
                <a:cs typeface="+mn-cs"/>
              </a:rPr>
              <a:t>Microsoft Confidential</a:t>
            </a:r>
          </a:p>
        </p:txBody>
      </p:sp>
      <p:sp>
        <p:nvSpPr>
          <p:cNvPr id="4" name="Footer Placeholder 2">
            <a:extLst>
              <a:ext uri="{FF2B5EF4-FFF2-40B4-BE49-F238E27FC236}">
                <a16:creationId xmlns:a16="http://schemas.microsoft.com/office/drawing/2014/main" id="{49327798-737D-47E7-907B-A1A9308F1E35}"/>
              </a:ext>
            </a:extLst>
          </p:cNvPr>
          <p:cNvSpPr>
            <a:spLocks noGrp="1"/>
          </p:cNvSpPr>
          <p:nvPr>
            <p:ph type="ftr" sz="quarter" idx="11"/>
          </p:nvPr>
        </p:nvSpPr>
        <p:spPr>
          <a:xfrm>
            <a:off x="4038600" y="6492716"/>
            <a:ext cx="4114800" cy="182880"/>
          </a:xfrm>
        </p:spPr>
        <p:txBody>
          <a:bodyPr/>
          <a:lstStyle/>
          <a:p>
            <a:endParaRPr lang="en-IN"/>
          </a:p>
        </p:txBody>
      </p:sp>
      <p:sp>
        <p:nvSpPr>
          <p:cNvPr id="2" name="Title 1"/>
          <p:cNvSpPr>
            <a:spLocks noGrp="1"/>
          </p:cNvSpPr>
          <p:nvPr>
            <p:ph type="title"/>
          </p:nvPr>
        </p:nvSpPr>
        <p:spPr>
          <a:xfrm>
            <a:off x="563371" y="473236"/>
            <a:ext cx="3576552" cy="1020602"/>
          </a:xfrm>
        </p:spPr>
        <p:txBody>
          <a:bodyPr/>
          <a:lstStyle>
            <a:lvl1pPr>
              <a:defRPr>
                <a:solidFill>
                  <a:srgbClr val="50E6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994308733"/>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8ECE3-F8C8-4B6F-810B-19CA46BCDC9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2392680"/>
            <a:ext cx="12192000" cy="446532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402683679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30BC6B-1E95-4091-9401-F6690F156CA3}"/>
              </a:ext>
            </a:extLst>
          </p:cNvPr>
          <p:cNvSpPr>
            <a:spLocks noGrp="1"/>
          </p:cNvSpPr>
          <p:nvPr>
            <p:ph sz="quarter" idx="10"/>
          </p:nvPr>
        </p:nvSpPr>
        <p:spPr>
          <a:xfrm>
            <a:off x="588263" y="1588931"/>
            <a:ext cx="1914525"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E55BE75D-0A58-42B2-854A-B95AD7F2D00C}"/>
              </a:ext>
            </a:extLst>
          </p:cNvPr>
          <p:cNvSpPr>
            <a:spLocks noGrp="1"/>
          </p:cNvSpPr>
          <p:nvPr>
            <p:ph sz="quarter" idx="11"/>
          </p:nvPr>
        </p:nvSpPr>
        <p:spPr>
          <a:xfrm>
            <a:off x="2717800" y="1588931"/>
            <a:ext cx="1914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5389366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F623C-71B7-4553-92DC-481588F0E81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3426612297"/>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D707A-CEDB-47A8-B329-CE4645427FB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39419"/>
            <a:ext cx="12192000" cy="3579163"/>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cxnSp>
        <p:nvCxnSpPr>
          <p:cNvPr id="37" name="Straight Connector 36">
            <a:extLst>
              <a:ext uri="{FF2B5EF4-FFF2-40B4-BE49-F238E27FC236}">
                <a16:creationId xmlns:a16="http://schemas.microsoft.com/office/drawing/2014/main" id="{6642ACE7-58D3-48D6-8A0B-4C3BD29B345D}"/>
              </a:ext>
              <a:ext uri="{C183D7F6-B498-43B3-948B-1728B52AA6E4}">
                <adec:decorative xmlns:adec="http://schemas.microsoft.com/office/drawing/2017/decorative" val="1"/>
              </a:ext>
            </a:extLst>
          </p:cNvPr>
          <p:cNvCxnSpPr>
            <a:cxnSpLocks/>
          </p:cNvCxnSpPr>
          <p:nvPr/>
        </p:nvCxnSpPr>
        <p:spPr>
          <a:xfrm>
            <a:off x="1" y="3428999"/>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B980576E-A07C-4715-9AA2-A7D80A364F41}"/>
              </a:ext>
              <a:ext uri="{C183D7F6-B498-43B3-948B-1728B52AA6E4}">
                <adec:decorative xmlns:adec="http://schemas.microsoft.com/office/drawing/2017/decorative" val="1"/>
              </a:ext>
            </a:extLst>
          </p:cNvPr>
          <p:cNvSpPr/>
          <p:nvPr/>
        </p:nvSpPr>
        <p:spPr>
          <a:xfrm>
            <a:off x="1041957" y="2571026"/>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descr="Identity icon">
            <a:extLst>
              <a:ext uri="{FF2B5EF4-FFF2-40B4-BE49-F238E27FC236}">
                <a16:creationId xmlns:a16="http://schemas.microsoft.com/office/drawing/2014/main" id="{FF01D7D3-1086-42AE-ADB9-8B2AD4777BA4}"/>
              </a:ext>
            </a:extLst>
          </p:cNvPr>
          <p:cNvPicPr>
            <a:picLocks noChangeAspect="1"/>
          </p:cNvPicPr>
          <p:nvPr/>
        </p:nvPicPr>
        <p:blipFill>
          <a:blip r:embed="rId3"/>
          <a:stretch>
            <a:fillRect/>
          </a:stretch>
        </p:blipFill>
        <p:spPr>
          <a:xfrm>
            <a:off x="1663710" y="3192780"/>
            <a:ext cx="472440" cy="472440"/>
          </a:xfrm>
          <a:prstGeom prst="rect">
            <a:avLst/>
          </a:prstGeom>
        </p:spPr>
      </p:pic>
      <p:sp>
        <p:nvSpPr>
          <p:cNvPr id="40" name="Freeform: Shape 39">
            <a:extLst>
              <a:ext uri="{FF2B5EF4-FFF2-40B4-BE49-F238E27FC236}">
                <a16:creationId xmlns:a16="http://schemas.microsoft.com/office/drawing/2014/main" id="{623A2A75-0748-4906-9252-7C1E7C6565B5}"/>
              </a:ext>
              <a:ext uri="{C183D7F6-B498-43B3-948B-1728B52AA6E4}">
                <adec:decorative xmlns:adec="http://schemas.microsoft.com/office/drawing/2017/decorative" val="1"/>
              </a:ext>
            </a:extLst>
          </p:cNvPr>
          <p:cNvSpPr/>
          <p:nvPr/>
        </p:nvSpPr>
        <p:spPr>
          <a:xfrm>
            <a:off x="3207181" y="3337560"/>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46B851B-DE00-480B-A10C-B340E9CB252F}"/>
              </a:ext>
              <a:ext uri="{C183D7F6-B498-43B3-948B-1728B52AA6E4}">
                <adec:decorative xmlns:adec="http://schemas.microsoft.com/office/drawing/2017/decorative" val="1"/>
              </a:ext>
            </a:extLst>
          </p:cNvPr>
          <p:cNvSpPr/>
          <p:nvPr/>
        </p:nvSpPr>
        <p:spPr>
          <a:xfrm>
            <a:off x="3839337" y="2571026"/>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descr="Notebook and pen icon">
            <a:extLst>
              <a:ext uri="{FF2B5EF4-FFF2-40B4-BE49-F238E27FC236}">
                <a16:creationId xmlns:a16="http://schemas.microsoft.com/office/drawing/2014/main" id="{DBBD9427-9EE3-4EDA-8513-33DE4B8E610B}"/>
              </a:ext>
            </a:extLst>
          </p:cNvPr>
          <p:cNvPicPr>
            <a:picLocks noChangeAspect="1"/>
          </p:cNvPicPr>
          <p:nvPr/>
        </p:nvPicPr>
        <p:blipFill>
          <a:blip r:embed="rId4"/>
          <a:stretch>
            <a:fillRect/>
          </a:stretch>
        </p:blipFill>
        <p:spPr>
          <a:xfrm>
            <a:off x="4442040" y="3246120"/>
            <a:ext cx="510540" cy="365760"/>
          </a:xfrm>
          <a:prstGeom prst="rect">
            <a:avLst/>
          </a:prstGeom>
        </p:spPr>
      </p:pic>
      <p:sp>
        <p:nvSpPr>
          <p:cNvPr id="43" name="Freeform: Shape 42">
            <a:extLst>
              <a:ext uri="{FF2B5EF4-FFF2-40B4-BE49-F238E27FC236}">
                <a16:creationId xmlns:a16="http://schemas.microsoft.com/office/drawing/2014/main" id="{8A1557A6-8EED-4CB7-90DB-EAF242B398D7}"/>
              </a:ext>
              <a:ext uri="{C183D7F6-B498-43B3-948B-1728B52AA6E4}">
                <adec:decorative xmlns:adec="http://schemas.microsoft.com/office/drawing/2017/decorative" val="1"/>
              </a:ext>
            </a:extLst>
          </p:cNvPr>
          <p:cNvSpPr/>
          <p:nvPr/>
        </p:nvSpPr>
        <p:spPr>
          <a:xfrm>
            <a:off x="6004560" y="3337560"/>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66C7ED1-7C29-44AD-BFC0-DB4182EFDB98}"/>
              </a:ext>
              <a:ext uri="{C183D7F6-B498-43B3-948B-1728B52AA6E4}">
                <adec:decorative xmlns:adec="http://schemas.microsoft.com/office/drawing/2017/decorative" val="1"/>
              </a:ext>
            </a:extLst>
          </p:cNvPr>
          <p:cNvSpPr/>
          <p:nvPr/>
        </p:nvSpPr>
        <p:spPr>
          <a:xfrm>
            <a:off x="6636717" y="2571026"/>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2" name="Picture 51" descr="Migrate icon">
            <a:extLst>
              <a:ext uri="{FF2B5EF4-FFF2-40B4-BE49-F238E27FC236}">
                <a16:creationId xmlns:a16="http://schemas.microsoft.com/office/drawing/2014/main" id="{DA56B8C1-8774-4738-B576-6185AC223943}"/>
              </a:ext>
            </a:extLst>
          </p:cNvPr>
          <p:cNvPicPr>
            <a:picLocks noChangeAspect="1"/>
          </p:cNvPicPr>
          <p:nvPr/>
        </p:nvPicPr>
        <p:blipFill>
          <a:blip r:embed="rId5"/>
          <a:stretch>
            <a:fillRect/>
          </a:stretch>
        </p:blipFill>
        <p:spPr>
          <a:xfrm>
            <a:off x="7269901" y="3204209"/>
            <a:ext cx="449580" cy="449580"/>
          </a:xfrm>
          <a:prstGeom prst="rect">
            <a:avLst/>
          </a:prstGeom>
        </p:spPr>
      </p:pic>
      <p:sp>
        <p:nvSpPr>
          <p:cNvPr id="46" name="Freeform: Shape 45">
            <a:extLst>
              <a:ext uri="{FF2B5EF4-FFF2-40B4-BE49-F238E27FC236}">
                <a16:creationId xmlns:a16="http://schemas.microsoft.com/office/drawing/2014/main" id="{6B401B3F-9B75-4AC4-9B9A-168676CD3E48}"/>
              </a:ext>
              <a:ext uri="{C183D7F6-B498-43B3-948B-1728B52AA6E4}">
                <adec:decorative xmlns:adec="http://schemas.microsoft.com/office/drawing/2017/decorative" val="1"/>
              </a:ext>
            </a:extLst>
          </p:cNvPr>
          <p:cNvSpPr/>
          <p:nvPr/>
        </p:nvSpPr>
        <p:spPr>
          <a:xfrm>
            <a:off x="8801940" y="3337560"/>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AD9A399-F77D-4992-8912-72FA2506EFE5}"/>
              </a:ext>
              <a:ext uri="{C183D7F6-B498-43B3-948B-1728B52AA6E4}">
                <adec:decorative xmlns:adec="http://schemas.microsoft.com/office/drawing/2017/decorative" val="1"/>
              </a:ext>
            </a:extLst>
          </p:cNvPr>
          <p:cNvSpPr/>
          <p:nvPr/>
        </p:nvSpPr>
        <p:spPr>
          <a:xfrm>
            <a:off x="9434097" y="2571026"/>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3" name="Picture 52" descr="World icon">
            <a:extLst>
              <a:ext uri="{FF2B5EF4-FFF2-40B4-BE49-F238E27FC236}">
                <a16:creationId xmlns:a16="http://schemas.microsoft.com/office/drawing/2014/main" id="{8A24AFC0-8D0E-43A8-BBDB-C107C1EA73D3}"/>
              </a:ext>
            </a:extLst>
          </p:cNvPr>
          <p:cNvPicPr>
            <a:picLocks noChangeAspect="1"/>
          </p:cNvPicPr>
          <p:nvPr/>
        </p:nvPicPr>
        <p:blipFill>
          <a:blip r:embed="rId6"/>
          <a:stretch>
            <a:fillRect/>
          </a:stretch>
        </p:blipFill>
        <p:spPr>
          <a:xfrm>
            <a:off x="9964411" y="3101339"/>
            <a:ext cx="655320" cy="655320"/>
          </a:xfrm>
          <a:prstGeom prst="rect">
            <a:avLst/>
          </a:prstGeom>
        </p:spPr>
      </p:pic>
    </p:spTree>
    <p:extLst>
      <p:ext uri="{BB962C8B-B14F-4D97-AF65-F5344CB8AC3E}">
        <p14:creationId xmlns:p14="http://schemas.microsoft.com/office/powerpoint/2010/main" val="2307293175"/>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7_Title Only">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9327798-737D-47E7-907B-A1A9308F1E35}"/>
              </a:ext>
            </a:extLst>
          </p:cNvPr>
          <p:cNvSpPr>
            <a:spLocks noGrp="1"/>
          </p:cNvSpPr>
          <p:nvPr>
            <p:ph type="ftr" sz="quarter" idx="11"/>
          </p:nvPr>
        </p:nvSpPr>
        <p:spPr>
          <a:xfrm>
            <a:off x="4038600" y="6492716"/>
            <a:ext cx="4114800" cy="182880"/>
          </a:xfrm>
        </p:spPr>
        <p:txBody>
          <a:bodyPr/>
          <a:lstStyle/>
          <a:p>
            <a:endParaRPr lang="en-IN"/>
          </a:p>
        </p:txBody>
      </p:sp>
      <p:pic>
        <p:nvPicPr>
          <p:cNvPr id="5" name="Picture 4">
            <a:extLst>
              <a:ext uri="{FF2B5EF4-FFF2-40B4-BE49-F238E27FC236}">
                <a16:creationId xmlns:a16="http://schemas.microsoft.com/office/drawing/2014/main" id="{4A36B46E-072A-4FD2-B212-0659D6E13444}"/>
              </a:ext>
            </a:extLst>
          </p:cNvPr>
          <p:cNvPicPr>
            <a:picLocks noChangeAspect="1"/>
          </p:cNvPicPr>
          <p:nvPr/>
        </p:nvPicPr>
        <p:blipFill rotWithShape="1">
          <a:blip r:embed="rId2"/>
          <a:srcRect l="6" b="86000"/>
          <a:stretch/>
        </p:blipFill>
        <p:spPr>
          <a:xfrm>
            <a:off x="2384" y="984"/>
            <a:ext cx="12188752" cy="1248976"/>
          </a:xfrm>
          <a:custGeom>
            <a:avLst/>
            <a:gdLst>
              <a:gd name="connsiteX0" fmla="*/ 0 w 12435205"/>
              <a:gd name="connsiteY0" fmla="*/ 0 h 2033195"/>
              <a:gd name="connsiteX1" fmla="*/ 12435205 w 12435205"/>
              <a:gd name="connsiteY1" fmla="*/ 0 h 2033195"/>
              <a:gd name="connsiteX2" fmla="*/ 12435205 w 12435205"/>
              <a:gd name="connsiteY2" fmla="*/ 2033195 h 2033195"/>
              <a:gd name="connsiteX3" fmla="*/ 0 w 12435205"/>
              <a:gd name="connsiteY3" fmla="*/ 2033195 h 2033195"/>
            </a:gdLst>
            <a:ahLst/>
            <a:cxnLst>
              <a:cxn ang="0">
                <a:pos x="connsiteX0" y="connsiteY0"/>
              </a:cxn>
              <a:cxn ang="0">
                <a:pos x="connsiteX1" y="connsiteY1"/>
              </a:cxn>
              <a:cxn ang="0">
                <a:pos x="connsiteX2" y="connsiteY2"/>
              </a:cxn>
              <a:cxn ang="0">
                <a:pos x="connsiteX3" y="connsiteY3"/>
              </a:cxn>
            </a:cxnLst>
            <a:rect l="l" t="t" r="r" b="b"/>
            <a:pathLst>
              <a:path w="12435205" h="2033195">
                <a:moveTo>
                  <a:pt x="0" y="0"/>
                </a:moveTo>
                <a:lnTo>
                  <a:pt x="12435205" y="0"/>
                </a:lnTo>
                <a:lnTo>
                  <a:pt x="12435205" y="2033195"/>
                </a:lnTo>
                <a:lnTo>
                  <a:pt x="0" y="2033195"/>
                </a:lnTo>
                <a:close/>
              </a:path>
            </a:pathLst>
          </a:custGeom>
        </p:spPr>
      </p:pic>
      <p:sp>
        <p:nvSpPr>
          <p:cNvPr id="7" name="Flowchart: Process 6">
            <a:extLst>
              <a:ext uri="{FF2B5EF4-FFF2-40B4-BE49-F238E27FC236}">
                <a16:creationId xmlns:a16="http://schemas.microsoft.com/office/drawing/2014/main" id="{F7E86C50-8DC1-4474-A1A8-C35087985471}"/>
              </a:ext>
              <a:ext uri="{C183D7F6-B498-43B3-948B-1728B52AA6E4}">
                <adec:decorative xmlns:adec="http://schemas.microsoft.com/office/drawing/2017/decorative" val="1"/>
              </a:ext>
            </a:extLst>
          </p:cNvPr>
          <p:cNvSpPr/>
          <p:nvPr/>
        </p:nvSpPr>
        <p:spPr>
          <a:xfrm>
            <a:off x="2385" y="985"/>
            <a:ext cx="12192000" cy="6858000"/>
          </a:xfrm>
          <a:prstGeom prst="flowChartProcess">
            <a:avLst/>
          </a:prstGeom>
          <a:solidFill>
            <a:schemeClr val="tx1">
              <a:alpha val="80000"/>
            </a:schemeClr>
          </a:solidFill>
          <a:ln w="4248" cap="flat">
            <a:noFill/>
            <a:prstDash val="solid"/>
            <a:miter/>
          </a:ln>
        </p:spPr>
        <p:txBody>
          <a:bodyPr wrap="square"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 name="Title 1"/>
          <p:cNvSpPr>
            <a:spLocks noGrp="1"/>
          </p:cNvSpPr>
          <p:nvPr>
            <p:ph type="title"/>
          </p:nvPr>
        </p:nvSpPr>
        <p:spPr>
          <a:xfrm>
            <a:off x="563369" y="473236"/>
            <a:ext cx="11081177" cy="1020602"/>
          </a:xfrm>
        </p:spPr>
        <p:txBody>
          <a:bodyPr/>
          <a:lstStyle>
            <a:lvl1pPr>
              <a:defRPr>
                <a:solidFill>
                  <a:srgbClr val="50E6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pPr/>
              <a:t>‹#›</a:t>
            </a:fld>
            <a:endParaRPr lang="en-IN"/>
          </a:p>
        </p:txBody>
      </p:sp>
    </p:spTree>
    <p:extLst>
      <p:ext uri="{BB962C8B-B14F-4D97-AF65-F5344CB8AC3E}">
        <p14:creationId xmlns:p14="http://schemas.microsoft.com/office/powerpoint/2010/main" val="2812194183"/>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580850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pic>
        <p:nvPicPr>
          <p:cNvPr id="4" name="Picture 3">
            <a:extLst>
              <a:ext uri="{FF2B5EF4-FFF2-40B4-BE49-F238E27FC236}">
                <a16:creationId xmlns:a16="http://schemas.microsoft.com/office/drawing/2014/main" id="{A185AB09-83C8-4D32-A254-6C6594EDC7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72019380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pic>
        <p:nvPicPr>
          <p:cNvPr id="4" name="Picture 3">
            <a:extLst>
              <a:ext uri="{FF2B5EF4-FFF2-40B4-BE49-F238E27FC236}">
                <a16:creationId xmlns:a16="http://schemas.microsoft.com/office/drawing/2014/main" id="{1DC0CA62-3C3E-41E2-8999-451F3F990C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13006054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pic>
        <p:nvPicPr>
          <p:cNvPr id="4" name="Graphic 3">
            <a:extLst>
              <a:ext uri="{FF2B5EF4-FFF2-40B4-BE49-F238E27FC236}">
                <a16:creationId xmlns:a16="http://schemas.microsoft.com/office/drawing/2014/main" id="{5A0C2F7D-5E8B-4669-944F-87CD2A56291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235977233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pic>
        <p:nvPicPr>
          <p:cNvPr id="4" name="Graphic 3">
            <a:extLst>
              <a:ext uri="{FF2B5EF4-FFF2-40B4-BE49-F238E27FC236}">
                <a16:creationId xmlns:a16="http://schemas.microsoft.com/office/drawing/2014/main" id="{0D3318F8-BC15-4245-A47C-2C516DBC6AB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49199570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pic>
        <p:nvPicPr>
          <p:cNvPr id="4" name="Graphic 3">
            <a:extLst>
              <a:ext uri="{FF2B5EF4-FFF2-40B4-BE49-F238E27FC236}">
                <a16:creationId xmlns:a16="http://schemas.microsoft.com/office/drawing/2014/main" id="{130EC096-75AC-4380-B58B-9943C71496E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5735739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pic>
        <p:nvPicPr>
          <p:cNvPr id="4" name="Graphic 3">
            <a:extLst>
              <a:ext uri="{FF2B5EF4-FFF2-40B4-BE49-F238E27FC236}">
                <a16:creationId xmlns:a16="http://schemas.microsoft.com/office/drawing/2014/main" id="{060184A0-E31D-4A86-9562-613F0259EC8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882863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23C46B0-B5A4-4CF0-8CF6-AEFC88BC846A}"/>
              </a:ext>
              <a:ext uri="{C183D7F6-B498-43B3-948B-1728B52AA6E4}">
                <adec:decorative xmlns:adec="http://schemas.microsoft.com/office/drawing/2017/decorative" val="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Content Placeholder 4">
            <a:extLst>
              <a:ext uri="{FF2B5EF4-FFF2-40B4-BE49-F238E27FC236}">
                <a16:creationId xmlns:a16="http://schemas.microsoft.com/office/drawing/2014/main" id="{08476ECB-AB40-43F5-B2DC-B948D827441D}"/>
              </a:ext>
            </a:extLst>
          </p:cNvPr>
          <p:cNvSpPr>
            <a:spLocks noGrp="1"/>
          </p:cNvSpPr>
          <p:nvPr>
            <p:ph sz="quarter" idx="10"/>
          </p:nvPr>
        </p:nvSpPr>
        <p:spPr>
          <a:xfrm>
            <a:off x="965016" y="1393151"/>
            <a:ext cx="1808162" cy="430887"/>
          </a:xfrm>
        </p:spPr>
        <p:txBody>
          <a:bodyPr/>
          <a:lstStyle/>
          <a:p>
            <a:pPr lvl="0"/>
            <a:endParaRPr lang="en-US"/>
          </a:p>
        </p:txBody>
      </p:sp>
      <p:sp>
        <p:nvSpPr>
          <p:cNvPr id="8" name="Content Placeholder 4">
            <a:extLst>
              <a:ext uri="{FF2B5EF4-FFF2-40B4-BE49-F238E27FC236}">
                <a16:creationId xmlns:a16="http://schemas.microsoft.com/office/drawing/2014/main" id="{0B7E0B6E-71AB-4A91-9EB5-59E892CB3E65}"/>
              </a:ext>
            </a:extLst>
          </p:cNvPr>
          <p:cNvSpPr>
            <a:spLocks noGrp="1"/>
          </p:cNvSpPr>
          <p:nvPr>
            <p:ph sz="quarter" idx="11"/>
          </p:nvPr>
        </p:nvSpPr>
        <p:spPr>
          <a:xfrm>
            <a:off x="2967481" y="1409654"/>
            <a:ext cx="1808162" cy="430887"/>
          </a:xfrm>
        </p:spPr>
        <p:txBody>
          <a:bodyPr/>
          <a:lstStyle/>
          <a:p>
            <a:pPr lvl="0"/>
            <a:endParaRPr lang="en-US"/>
          </a:p>
        </p:txBody>
      </p:sp>
    </p:spTree>
    <p:extLst>
      <p:ext uri="{BB962C8B-B14F-4D97-AF65-F5344CB8AC3E}">
        <p14:creationId xmlns:p14="http://schemas.microsoft.com/office/powerpoint/2010/main" val="3916016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F5B98C3-6FE1-4100-9BBC-C61F50179438}"/>
              </a:ext>
            </a:extLst>
          </p:cNvPr>
          <p:cNvSpPr>
            <a:spLocks noGrp="1"/>
          </p:cNvSpPr>
          <p:nvPr>
            <p:ph sz="quarter" idx="10"/>
          </p:nvPr>
        </p:nvSpPr>
        <p:spPr>
          <a:xfrm>
            <a:off x="588263" y="1577407"/>
            <a:ext cx="1250950"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98C705C5-D59A-49DA-A819-AF9A4996479F}"/>
              </a:ext>
            </a:extLst>
          </p:cNvPr>
          <p:cNvSpPr>
            <a:spLocks noGrp="1"/>
          </p:cNvSpPr>
          <p:nvPr>
            <p:ph sz="quarter" idx="11"/>
          </p:nvPr>
        </p:nvSpPr>
        <p:spPr>
          <a:xfrm>
            <a:off x="2254583" y="1564745"/>
            <a:ext cx="1250950" cy="430887"/>
          </a:xfrm>
        </p:spPr>
        <p:txBody>
          <a:bodyPr/>
          <a:lstStyle>
            <a:lvl1pPr marL="0" indent="0">
              <a:buNone/>
              <a:defRPr/>
            </a:lvl1pPr>
          </a:lstStyle>
          <a:p>
            <a:pPr lvl="0"/>
            <a:endParaRPr lang="en-US"/>
          </a:p>
        </p:txBody>
      </p:sp>
      <p:sp>
        <p:nvSpPr>
          <p:cNvPr id="7" name="Content Placeholder 4">
            <a:extLst>
              <a:ext uri="{FF2B5EF4-FFF2-40B4-BE49-F238E27FC236}">
                <a16:creationId xmlns:a16="http://schemas.microsoft.com/office/drawing/2014/main" id="{60DED883-A9D5-44C0-A5C2-46BD20325C7C}"/>
              </a:ext>
            </a:extLst>
          </p:cNvPr>
          <p:cNvSpPr>
            <a:spLocks noGrp="1"/>
          </p:cNvSpPr>
          <p:nvPr>
            <p:ph sz="quarter" idx="12"/>
          </p:nvPr>
        </p:nvSpPr>
        <p:spPr>
          <a:xfrm>
            <a:off x="3920903" y="1585945"/>
            <a:ext cx="1250950" cy="430887"/>
          </a:xfrm>
        </p:spPr>
        <p:txBody>
          <a:bodyPr/>
          <a:lstStyle>
            <a:lvl1pPr marL="0" indent="0">
              <a:buNone/>
              <a:defRPr/>
            </a:lvl1pPr>
          </a:lstStyle>
          <a:p>
            <a:pPr lvl="0"/>
            <a:endParaRPr lang="en-US"/>
          </a:p>
        </p:txBody>
      </p:sp>
      <p:sp>
        <p:nvSpPr>
          <p:cNvPr id="8" name="Content Placeholder 4">
            <a:extLst>
              <a:ext uri="{FF2B5EF4-FFF2-40B4-BE49-F238E27FC236}">
                <a16:creationId xmlns:a16="http://schemas.microsoft.com/office/drawing/2014/main" id="{E0657D0A-D6DD-48EC-8917-05A7EC15AB9A}"/>
              </a:ext>
            </a:extLst>
          </p:cNvPr>
          <p:cNvSpPr>
            <a:spLocks noGrp="1"/>
          </p:cNvSpPr>
          <p:nvPr>
            <p:ph sz="quarter" idx="13"/>
          </p:nvPr>
        </p:nvSpPr>
        <p:spPr>
          <a:xfrm>
            <a:off x="5370438" y="1624684"/>
            <a:ext cx="125095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29935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grpSp>
        <p:nvGrpSpPr>
          <p:cNvPr id="54" name="Group 53">
            <a:extLst>
              <a:ext uri="{FF2B5EF4-FFF2-40B4-BE49-F238E27FC236}">
                <a16:creationId xmlns:a16="http://schemas.microsoft.com/office/drawing/2014/main" id="{2D663F34-6331-426A-9721-C8120F1B2DCC}"/>
              </a:ext>
            </a:extLst>
          </p:cNvPr>
          <p:cNvGrpSpPr/>
          <p:nvPr userDrawn="1"/>
        </p:nvGrpSpPr>
        <p:grpSpPr>
          <a:xfrm>
            <a:off x="0" y="1912215"/>
            <a:ext cx="4958052" cy="4945786"/>
            <a:chOff x="-6227879" y="0"/>
            <a:chExt cx="6857422" cy="6857422"/>
          </a:xfrm>
        </p:grpSpPr>
        <p:sp>
          <p:nvSpPr>
            <p:cNvPr id="55" name="Freeform: Shape 54">
              <a:extLst>
                <a:ext uri="{FF2B5EF4-FFF2-40B4-BE49-F238E27FC236}">
                  <a16:creationId xmlns:a16="http://schemas.microsoft.com/office/drawing/2014/main" id="{25F3FBD5-CAEE-4DF3-A347-CB62560FD173}"/>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56" name="Freeform: Shape 55">
              <a:extLst>
                <a:ext uri="{FF2B5EF4-FFF2-40B4-BE49-F238E27FC236}">
                  <a16:creationId xmlns:a16="http://schemas.microsoft.com/office/drawing/2014/main" id="{C7E40319-DD54-422F-B5AE-BBA483B5C857}"/>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55748E25-E76B-4943-B68C-3FA36D8CF29B}"/>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58" name="Freeform: Shape 57">
              <a:extLst>
                <a:ext uri="{FF2B5EF4-FFF2-40B4-BE49-F238E27FC236}">
                  <a16:creationId xmlns:a16="http://schemas.microsoft.com/office/drawing/2014/main" id="{A287A414-A291-4754-901B-F7B054A59EE9}"/>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59" name="Freeform: Shape 58">
              <a:extLst>
                <a:ext uri="{FF2B5EF4-FFF2-40B4-BE49-F238E27FC236}">
                  <a16:creationId xmlns:a16="http://schemas.microsoft.com/office/drawing/2014/main" id="{9F69B442-B831-43EB-8070-03E02817251F}"/>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0" name="Freeform: Shape 59">
              <a:extLst>
                <a:ext uri="{FF2B5EF4-FFF2-40B4-BE49-F238E27FC236}">
                  <a16:creationId xmlns:a16="http://schemas.microsoft.com/office/drawing/2014/main" id="{A3F8E728-BA73-4E7C-9689-F918BDC4A37B}"/>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1" name="Freeform: Shape 60">
              <a:extLst>
                <a:ext uri="{FF2B5EF4-FFF2-40B4-BE49-F238E27FC236}">
                  <a16:creationId xmlns:a16="http://schemas.microsoft.com/office/drawing/2014/main" id="{6838E19D-0739-46A2-8B9B-103ADD1CABDA}"/>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2" name="Freeform: Shape 61">
              <a:extLst>
                <a:ext uri="{FF2B5EF4-FFF2-40B4-BE49-F238E27FC236}">
                  <a16:creationId xmlns:a16="http://schemas.microsoft.com/office/drawing/2014/main" id="{ADCDF3F8-78B2-49DC-8D18-996D8A9CE71E}"/>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3" name="Freeform: Shape 62">
              <a:extLst>
                <a:ext uri="{FF2B5EF4-FFF2-40B4-BE49-F238E27FC236}">
                  <a16:creationId xmlns:a16="http://schemas.microsoft.com/office/drawing/2014/main" id="{3BC6E7DA-BD30-479C-86CC-CAC15CC4497F}"/>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4" name="Freeform: Shape 63">
              <a:extLst>
                <a:ext uri="{FF2B5EF4-FFF2-40B4-BE49-F238E27FC236}">
                  <a16:creationId xmlns:a16="http://schemas.microsoft.com/office/drawing/2014/main" id="{F375B2BE-8B91-466E-B6D3-5BDADCEA2F82}"/>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65" name="Freeform: Shape 64">
              <a:extLst>
                <a:ext uri="{FF2B5EF4-FFF2-40B4-BE49-F238E27FC236}">
                  <a16:creationId xmlns:a16="http://schemas.microsoft.com/office/drawing/2014/main" id="{9066AF4D-B9B6-4A30-86C7-1F22ACDFA7B4}"/>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6" name="Freeform: Shape 65">
              <a:extLst>
                <a:ext uri="{FF2B5EF4-FFF2-40B4-BE49-F238E27FC236}">
                  <a16:creationId xmlns:a16="http://schemas.microsoft.com/office/drawing/2014/main" id="{B3739A60-F66B-408C-AF80-B9B285AB5EB9}"/>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7" name="Freeform: Shape 66">
              <a:extLst>
                <a:ext uri="{FF2B5EF4-FFF2-40B4-BE49-F238E27FC236}">
                  <a16:creationId xmlns:a16="http://schemas.microsoft.com/office/drawing/2014/main" id="{63A6A232-EE2F-449A-B09C-8C51ED8C3ABD}"/>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8" name="Freeform: Shape 67">
              <a:extLst>
                <a:ext uri="{FF2B5EF4-FFF2-40B4-BE49-F238E27FC236}">
                  <a16:creationId xmlns:a16="http://schemas.microsoft.com/office/drawing/2014/main" id="{48493AEB-1EF8-4E25-ABA8-2F9523DABE58}"/>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9" name="Freeform: Shape 68">
              <a:extLst>
                <a:ext uri="{FF2B5EF4-FFF2-40B4-BE49-F238E27FC236}">
                  <a16:creationId xmlns:a16="http://schemas.microsoft.com/office/drawing/2014/main" id="{EC28C1D5-F07E-4F45-BEE2-AA42C92A018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0" name="Freeform: Shape 69">
              <a:extLst>
                <a:ext uri="{FF2B5EF4-FFF2-40B4-BE49-F238E27FC236}">
                  <a16:creationId xmlns:a16="http://schemas.microsoft.com/office/drawing/2014/main" id="{44F4F3C7-743C-4760-8482-01268C1FEB7E}"/>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1" name="Freeform: Shape 70">
              <a:extLst>
                <a:ext uri="{FF2B5EF4-FFF2-40B4-BE49-F238E27FC236}">
                  <a16:creationId xmlns:a16="http://schemas.microsoft.com/office/drawing/2014/main" id="{EB21CBE3-356C-4583-A2A4-B8D86C477234}"/>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2" name="Freeform: Shape 71">
              <a:extLst>
                <a:ext uri="{FF2B5EF4-FFF2-40B4-BE49-F238E27FC236}">
                  <a16:creationId xmlns:a16="http://schemas.microsoft.com/office/drawing/2014/main" id="{5106D61C-77F5-4914-8357-79C9A930F106}"/>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73" name="Freeform: Shape 72">
              <a:extLst>
                <a:ext uri="{FF2B5EF4-FFF2-40B4-BE49-F238E27FC236}">
                  <a16:creationId xmlns:a16="http://schemas.microsoft.com/office/drawing/2014/main" id="{C3A189A3-B034-41DD-B96E-C09453BF5A00}"/>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4" name="Freeform: Shape 73">
              <a:extLst>
                <a:ext uri="{FF2B5EF4-FFF2-40B4-BE49-F238E27FC236}">
                  <a16:creationId xmlns:a16="http://schemas.microsoft.com/office/drawing/2014/main" id="{7B551826-1AE4-4673-9C90-ED0F41AEF12F}"/>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5" name="Freeform: Shape 74">
              <a:extLst>
                <a:ext uri="{FF2B5EF4-FFF2-40B4-BE49-F238E27FC236}">
                  <a16:creationId xmlns:a16="http://schemas.microsoft.com/office/drawing/2014/main" id="{4E8EB2F3-7CED-486C-9247-BB6BD299612F}"/>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6" name="Freeform: Shape 75">
              <a:extLst>
                <a:ext uri="{FF2B5EF4-FFF2-40B4-BE49-F238E27FC236}">
                  <a16:creationId xmlns:a16="http://schemas.microsoft.com/office/drawing/2014/main" id="{5A1916A6-B48F-4D5D-AF43-901F6FC6868B}"/>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7" name="Freeform: Shape 76">
              <a:extLst>
                <a:ext uri="{FF2B5EF4-FFF2-40B4-BE49-F238E27FC236}">
                  <a16:creationId xmlns:a16="http://schemas.microsoft.com/office/drawing/2014/main" id="{8EB0F403-27C1-43E5-B65C-39C6A584430B}"/>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8" name="Freeform: Shape 77">
              <a:extLst>
                <a:ext uri="{FF2B5EF4-FFF2-40B4-BE49-F238E27FC236}">
                  <a16:creationId xmlns:a16="http://schemas.microsoft.com/office/drawing/2014/main" id="{A9E8E011-E84F-4FE4-8AD2-8A9368024B1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9" name="Freeform: Shape 78">
              <a:extLst>
                <a:ext uri="{FF2B5EF4-FFF2-40B4-BE49-F238E27FC236}">
                  <a16:creationId xmlns:a16="http://schemas.microsoft.com/office/drawing/2014/main" id="{2D23D1EB-2631-47C1-A31D-8DD26E05348A}"/>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0" name="Freeform: Shape 79">
              <a:extLst>
                <a:ext uri="{FF2B5EF4-FFF2-40B4-BE49-F238E27FC236}">
                  <a16:creationId xmlns:a16="http://schemas.microsoft.com/office/drawing/2014/main" id="{68FAC598-A154-4522-9BD4-BC4A0433F628}"/>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1" name="Freeform: Shape 80">
              <a:extLst>
                <a:ext uri="{FF2B5EF4-FFF2-40B4-BE49-F238E27FC236}">
                  <a16:creationId xmlns:a16="http://schemas.microsoft.com/office/drawing/2014/main" id="{AAE880D6-E14C-461C-BCBB-24A192C48FFB}"/>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2" name="Freeform: Shape 81">
              <a:extLst>
                <a:ext uri="{FF2B5EF4-FFF2-40B4-BE49-F238E27FC236}">
                  <a16:creationId xmlns:a16="http://schemas.microsoft.com/office/drawing/2014/main" id="{F5038987-395D-46A9-96EC-E9DF5A62B843}"/>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3" name="Freeform: Shape 82">
              <a:extLst>
                <a:ext uri="{FF2B5EF4-FFF2-40B4-BE49-F238E27FC236}">
                  <a16:creationId xmlns:a16="http://schemas.microsoft.com/office/drawing/2014/main" id="{129F74AA-4D16-4336-B17E-1FE8CB74399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4" name="Freeform: Shape 83">
              <a:extLst>
                <a:ext uri="{FF2B5EF4-FFF2-40B4-BE49-F238E27FC236}">
                  <a16:creationId xmlns:a16="http://schemas.microsoft.com/office/drawing/2014/main" id="{EAE71156-C343-47EA-8935-DC61E6039812}"/>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5" name="Freeform: Shape 84">
              <a:extLst>
                <a:ext uri="{FF2B5EF4-FFF2-40B4-BE49-F238E27FC236}">
                  <a16:creationId xmlns:a16="http://schemas.microsoft.com/office/drawing/2014/main" id="{B7B7B909-10B3-40A2-9929-D8CF7F64D0E6}"/>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6" name="Freeform: Shape 85">
              <a:extLst>
                <a:ext uri="{FF2B5EF4-FFF2-40B4-BE49-F238E27FC236}">
                  <a16:creationId xmlns:a16="http://schemas.microsoft.com/office/drawing/2014/main" id="{FF2F3099-7BE2-4F72-8F5B-05DC87E2C17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87" name="Freeform: Shape 86">
              <a:extLst>
                <a:ext uri="{FF2B5EF4-FFF2-40B4-BE49-F238E27FC236}">
                  <a16:creationId xmlns:a16="http://schemas.microsoft.com/office/drawing/2014/main" id="{8BD0B094-695F-4F47-A2B4-9B530A82745A}"/>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8" name="Freeform: Shape 87">
              <a:extLst>
                <a:ext uri="{FF2B5EF4-FFF2-40B4-BE49-F238E27FC236}">
                  <a16:creationId xmlns:a16="http://schemas.microsoft.com/office/drawing/2014/main" id="{4AEE0A74-422B-4178-A04E-E4C8DEA58D4F}"/>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9" name="Freeform: Shape 88">
              <a:extLst>
                <a:ext uri="{FF2B5EF4-FFF2-40B4-BE49-F238E27FC236}">
                  <a16:creationId xmlns:a16="http://schemas.microsoft.com/office/drawing/2014/main" id="{4992A8F1-4386-4A1F-85ED-5A72AF53557E}"/>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0" name="Freeform: Shape 89">
              <a:extLst>
                <a:ext uri="{FF2B5EF4-FFF2-40B4-BE49-F238E27FC236}">
                  <a16:creationId xmlns:a16="http://schemas.microsoft.com/office/drawing/2014/main" id="{7A026CBC-5D28-4AF8-9783-5BC357DCE921}"/>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1" name="Freeform: Shape 90">
              <a:extLst>
                <a:ext uri="{FF2B5EF4-FFF2-40B4-BE49-F238E27FC236}">
                  <a16:creationId xmlns:a16="http://schemas.microsoft.com/office/drawing/2014/main" id="{D9B563D9-6B86-49F2-A1B8-D5937336CB54}"/>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2" name="Freeform: Shape 91">
              <a:extLst>
                <a:ext uri="{FF2B5EF4-FFF2-40B4-BE49-F238E27FC236}">
                  <a16:creationId xmlns:a16="http://schemas.microsoft.com/office/drawing/2014/main" id="{0A49B73F-5FF9-4FB1-B436-3550DED8DF7E}"/>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3" name="Freeform: Shape 92">
              <a:extLst>
                <a:ext uri="{FF2B5EF4-FFF2-40B4-BE49-F238E27FC236}">
                  <a16:creationId xmlns:a16="http://schemas.microsoft.com/office/drawing/2014/main" id="{E96E8AD6-67B4-45B5-83D1-76BEEBB35847}"/>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4" name="Freeform: Shape 93">
              <a:extLst>
                <a:ext uri="{FF2B5EF4-FFF2-40B4-BE49-F238E27FC236}">
                  <a16:creationId xmlns:a16="http://schemas.microsoft.com/office/drawing/2014/main" id="{11F18B9A-2AD1-457F-A6B1-8DBAB9BD9C11}"/>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5" name="Freeform: Shape 94">
              <a:extLst>
                <a:ext uri="{FF2B5EF4-FFF2-40B4-BE49-F238E27FC236}">
                  <a16:creationId xmlns:a16="http://schemas.microsoft.com/office/drawing/2014/main" id="{240A8152-0B98-4AEA-8B26-1030BFB3D848}"/>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6" name="Freeform: Shape 95">
              <a:extLst>
                <a:ext uri="{FF2B5EF4-FFF2-40B4-BE49-F238E27FC236}">
                  <a16:creationId xmlns:a16="http://schemas.microsoft.com/office/drawing/2014/main" id="{7A398C54-BDA1-4DC8-BB91-4AE5E19AF69F}"/>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7" name="Freeform: Shape 96">
              <a:extLst>
                <a:ext uri="{FF2B5EF4-FFF2-40B4-BE49-F238E27FC236}">
                  <a16:creationId xmlns:a16="http://schemas.microsoft.com/office/drawing/2014/main" id="{BAB810C2-6553-4A95-9E3D-99442E574A92}"/>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8" name="Freeform: Shape 97">
              <a:extLst>
                <a:ext uri="{FF2B5EF4-FFF2-40B4-BE49-F238E27FC236}">
                  <a16:creationId xmlns:a16="http://schemas.microsoft.com/office/drawing/2014/main" id="{0E271D8A-E02D-4E00-823C-3606D2D38ED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99" name="Freeform: Shape 98">
              <a:extLst>
                <a:ext uri="{FF2B5EF4-FFF2-40B4-BE49-F238E27FC236}">
                  <a16:creationId xmlns:a16="http://schemas.microsoft.com/office/drawing/2014/main" id="{145B7578-C6C7-4411-859F-739BA25D5AA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0" name="Freeform: Shape 99">
              <a:extLst>
                <a:ext uri="{FF2B5EF4-FFF2-40B4-BE49-F238E27FC236}">
                  <a16:creationId xmlns:a16="http://schemas.microsoft.com/office/drawing/2014/main" id="{6A0EEA4D-0DC5-49DD-844B-2EEEA05E2C2E}"/>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01" name="Freeform: Shape 100">
              <a:extLst>
                <a:ext uri="{FF2B5EF4-FFF2-40B4-BE49-F238E27FC236}">
                  <a16:creationId xmlns:a16="http://schemas.microsoft.com/office/drawing/2014/main" id="{3D816A7C-7339-476A-9B10-71F85008B8D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2" name="Freeform: Shape 101">
              <a:extLst>
                <a:ext uri="{FF2B5EF4-FFF2-40B4-BE49-F238E27FC236}">
                  <a16:creationId xmlns:a16="http://schemas.microsoft.com/office/drawing/2014/main" id="{E8A9463E-72AF-48AF-A2BD-4135B2CEE6B6}"/>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03" name="Freeform: Shape 102">
              <a:extLst>
                <a:ext uri="{FF2B5EF4-FFF2-40B4-BE49-F238E27FC236}">
                  <a16:creationId xmlns:a16="http://schemas.microsoft.com/office/drawing/2014/main" id="{DC8EF66B-38F2-4500-8A71-0D347742DC51}"/>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4" name="Freeform: Shape 103">
              <a:extLst>
                <a:ext uri="{FF2B5EF4-FFF2-40B4-BE49-F238E27FC236}">
                  <a16:creationId xmlns:a16="http://schemas.microsoft.com/office/drawing/2014/main" id="{0F67BFA5-9AE6-4A1B-BA79-E30AF4A38938}"/>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433384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grpSp>
        <p:nvGrpSpPr>
          <p:cNvPr id="54" name="Group 53">
            <a:extLst>
              <a:ext uri="{FF2B5EF4-FFF2-40B4-BE49-F238E27FC236}">
                <a16:creationId xmlns:a16="http://schemas.microsoft.com/office/drawing/2014/main" id="{F92F6044-BEB2-49BF-A9BC-069C83E03A6E}"/>
              </a:ext>
            </a:extLst>
          </p:cNvPr>
          <p:cNvGrpSpPr/>
          <p:nvPr userDrawn="1"/>
        </p:nvGrpSpPr>
        <p:grpSpPr>
          <a:xfrm>
            <a:off x="0" y="1912215"/>
            <a:ext cx="4958052" cy="4945786"/>
            <a:chOff x="-6227879" y="0"/>
            <a:chExt cx="6857422" cy="6857422"/>
          </a:xfrm>
        </p:grpSpPr>
        <p:sp>
          <p:nvSpPr>
            <p:cNvPr id="55" name="Freeform: Shape 54">
              <a:extLst>
                <a:ext uri="{FF2B5EF4-FFF2-40B4-BE49-F238E27FC236}">
                  <a16:creationId xmlns:a16="http://schemas.microsoft.com/office/drawing/2014/main" id="{233BF136-2DC6-400D-A0B9-C29939C18636}"/>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56" name="Freeform: Shape 55">
              <a:extLst>
                <a:ext uri="{FF2B5EF4-FFF2-40B4-BE49-F238E27FC236}">
                  <a16:creationId xmlns:a16="http://schemas.microsoft.com/office/drawing/2014/main" id="{11571D6C-D574-4DCA-88DE-9EEA6197F82D}"/>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8B4873F9-F076-434B-ABA3-A2FC61CDD751}"/>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58" name="Freeform: Shape 57">
              <a:extLst>
                <a:ext uri="{FF2B5EF4-FFF2-40B4-BE49-F238E27FC236}">
                  <a16:creationId xmlns:a16="http://schemas.microsoft.com/office/drawing/2014/main" id="{734A87FF-93BE-4573-995E-B93666E63A2A}"/>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59" name="Freeform: Shape 58">
              <a:extLst>
                <a:ext uri="{FF2B5EF4-FFF2-40B4-BE49-F238E27FC236}">
                  <a16:creationId xmlns:a16="http://schemas.microsoft.com/office/drawing/2014/main" id="{FF2B266C-7B7C-458A-93E5-5018652B8832}"/>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0" name="Freeform: Shape 59">
              <a:extLst>
                <a:ext uri="{FF2B5EF4-FFF2-40B4-BE49-F238E27FC236}">
                  <a16:creationId xmlns:a16="http://schemas.microsoft.com/office/drawing/2014/main" id="{29B52D37-67B0-4602-BE7A-98BEE626F024}"/>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1" name="Freeform: Shape 60">
              <a:extLst>
                <a:ext uri="{FF2B5EF4-FFF2-40B4-BE49-F238E27FC236}">
                  <a16:creationId xmlns:a16="http://schemas.microsoft.com/office/drawing/2014/main" id="{1C5AAD5C-C13C-43B2-A316-CFDBF7A4B32A}"/>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2" name="Freeform: Shape 61">
              <a:extLst>
                <a:ext uri="{FF2B5EF4-FFF2-40B4-BE49-F238E27FC236}">
                  <a16:creationId xmlns:a16="http://schemas.microsoft.com/office/drawing/2014/main" id="{5B5CBC3E-E941-4475-A4C5-5DBFCAA2C122}"/>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3" name="Freeform: Shape 62">
              <a:extLst>
                <a:ext uri="{FF2B5EF4-FFF2-40B4-BE49-F238E27FC236}">
                  <a16:creationId xmlns:a16="http://schemas.microsoft.com/office/drawing/2014/main" id="{A74CA6C7-33BF-4CA6-85BC-A3C446114B82}"/>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4" name="Freeform: Shape 63">
              <a:extLst>
                <a:ext uri="{FF2B5EF4-FFF2-40B4-BE49-F238E27FC236}">
                  <a16:creationId xmlns:a16="http://schemas.microsoft.com/office/drawing/2014/main" id="{8BAB8816-4C8E-4655-91DC-6C2B9B22BD9A}"/>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65" name="Freeform: Shape 64">
              <a:extLst>
                <a:ext uri="{FF2B5EF4-FFF2-40B4-BE49-F238E27FC236}">
                  <a16:creationId xmlns:a16="http://schemas.microsoft.com/office/drawing/2014/main" id="{F34B2D16-3F87-44CD-B9F1-C9608894701E}"/>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6" name="Freeform: Shape 65">
              <a:extLst>
                <a:ext uri="{FF2B5EF4-FFF2-40B4-BE49-F238E27FC236}">
                  <a16:creationId xmlns:a16="http://schemas.microsoft.com/office/drawing/2014/main" id="{1B9D2192-B3E2-4DE2-B580-D47D659402C0}"/>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7" name="Freeform: Shape 66">
              <a:extLst>
                <a:ext uri="{FF2B5EF4-FFF2-40B4-BE49-F238E27FC236}">
                  <a16:creationId xmlns:a16="http://schemas.microsoft.com/office/drawing/2014/main" id="{605A45DA-6173-408F-B3A7-A31A5002ECDB}"/>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8" name="Freeform: Shape 67">
              <a:extLst>
                <a:ext uri="{FF2B5EF4-FFF2-40B4-BE49-F238E27FC236}">
                  <a16:creationId xmlns:a16="http://schemas.microsoft.com/office/drawing/2014/main" id="{751D3626-D15E-4830-BCCC-DEA61B3AEC40}"/>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69" name="Freeform: Shape 68">
              <a:extLst>
                <a:ext uri="{FF2B5EF4-FFF2-40B4-BE49-F238E27FC236}">
                  <a16:creationId xmlns:a16="http://schemas.microsoft.com/office/drawing/2014/main" id="{0CCBD04B-AEAA-4319-9E29-F30FDD885469}"/>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0" name="Freeform: Shape 69">
              <a:extLst>
                <a:ext uri="{FF2B5EF4-FFF2-40B4-BE49-F238E27FC236}">
                  <a16:creationId xmlns:a16="http://schemas.microsoft.com/office/drawing/2014/main" id="{B8522524-457D-498E-BEC3-1822A37B11DF}"/>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1" name="Freeform: Shape 70">
              <a:extLst>
                <a:ext uri="{FF2B5EF4-FFF2-40B4-BE49-F238E27FC236}">
                  <a16:creationId xmlns:a16="http://schemas.microsoft.com/office/drawing/2014/main" id="{F2321AED-ABB0-4945-B148-14D192E3B9FA}"/>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2" name="Freeform: Shape 71">
              <a:extLst>
                <a:ext uri="{FF2B5EF4-FFF2-40B4-BE49-F238E27FC236}">
                  <a16:creationId xmlns:a16="http://schemas.microsoft.com/office/drawing/2014/main" id="{7B250F3E-5C23-4DB7-AB5D-1ECEE3CD914E}"/>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73" name="Freeform: Shape 72">
              <a:extLst>
                <a:ext uri="{FF2B5EF4-FFF2-40B4-BE49-F238E27FC236}">
                  <a16:creationId xmlns:a16="http://schemas.microsoft.com/office/drawing/2014/main" id="{EBF0180D-7063-4F0E-85B1-86B909ADFC3C}"/>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4" name="Freeform: Shape 73">
              <a:extLst>
                <a:ext uri="{FF2B5EF4-FFF2-40B4-BE49-F238E27FC236}">
                  <a16:creationId xmlns:a16="http://schemas.microsoft.com/office/drawing/2014/main" id="{308B4358-ABE0-485D-B8C7-86F6CC524A3F}"/>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5" name="Freeform: Shape 74">
              <a:extLst>
                <a:ext uri="{FF2B5EF4-FFF2-40B4-BE49-F238E27FC236}">
                  <a16:creationId xmlns:a16="http://schemas.microsoft.com/office/drawing/2014/main" id="{418C34E9-87FA-408E-B3B7-9BFEBF8E426F}"/>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6" name="Freeform: Shape 75">
              <a:extLst>
                <a:ext uri="{FF2B5EF4-FFF2-40B4-BE49-F238E27FC236}">
                  <a16:creationId xmlns:a16="http://schemas.microsoft.com/office/drawing/2014/main" id="{55BE1578-0AC1-4D0F-B819-B7795680CEDF}"/>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7" name="Freeform: Shape 76">
              <a:extLst>
                <a:ext uri="{FF2B5EF4-FFF2-40B4-BE49-F238E27FC236}">
                  <a16:creationId xmlns:a16="http://schemas.microsoft.com/office/drawing/2014/main" id="{01700962-52BD-4B01-90A0-283C8149E7A7}"/>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78" name="Freeform: Shape 77">
              <a:extLst>
                <a:ext uri="{FF2B5EF4-FFF2-40B4-BE49-F238E27FC236}">
                  <a16:creationId xmlns:a16="http://schemas.microsoft.com/office/drawing/2014/main" id="{A138EB5B-5CA1-4D1B-B422-4BE556011664}"/>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9" name="Freeform: Shape 78">
              <a:extLst>
                <a:ext uri="{FF2B5EF4-FFF2-40B4-BE49-F238E27FC236}">
                  <a16:creationId xmlns:a16="http://schemas.microsoft.com/office/drawing/2014/main" id="{5AB7E3E5-74D1-4503-8B6A-DC42C6DE077E}"/>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0" name="Freeform: Shape 79">
              <a:extLst>
                <a:ext uri="{FF2B5EF4-FFF2-40B4-BE49-F238E27FC236}">
                  <a16:creationId xmlns:a16="http://schemas.microsoft.com/office/drawing/2014/main" id="{5B3835ED-4D11-4B93-8AE5-D0C05B6C47F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1" name="Freeform: Shape 80">
              <a:extLst>
                <a:ext uri="{FF2B5EF4-FFF2-40B4-BE49-F238E27FC236}">
                  <a16:creationId xmlns:a16="http://schemas.microsoft.com/office/drawing/2014/main" id="{0ACBD505-4E6E-4281-B599-1D13BEE602FB}"/>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2" name="Freeform: Shape 81">
              <a:extLst>
                <a:ext uri="{FF2B5EF4-FFF2-40B4-BE49-F238E27FC236}">
                  <a16:creationId xmlns:a16="http://schemas.microsoft.com/office/drawing/2014/main" id="{D795EFD0-4D2B-4CE9-8799-E9137253B8DF}"/>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3" name="Freeform: Shape 82">
              <a:extLst>
                <a:ext uri="{FF2B5EF4-FFF2-40B4-BE49-F238E27FC236}">
                  <a16:creationId xmlns:a16="http://schemas.microsoft.com/office/drawing/2014/main" id="{4AE04E5A-C73F-459D-B8E6-60E9833AD940}"/>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4" name="Freeform: Shape 83">
              <a:extLst>
                <a:ext uri="{FF2B5EF4-FFF2-40B4-BE49-F238E27FC236}">
                  <a16:creationId xmlns:a16="http://schemas.microsoft.com/office/drawing/2014/main" id="{24CF8915-8D5A-4C2A-B58A-E3753B5F4609}"/>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5" name="Freeform: Shape 84">
              <a:extLst>
                <a:ext uri="{FF2B5EF4-FFF2-40B4-BE49-F238E27FC236}">
                  <a16:creationId xmlns:a16="http://schemas.microsoft.com/office/drawing/2014/main" id="{9AF9B04B-B6B6-471F-B046-90798DA77425}"/>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6" name="Freeform: Shape 85">
              <a:extLst>
                <a:ext uri="{FF2B5EF4-FFF2-40B4-BE49-F238E27FC236}">
                  <a16:creationId xmlns:a16="http://schemas.microsoft.com/office/drawing/2014/main" id="{D6ABF4B6-3746-4C4F-A0DB-421FCAF1BA9D}"/>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87" name="Freeform: Shape 86">
              <a:extLst>
                <a:ext uri="{FF2B5EF4-FFF2-40B4-BE49-F238E27FC236}">
                  <a16:creationId xmlns:a16="http://schemas.microsoft.com/office/drawing/2014/main" id="{433CC5EC-DF92-4518-8012-42DE4B2CD46B}"/>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8" name="Freeform: Shape 87">
              <a:extLst>
                <a:ext uri="{FF2B5EF4-FFF2-40B4-BE49-F238E27FC236}">
                  <a16:creationId xmlns:a16="http://schemas.microsoft.com/office/drawing/2014/main" id="{FE9C724A-CCDC-4E85-994D-806A362D1D20}"/>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89" name="Freeform: Shape 88">
              <a:extLst>
                <a:ext uri="{FF2B5EF4-FFF2-40B4-BE49-F238E27FC236}">
                  <a16:creationId xmlns:a16="http://schemas.microsoft.com/office/drawing/2014/main" id="{DE74C3D9-C5AA-4887-A0C1-E4315467ED8A}"/>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0" name="Freeform: Shape 89">
              <a:extLst>
                <a:ext uri="{FF2B5EF4-FFF2-40B4-BE49-F238E27FC236}">
                  <a16:creationId xmlns:a16="http://schemas.microsoft.com/office/drawing/2014/main" id="{C02500FB-BC00-4B67-9CD2-7C0035887ADD}"/>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1" name="Freeform: Shape 90">
              <a:extLst>
                <a:ext uri="{FF2B5EF4-FFF2-40B4-BE49-F238E27FC236}">
                  <a16:creationId xmlns:a16="http://schemas.microsoft.com/office/drawing/2014/main" id="{3C2C5AFC-21FC-4344-A538-10223A67EEC6}"/>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2" name="Freeform: Shape 91">
              <a:extLst>
                <a:ext uri="{FF2B5EF4-FFF2-40B4-BE49-F238E27FC236}">
                  <a16:creationId xmlns:a16="http://schemas.microsoft.com/office/drawing/2014/main" id="{B9C15544-D406-4645-8770-63B84C83959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3" name="Freeform: Shape 92">
              <a:extLst>
                <a:ext uri="{FF2B5EF4-FFF2-40B4-BE49-F238E27FC236}">
                  <a16:creationId xmlns:a16="http://schemas.microsoft.com/office/drawing/2014/main" id="{DA3DABF9-8DE5-42DE-9717-FD5671F49455}"/>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4" name="Freeform: Shape 93">
              <a:extLst>
                <a:ext uri="{FF2B5EF4-FFF2-40B4-BE49-F238E27FC236}">
                  <a16:creationId xmlns:a16="http://schemas.microsoft.com/office/drawing/2014/main" id="{D2E6379D-4F67-43A0-B9B8-E17866533311}"/>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5" name="Freeform: Shape 94">
              <a:extLst>
                <a:ext uri="{FF2B5EF4-FFF2-40B4-BE49-F238E27FC236}">
                  <a16:creationId xmlns:a16="http://schemas.microsoft.com/office/drawing/2014/main" id="{3C5950E0-FAD4-4E33-9C6F-EDFC12A0BC12}"/>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6" name="Freeform: Shape 95">
              <a:extLst>
                <a:ext uri="{FF2B5EF4-FFF2-40B4-BE49-F238E27FC236}">
                  <a16:creationId xmlns:a16="http://schemas.microsoft.com/office/drawing/2014/main" id="{0F3EB54F-0659-4710-A990-99467925C488}"/>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7" name="Freeform: Shape 96">
              <a:extLst>
                <a:ext uri="{FF2B5EF4-FFF2-40B4-BE49-F238E27FC236}">
                  <a16:creationId xmlns:a16="http://schemas.microsoft.com/office/drawing/2014/main" id="{0C034192-F99E-464E-AB63-22C6BE67DF84}"/>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98" name="Freeform: Shape 97">
              <a:extLst>
                <a:ext uri="{FF2B5EF4-FFF2-40B4-BE49-F238E27FC236}">
                  <a16:creationId xmlns:a16="http://schemas.microsoft.com/office/drawing/2014/main" id="{0EB128F1-AF26-4BBB-82E7-E0104C2530F3}"/>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99" name="Freeform: Shape 98">
              <a:extLst>
                <a:ext uri="{FF2B5EF4-FFF2-40B4-BE49-F238E27FC236}">
                  <a16:creationId xmlns:a16="http://schemas.microsoft.com/office/drawing/2014/main" id="{55AFFC5A-6802-4458-B613-85F45D526780}"/>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0" name="Freeform: Shape 99">
              <a:extLst>
                <a:ext uri="{FF2B5EF4-FFF2-40B4-BE49-F238E27FC236}">
                  <a16:creationId xmlns:a16="http://schemas.microsoft.com/office/drawing/2014/main" id="{5EF9DB7C-7C51-4522-ACFD-0674814579D5}"/>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01" name="Freeform: Shape 100">
              <a:extLst>
                <a:ext uri="{FF2B5EF4-FFF2-40B4-BE49-F238E27FC236}">
                  <a16:creationId xmlns:a16="http://schemas.microsoft.com/office/drawing/2014/main" id="{B347FA11-F556-45EB-89D2-489E1D10FB00}"/>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2" name="Freeform: Shape 101">
              <a:extLst>
                <a:ext uri="{FF2B5EF4-FFF2-40B4-BE49-F238E27FC236}">
                  <a16:creationId xmlns:a16="http://schemas.microsoft.com/office/drawing/2014/main" id="{C5C084EF-5FC5-4638-AC12-1445A401850A}"/>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03" name="Freeform: Shape 102">
              <a:extLst>
                <a:ext uri="{FF2B5EF4-FFF2-40B4-BE49-F238E27FC236}">
                  <a16:creationId xmlns:a16="http://schemas.microsoft.com/office/drawing/2014/main" id="{63678795-2EEE-41FB-B119-C13357EC408A}"/>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4" name="Freeform: Shape 103">
              <a:extLst>
                <a:ext uri="{FF2B5EF4-FFF2-40B4-BE49-F238E27FC236}">
                  <a16:creationId xmlns:a16="http://schemas.microsoft.com/office/drawing/2014/main" id="{A1CAB81C-F793-4E7E-9E1D-532049B2842D}"/>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5764253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pic>
        <p:nvPicPr>
          <p:cNvPr id="4" name="Picture 3" descr="A picture containing device, fan, web&#10;&#10;Description automatically generated">
            <a:extLst>
              <a:ext uri="{FF2B5EF4-FFF2-40B4-BE49-F238E27FC236}">
                <a16:creationId xmlns:a16="http://schemas.microsoft.com/office/drawing/2014/main" id="{21701A83-CA70-4B60-9F94-AC35A43BE1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0802877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pic>
        <p:nvPicPr>
          <p:cNvPr id="4" name="Picture 3" descr="A picture containing device, fan, web&#10;&#10;Description automatically generated">
            <a:extLst>
              <a:ext uri="{FF2B5EF4-FFF2-40B4-BE49-F238E27FC236}">
                <a16:creationId xmlns:a16="http://schemas.microsoft.com/office/drawing/2014/main" id="{FF53DDA5-1456-4617-A3C9-69147B4F18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1362306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grpSp>
        <p:nvGrpSpPr>
          <p:cNvPr id="13" name="Group 12">
            <a:extLst>
              <a:ext uri="{FF2B5EF4-FFF2-40B4-BE49-F238E27FC236}">
                <a16:creationId xmlns:a16="http://schemas.microsoft.com/office/drawing/2014/main" id="{2C2FFAF4-BE9C-4173-8EDA-A64C0820947F}"/>
              </a:ext>
            </a:extLst>
          </p:cNvPr>
          <p:cNvGrpSpPr/>
          <p:nvPr userDrawn="1"/>
        </p:nvGrpSpPr>
        <p:grpSpPr>
          <a:xfrm>
            <a:off x="5318903" y="3263719"/>
            <a:ext cx="1554197" cy="330567"/>
            <a:chOff x="7353301" y="-1897063"/>
            <a:chExt cx="5749290" cy="1225867"/>
          </a:xfrm>
        </p:grpSpPr>
        <p:sp>
          <p:nvSpPr>
            <p:cNvPr id="14" name="Freeform: Shape 13">
              <a:extLst>
                <a:ext uri="{FF2B5EF4-FFF2-40B4-BE49-F238E27FC236}">
                  <a16:creationId xmlns:a16="http://schemas.microsoft.com/office/drawing/2014/main" id="{015D487B-7449-4491-A24B-B431D3435CE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FB6EDD54-ACEA-4992-9BD3-523CE9A44F0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128F8026-7924-4BEE-B8E7-6E2D6E51421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BE09ACCA-345D-41D4-A670-2DCCB1D70F10}"/>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C429C739-A4DA-47FB-85A7-1F4ED102121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917020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grpSp>
        <p:nvGrpSpPr>
          <p:cNvPr id="13" name="Group 12">
            <a:extLst>
              <a:ext uri="{FF2B5EF4-FFF2-40B4-BE49-F238E27FC236}">
                <a16:creationId xmlns:a16="http://schemas.microsoft.com/office/drawing/2014/main" id="{193613C0-C5EA-4ECB-8BCB-F2D9D2CBDAD1}"/>
              </a:ext>
            </a:extLst>
          </p:cNvPr>
          <p:cNvGrpSpPr/>
          <p:nvPr userDrawn="1"/>
        </p:nvGrpSpPr>
        <p:grpSpPr>
          <a:xfrm>
            <a:off x="5318903" y="3263719"/>
            <a:ext cx="1554197" cy="330567"/>
            <a:chOff x="7353301" y="-1897063"/>
            <a:chExt cx="5749290" cy="1225867"/>
          </a:xfrm>
        </p:grpSpPr>
        <p:sp>
          <p:nvSpPr>
            <p:cNvPr id="14" name="Freeform: Shape 13">
              <a:extLst>
                <a:ext uri="{FF2B5EF4-FFF2-40B4-BE49-F238E27FC236}">
                  <a16:creationId xmlns:a16="http://schemas.microsoft.com/office/drawing/2014/main" id="{33187792-FF64-4E80-8B54-86EA69346D4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C35FE493-21EE-4A9A-BD59-E786F14B728F}"/>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43D1575C-DB04-4AB7-A831-1CB913FF650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8D5E1E71-14A3-491E-87F9-96AB690BDA5F}"/>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A3E75DBD-DB69-42B6-8481-DE7363C51645}"/>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435241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7748496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12660"/>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394799066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421568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207709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4"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pic>
        <p:nvPicPr>
          <p:cNvPr id="6" name="Picture 5">
            <a:extLst>
              <a:ext uri="{FF2B5EF4-FFF2-40B4-BE49-F238E27FC236}">
                <a16:creationId xmlns:a16="http://schemas.microsoft.com/office/drawing/2014/main" id="{2890FB4E-909D-4241-AC30-8C4B3DD4FE6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6E51A1-689C-475B-9730-D3C5BFE2666B}"/>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8" name="Rectangle 7">
            <a:extLst>
              <a:ext uri="{FF2B5EF4-FFF2-40B4-BE49-F238E27FC236}">
                <a16:creationId xmlns:a16="http://schemas.microsoft.com/office/drawing/2014/main" id="{3DECE140-9D5C-49AE-AFED-BEA7EE1B1E13}"/>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877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CDD0CD-A388-4002-86C7-32B4884947A1}"/>
              </a:ext>
            </a:extLst>
          </p:cNvPr>
          <p:cNvSpPr>
            <a:spLocks noGrp="1"/>
          </p:cNvSpPr>
          <p:nvPr>
            <p:ph sz="quarter" idx="10"/>
          </p:nvPr>
        </p:nvSpPr>
        <p:spPr>
          <a:xfrm>
            <a:off x="588964" y="1473201"/>
            <a:ext cx="1951037" cy="430887"/>
          </a:xfrm>
        </p:spPr>
        <p:txBody>
          <a:bodyPr/>
          <a:lstStyle/>
          <a:p>
            <a:pPr lvl="0"/>
            <a:r>
              <a:rPr lang="en-US"/>
              <a:t>Click to</a:t>
            </a:r>
          </a:p>
        </p:txBody>
      </p:sp>
      <p:sp>
        <p:nvSpPr>
          <p:cNvPr id="6" name="Content Placeholder 5">
            <a:extLst>
              <a:ext uri="{FF2B5EF4-FFF2-40B4-BE49-F238E27FC236}">
                <a16:creationId xmlns:a16="http://schemas.microsoft.com/office/drawing/2014/main" id="{7D2C5803-31AE-4CA0-9441-E21F87F380D8}"/>
              </a:ext>
            </a:extLst>
          </p:cNvPr>
          <p:cNvSpPr>
            <a:spLocks noGrp="1"/>
          </p:cNvSpPr>
          <p:nvPr>
            <p:ph sz="quarter" idx="11"/>
          </p:nvPr>
        </p:nvSpPr>
        <p:spPr>
          <a:xfrm>
            <a:off x="588964" y="2082801"/>
            <a:ext cx="1951037" cy="430213"/>
          </a:xfrm>
        </p:spPr>
        <p:txBody>
          <a:bodyPr/>
          <a:lstStyle/>
          <a:p>
            <a:pPr lvl="0"/>
            <a:r>
              <a:rPr lang="en-US"/>
              <a:t>Click to</a:t>
            </a:r>
          </a:p>
        </p:txBody>
      </p:sp>
      <p:sp>
        <p:nvSpPr>
          <p:cNvPr id="8" name="Content Placeholder 7">
            <a:extLst>
              <a:ext uri="{FF2B5EF4-FFF2-40B4-BE49-F238E27FC236}">
                <a16:creationId xmlns:a16="http://schemas.microsoft.com/office/drawing/2014/main" id="{A1DFF4C3-D4F8-4A5B-9425-D2A9BD86E6EC}"/>
              </a:ext>
            </a:extLst>
          </p:cNvPr>
          <p:cNvSpPr>
            <a:spLocks noGrp="1"/>
          </p:cNvSpPr>
          <p:nvPr>
            <p:ph sz="quarter" idx="12"/>
          </p:nvPr>
        </p:nvSpPr>
        <p:spPr>
          <a:xfrm>
            <a:off x="588963" y="2679701"/>
            <a:ext cx="1849437" cy="430213"/>
          </a:xfrm>
        </p:spPr>
        <p:txBody>
          <a:bodyPr/>
          <a:lstStyle/>
          <a:p>
            <a:pPr lvl="0"/>
            <a:r>
              <a:rPr lang="en-US"/>
              <a:t>Click to</a:t>
            </a:r>
          </a:p>
        </p:txBody>
      </p:sp>
      <p:sp>
        <p:nvSpPr>
          <p:cNvPr id="10" name="Content Placeholder 9">
            <a:extLst>
              <a:ext uri="{FF2B5EF4-FFF2-40B4-BE49-F238E27FC236}">
                <a16:creationId xmlns:a16="http://schemas.microsoft.com/office/drawing/2014/main" id="{E6EB961D-2115-43B9-865B-9487CB5F9573}"/>
              </a:ext>
            </a:extLst>
          </p:cNvPr>
          <p:cNvSpPr>
            <a:spLocks noGrp="1"/>
          </p:cNvSpPr>
          <p:nvPr>
            <p:ph sz="quarter" idx="13"/>
          </p:nvPr>
        </p:nvSpPr>
        <p:spPr>
          <a:xfrm>
            <a:off x="588964" y="3429001"/>
            <a:ext cx="1722437" cy="430213"/>
          </a:xfrm>
        </p:spPr>
        <p:txBody>
          <a:bodyPr/>
          <a:lstStyle/>
          <a:p>
            <a:pPr lvl="0"/>
            <a:r>
              <a:rPr lang="en-US"/>
              <a:t>Click to</a:t>
            </a:r>
          </a:p>
        </p:txBody>
      </p:sp>
      <p:sp>
        <p:nvSpPr>
          <p:cNvPr id="12" name="Content Placeholder 11">
            <a:extLst>
              <a:ext uri="{FF2B5EF4-FFF2-40B4-BE49-F238E27FC236}">
                <a16:creationId xmlns:a16="http://schemas.microsoft.com/office/drawing/2014/main" id="{5A48EE53-B9B2-458C-A968-3B1488C4A2D1}"/>
              </a:ext>
            </a:extLst>
          </p:cNvPr>
          <p:cNvSpPr>
            <a:spLocks noGrp="1"/>
          </p:cNvSpPr>
          <p:nvPr>
            <p:ph sz="quarter" idx="14"/>
          </p:nvPr>
        </p:nvSpPr>
        <p:spPr>
          <a:xfrm>
            <a:off x="588964" y="4127501"/>
            <a:ext cx="1722437" cy="430213"/>
          </a:xfrm>
        </p:spPr>
        <p:txBody>
          <a:bodyPr/>
          <a:lstStyle/>
          <a:p>
            <a:pPr lvl="0"/>
            <a:r>
              <a:rPr lang="en-US"/>
              <a:t>Click to</a:t>
            </a:r>
          </a:p>
        </p:txBody>
      </p:sp>
      <p:sp>
        <p:nvSpPr>
          <p:cNvPr id="14" name="Content Placeholder 13">
            <a:extLst>
              <a:ext uri="{FF2B5EF4-FFF2-40B4-BE49-F238E27FC236}">
                <a16:creationId xmlns:a16="http://schemas.microsoft.com/office/drawing/2014/main" id="{B97F0F3F-5BF7-42BD-B399-A01B5E3257A7}"/>
              </a:ext>
            </a:extLst>
          </p:cNvPr>
          <p:cNvSpPr>
            <a:spLocks noGrp="1"/>
          </p:cNvSpPr>
          <p:nvPr>
            <p:ph sz="quarter" idx="15"/>
          </p:nvPr>
        </p:nvSpPr>
        <p:spPr>
          <a:xfrm>
            <a:off x="588964" y="4800601"/>
            <a:ext cx="1722437" cy="430213"/>
          </a:xfrm>
        </p:spPr>
        <p:txBody>
          <a:bodyPr/>
          <a:lstStyle/>
          <a:p>
            <a:pPr lvl="0"/>
            <a:r>
              <a:rPr lang="en-US"/>
              <a:t>Click to</a:t>
            </a:r>
          </a:p>
        </p:txBody>
      </p:sp>
      <p:sp>
        <p:nvSpPr>
          <p:cNvPr id="16" name="Content Placeholder 15">
            <a:extLst>
              <a:ext uri="{FF2B5EF4-FFF2-40B4-BE49-F238E27FC236}">
                <a16:creationId xmlns:a16="http://schemas.microsoft.com/office/drawing/2014/main" id="{06E541DD-5E31-4790-9247-D2F15CF86FB8}"/>
              </a:ext>
            </a:extLst>
          </p:cNvPr>
          <p:cNvSpPr>
            <a:spLocks noGrp="1"/>
          </p:cNvSpPr>
          <p:nvPr>
            <p:ph sz="quarter" idx="16"/>
          </p:nvPr>
        </p:nvSpPr>
        <p:spPr>
          <a:xfrm>
            <a:off x="2933700" y="1473201"/>
            <a:ext cx="1651000" cy="430213"/>
          </a:xfrm>
        </p:spPr>
        <p:txBody>
          <a:bodyPr/>
          <a:lstStyle/>
          <a:p>
            <a:pPr lvl="0"/>
            <a:r>
              <a:rPr lang="en-US"/>
              <a:t>Click to</a:t>
            </a:r>
          </a:p>
        </p:txBody>
      </p:sp>
      <p:sp>
        <p:nvSpPr>
          <p:cNvPr id="18" name="Content Placeholder 17">
            <a:extLst>
              <a:ext uri="{FF2B5EF4-FFF2-40B4-BE49-F238E27FC236}">
                <a16:creationId xmlns:a16="http://schemas.microsoft.com/office/drawing/2014/main" id="{5DC14E8C-04B4-4E5A-AC28-B89894D1A6F0}"/>
              </a:ext>
            </a:extLst>
          </p:cNvPr>
          <p:cNvSpPr>
            <a:spLocks noGrp="1"/>
          </p:cNvSpPr>
          <p:nvPr>
            <p:ph sz="quarter" idx="17"/>
          </p:nvPr>
        </p:nvSpPr>
        <p:spPr>
          <a:xfrm>
            <a:off x="2933700" y="2082801"/>
            <a:ext cx="1651000" cy="430213"/>
          </a:xfrm>
        </p:spPr>
        <p:txBody>
          <a:bodyPr/>
          <a:lstStyle/>
          <a:p>
            <a:pPr lvl="0"/>
            <a:r>
              <a:rPr lang="en-US"/>
              <a:t>Click to</a:t>
            </a:r>
          </a:p>
        </p:txBody>
      </p:sp>
      <p:sp>
        <p:nvSpPr>
          <p:cNvPr id="20" name="Content Placeholder 19">
            <a:extLst>
              <a:ext uri="{FF2B5EF4-FFF2-40B4-BE49-F238E27FC236}">
                <a16:creationId xmlns:a16="http://schemas.microsoft.com/office/drawing/2014/main" id="{38914674-2F3F-48CD-B78E-756E3EBE3711}"/>
              </a:ext>
            </a:extLst>
          </p:cNvPr>
          <p:cNvSpPr>
            <a:spLocks noGrp="1"/>
          </p:cNvSpPr>
          <p:nvPr>
            <p:ph sz="quarter" idx="18"/>
          </p:nvPr>
        </p:nvSpPr>
        <p:spPr>
          <a:xfrm>
            <a:off x="2933701" y="2679701"/>
            <a:ext cx="1739900" cy="430213"/>
          </a:xfrm>
        </p:spPr>
        <p:txBody>
          <a:bodyPr/>
          <a:lstStyle/>
          <a:p>
            <a:pPr lvl="0"/>
            <a:r>
              <a:rPr lang="en-US"/>
              <a:t>Click to</a:t>
            </a:r>
          </a:p>
        </p:txBody>
      </p:sp>
      <p:sp>
        <p:nvSpPr>
          <p:cNvPr id="22" name="Content Placeholder 21">
            <a:extLst>
              <a:ext uri="{FF2B5EF4-FFF2-40B4-BE49-F238E27FC236}">
                <a16:creationId xmlns:a16="http://schemas.microsoft.com/office/drawing/2014/main" id="{531CFD18-CC0D-47C4-A11E-24271B7C9170}"/>
              </a:ext>
            </a:extLst>
          </p:cNvPr>
          <p:cNvSpPr>
            <a:spLocks noGrp="1"/>
          </p:cNvSpPr>
          <p:nvPr>
            <p:ph sz="quarter" idx="19"/>
          </p:nvPr>
        </p:nvSpPr>
        <p:spPr>
          <a:xfrm>
            <a:off x="2933700" y="3429001"/>
            <a:ext cx="1722438" cy="430213"/>
          </a:xfrm>
        </p:spPr>
        <p:txBody>
          <a:bodyPr/>
          <a:lstStyle/>
          <a:p>
            <a:pPr lvl="0"/>
            <a:r>
              <a:rPr lang="en-US"/>
              <a:t>Click to</a:t>
            </a:r>
          </a:p>
        </p:txBody>
      </p:sp>
      <p:sp>
        <p:nvSpPr>
          <p:cNvPr id="24" name="Content Placeholder 23">
            <a:extLst>
              <a:ext uri="{FF2B5EF4-FFF2-40B4-BE49-F238E27FC236}">
                <a16:creationId xmlns:a16="http://schemas.microsoft.com/office/drawing/2014/main" id="{A0A85131-4C8B-4C6D-8607-2D2D69AFF8E4}"/>
              </a:ext>
            </a:extLst>
          </p:cNvPr>
          <p:cNvSpPr>
            <a:spLocks noGrp="1"/>
          </p:cNvSpPr>
          <p:nvPr>
            <p:ph sz="quarter" idx="20"/>
          </p:nvPr>
        </p:nvSpPr>
        <p:spPr>
          <a:xfrm>
            <a:off x="2832100" y="4127501"/>
            <a:ext cx="1722438" cy="430213"/>
          </a:xfrm>
        </p:spPr>
        <p:txBody>
          <a:bodyPr/>
          <a:lstStyle/>
          <a:p>
            <a:pPr lvl="0"/>
            <a:r>
              <a:rPr lang="en-US"/>
              <a:t>Click to</a:t>
            </a:r>
          </a:p>
        </p:txBody>
      </p:sp>
      <p:sp>
        <p:nvSpPr>
          <p:cNvPr id="26" name="Content Placeholder 25">
            <a:extLst>
              <a:ext uri="{FF2B5EF4-FFF2-40B4-BE49-F238E27FC236}">
                <a16:creationId xmlns:a16="http://schemas.microsoft.com/office/drawing/2014/main" id="{1CD3524E-5876-4F99-814A-59EBA43E3A99}"/>
              </a:ext>
            </a:extLst>
          </p:cNvPr>
          <p:cNvSpPr>
            <a:spLocks noGrp="1"/>
          </p:cNvSpPr>
          <p:nvPr>
            <p:ph sz="quarter" idx="21"/>
          </p:nvPr>
        </p:nvSpPr>
        <p:spPr>
          <a:xfrm>
            <a:off x="2832101" y="4800601"/>
            <a:ext cx="1752600" cy="430213"/>
          </a:xfrm>
        </p:spPr>
        <p:txBody>
          <a:bodyPr/>
          <a:lstStyle/>
          <a:p>
            <a:pPr lvl="0"/>
            <a:r>
              <a:rPr lang="en-US"/>
              <a:t>Click to</a:t>
            </a:r>
          </a:p>
        </p:txBody>
      </p:sp>
      <p:sp>
        <p:nvSpPr>
          <p:cNvPr id="27" name="Rectangle 26">
            <a:extLst>
              <a:ext uri="{FF2B5EF4-FFF2-40B4-BE49-F238E27FC236}">
                <a16:creationId xmlns:a16="http://schemas.microsoft.com/office/drawing/2014/main" id="{4888E301-6A51-4A17-85DD-8DE37B6E6447}"/>
              </a:ext>
              <a:ext uri="{C183D7F6-B498-43B3-948B-1728B52AA6E4}">
                <adec:decorative xmlns:adec="http://schemas.microsoft.com/office/drawing/2017/decorative" val="1"/>
              </a:ext>
            </a:extLst>
          </p:cNvPr>
          <p:cNvSpPr/>
          <p:nvPr/>
        </p:nvSpPr>
        <p:spPr bwMode="auto">
          <a:xfrm>
            <a:off x="456795" y="3015549"/>
            <a:ext cx="2043560" cy="133613"/>
          </a:xfrm>
          <a:prstGeom prst="rect">
            <a:avLst/>
          </a:prstGeom>
          <a:solidFill>
            <a:srgbClr val="DCF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78333D68-94D3-46DE-B50D-D84D74DD8FEA}"/>
              </a:ext>
              <a:ext uri="{C183D7F6-B498-43B3-948B-1728B52AA6E4}">
                <adec:decorative xmlns:adec="http://schemas.microsoft.com/office/drawing/2017/decorative" val="1"/>
              </a:ext>
            </a:extLst>
          </p:cNvPr>
          <p:cNvSpPr/>
          <p:nvPr/>
        </p:nvSpPr>
        <p:spPr bwMode="auto">
          <a:xfrm>
            <a:off x="2764832" y="3015549"/>
            <a:ext cx="2043560" cy="13361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C20BCC54-B390-4729-8105-8304AA92FB8C}"/>
              </a:ext>
              <a:ext uri="{C183D7F6-B498-43B3-948B-1728B52AA6E4}">
                <adec:decorative xmlns:adec="http://schemas.microsoft.com/office/drawing/2017/decorative" val="1"/>
              </a:ext>
            </a:extLst>
          </p:cNvPr>
          <p:cNvSpPr/>
          <p:nvPr/>
        </p:nvSpPr>
        <p:spPr bwMode="auto">
          <a:xfrm>
            <a:off x="5072871" y="3015549"/>
            <a:ext cx="2043560" cy="133613"/>
          </a:xfrm>
          <a:prstGeom prst="rect">
            <a:avLst/>
          </a:prstGeom>
          <a:solidFill>
            <a:srgbClr val="00D7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CB9F124-C18C-4351-92B0-C8F1720DC009}"/>
              </a:ext>
              <a:ext uri="{C183D7F6-B498-43B3-948B-1728B52AA6E4}">
                <adec:decorative xmlns:adec="http://schemas.microsoft.com/office/drawing/2017/decorative" val="1"/>
              </a:ext>
            </a:extLst>
          </p:cNvPr>
          <p:cNvSpPr/>
          <p:nvPr/>
        </p:nvSpPr>
        <p:spPr bwMode="auto">
          <a:xfrm>
            <a:off x="7380908" y="3015549"/>
            <a:ext cx="2043560" cy="133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1E4A844-4685-414A-A72E-52A8CBA787B8}"/>
              </a:ext>
              <a:ext uri="{C183D7F6-B498-43B3-948B-1728B52AA6E4}">
                <adec:decorative xmlns:adec="http://schemas.microsoft.com/office/drawing/2017/decorative" val="1"/>
              </a:ext>
            </a:extLst>
          </p:cNvPr>
          <p:cNvSpPr/>
          <p:nvPr/>
        </p:nvSpPr>
        <p:spPr bwMode="auto">
          <a:xfrm>
            <a:off x="9688947" y="3015549"/>
            <a:ext cx="2043560" cy="133613"/>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A35DC7E8-00C2-4A53-BBC5-0265D1323C57}"/>
              </a:ext>
              <a:ext uri="{C183D7F6-B498-43B3-948B-1728B52AA6E4}">
                <adec:decorative xmlns:adec="http://schemas.microsoft.com/office/drawing/2017/decorative" val="1"/>
              </a:ext>
            </a:extLst>
          </p:cNvPr>
          <p:cNvSpPr/>
          <p:nvPr/>
        </p:nvSpPr>
        <p:spPr bwMode="auto">
          <a:xfrm>
            <a:off x="485954" y="5714677"/>
            <a:ext cx="11275708" cy="345131"/>
          </a:xfrm>
          <a:prstGeom prst="rect">
            <a:avLst/>
          </a:prstGeom>
          <a:solidFill>
            <a:srgbClr val="003C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lt"/>
              <a:cs typeface="Segoe UI"/>
            </a:endParaRPr>
          </a:p>
        </p:txBody>
      </p:sp>
    </p:spTree>
    <p:extLst>
      <p:ext uri="{BB962C8B-B14F-4D97-AF65-F5344CB8AC3E}">
        <p14:creationId xmlns:p14="http://schemas.microsoft.com/office/powerpoint/2010/main" val="67446987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782009-76E3-48BB-A289-9C7D23BC0CA6}"/>
              </a:ext>
            </a:extLst>
          </p:cNvPr>
          <p:cNvSpPr>
            <a:spLocks noGrp="1"/>
          </p:cNvSpPr>
          <p:nvPr>
            <p:ph sz="quarter" idx="10"/>
          </p:nvPr>
        </p:nvSpPr>
        <p:spPr>
          <a:xfrm>
            <a:off x="588964" y="1716088"/>
            <a:ext cx="11017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98B91507-E3D2-40FC-85C8-7817378A6E4C}"/>
              </a:ext>
            </a:extLst>
          </p:cNvPr>
          <p:cNvSpPr>
            <a:spLocks noGrp="1"/>
          </p:cNvSpPr>
          <p:nvPr>
            <p:ph sz="quarter" idx="11"/>
          </p:nvPr>
        </p:nvSpPr>
        <p:spPr>
          <a:xfrm>
            <a:off x="588964" y="5311776"/>
            <a:ext cx="3055937" cy="122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887617-07CD-436B-BA15-0320184A0BE1}"/>
              </a:ext>
            </a:extLst>
          </p:cNvPr>
          <p:cNvSpPr>
            <a:spLocks noGrp="1"/>
          </p:cNvSpPr>
          <p:nvPr>
            <p:ph sz="quarter" idx="12"/>
          </p:nvPr>
        </p:nvSpPr>
        <p:spPr>
          <a:xfrm>
            <a:off x="4397375" y="5311776"/>
            <a:ext cx="2641600"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F1417C2-C1F5-45A7-8CA2-05B275147FA0}"/>
              </a:ext>
            </a:extLst>
          </p:cNvPr>
          <p:cNvSpPr>
            <a:spLocks noGrp="1"/>
          </p:cNvSpPr>
          <p:nvPr>
            <p:ph sz="quarter" idx="13"/>
          </p:nvPr>
        </p:nvSpPr>
        <p:spPr>
          <a:xfrm>
            <a:off x="7453314" y="5311776"/>
            <a:ext cx="1903412"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2FA0C70-F430-4F30-A575-FCC0890588B4}"/>
              </a:ext>
            </a:extLst>
          </p:cNvPr>
          <p:cNvSpPr>
            <a:spLocks noGrp="1"/>
          </p:cNvSpPr>
          <p:nvPr>
            <p:ph sz="quarter" idx="14"/>
          </p:nvPr>
        </p:nvSpPr>
        <p:spPr>
          <a:xfrm>
            <a:off x="9920288" y="5311776"/>
            <a:ext cx="1992312"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33716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2523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522598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1277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189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7718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193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86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29123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8008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5536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585788"/>
            <a:ext cx="11018520" cy="492443"/>
          </a:xfrm>
        </p:spPr>
        <p:txBody>
          <a:bodyPr/>
          <a:lstStyle>
            <a:lvl1pPr>
              <a:defRPr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81792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9827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0237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4080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384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2957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400885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25780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Rectangle 3">
            <a:extLst>
              <a:ext uri="{FF2B5EF4-FFF2-40B4-BE49-F238E27FC236}">
                <a16:creationId xmlns:a16="http://schemas.microsoft.com/office/drawing/2014/main" id="{47314FC9-E8DC-4DA9-ADB5-8D26A56FF110}"/>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04550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76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6182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364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37315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2746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4951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8947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7423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874259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290432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1C2FBACB-4823-42D2-BE1C-96F6B0FF828C}"/>
              </a:ext>
            </a:extLst>
          </p:cNvPr>
          <p:cNvSpPr>
            <a:spLocks noGrp="1"/>
          </p:cNvSpPr>
          <p:nvPr>
            <p:ph sz="quarter" idx="10"/>
          </p:nvPr>
        </p:nvSpPr>
        <p:spPr>
          <a:xfrm>
            <a:off x="904875" y="1554163"/>
            <a:ext cx="1081088"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4740DBEB-F6F3-41D0-ADE5-2B70F2AD0CBB}"/>
              </a:ext>
            </a:extLst>
          </p:cNvPr>
          <p:cNvSpPr>
            <a:spLocks noGrp="1"/>
          </p:cNvSpPr>
          <p:nvPr>
            <p:ph sz="quarter" idx="11"/>
          </p:nvPr>
        </p:nvSpPr>
        <p:spPr>
          <a:xfrm>
            <a:off x="2308317" y="1554162"/>
            <a:ext cx="1081088"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85509A8-0542-4D40-9C62-A188CC5AEE42}"/>
              </a:ext>
            </a:extLst>
          </p:cNvPr>
          <p:cNvSpPr>
            <a:spLocks noGrp="1"/>
          </p:cNvSpPr>
          <p:nvPr>
            <p:ph sz="quarter" idx="12"/>
          </p:nvPr>
        </p:nvSpPr>
        <p:spPr>
          <a:xfrm>
            <a:off x="4792847" y="1566604"/>
            <a:ext cx="10810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E008CBC-E73E-4C5B-B06A-ECA5F47AEFC1}"/>
              </a:ext>
            </a:extLst>
          </p:cNvPr>
          <p:cNvSpPr>
            <a:spLocks noGrp="1"/>
          </p:cNvSpPr>
          <p:nvPr>
            <p:ph sz="quarter" idx="13"/>
          </p:nvPr>
        </p:nvSpPr>
        <p:spPr>
          <a:xfrm>
            <a:off x="3559359" y="1554163"/>
            <a:ext cx="10810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9075576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3625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67200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892043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6451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4297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142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4394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07759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4421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537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DE7E2EF8-540A-45C4-93AD-79AFB12BB512}"/>
              </a:ext>
            </a:extLst>
          </p:cNvPr>
          <p:cNvSpPr>
            <a:spLocks noGrp="1"/>
          </p:cNvSpPr>
          <p:nvPr>
            <p:ph sz="quarter" idx="10"/>
          </p:nvPr>
        </p:nvSpPr>
        <p:spPr>
          <a:xfrm>
            <a:off x="1403497" y="1805467"/>
            <a:ext cx="16637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FEBF62B5-958D-4E9C-9301-AEDB71611623}"/>
              </a:ext>
            </a:extLst>
          </p:cNvPr>
          <p:cNvSpPr>
            <a:spLocks noGrp="1"/>
          </p:cNvSpPr>
          <p:nvPr>
            <p:ph sz="quarter" idx="11"/>
          </p:nvPr>
        </p:nvSpPr>
        <p:spPr>
          <a:xfrm>
            <a:off x="3278372" y="1805466"/>
            <a:ext cx="16637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749803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825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36">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7190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9676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727388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99417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19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3226285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ub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22998" cy="553998"/>
          </a:xfrm>
        </p:spPr>
        <p:txBody>
          <a:bodyPr/>
          <a:lstStyle>
            <a:lvl1pPr>
              <a:defRPr sz="3600">
                <a:solidFill>
                  <a:schemeClr val="accent1"/>
                </a:solidFill>
              </a:defRPr>
            </a:lvl1pPr>
          </a:lstStyle>
          <a:p>
            <a:r>
              <a:rPr lang="en-US"/>
              <a:t>Click to edit Master title </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6143"/>
            <a:ext cx="11022998"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Text Placeholder 3">
            <a:extLst>
              <a:ext uri="{FF2B5EF4-FFF2-40B4-BE49-F238E27FC236}">
                <a16:creationId xmlns:a16="http://schemas.microsoft.com/office/drawing/2014/main" id="{B7D31072-9CCE-4AC3-B18B-C40A8343B057}"/>
              </a:ext>
            </a:extLst>
          </p:cNvPr>
          <p:cNvSpPr>
            <a:spLocks noGrp="1"/>
          </p:cNvSpPr>
          <p:nvPr>
            <p:ph type="body" sz="quarter" idx="11"/>
          </p:nvPr>
        </p:nvSpPr>
        <p:spPr>
          <a:xfrm>
            <a:off x="585788" y="1943100"/>
            <a:ext cx="11022998" cy="1984710"/>
          </a:xfrm>
        </p:spPr>
        <p:txBody>
          <a:bodyPr/>
          <a:lstStyle>
            <a:lvl1pPr marL="0" indent="0">
              <a:lnSpc>
                <a:spcPts val="2200"/>
              </a:lnSpc>
              <a:spcBef>
                <a:spcPts val="0"/>
              </a:spcBef>
              <a:spcAft>
                <a:spcPts val="1200"/>
              </a:spcAft>
              <a:buFontTx/>
              <a:buNone/>
              <a:defRPr sz="1600"/>
            </a:lvl1pPr>
            <a:lvl2pPr marL="228600" indent="0">
              <a:lnSpc>
                <a:spcPts val="2200"/>
              </a:lnSpc>
              <a:spcBef>
                <a:spcPts val="0"/>
              </a:spcBef>
              <a:spcAft>
                <a:spcPts val="1200"/>
              </a:spcAft>
              <a:buFontTx/>
              <a:buNone/>
              <a:defRPr sz="1200"/>
            </a:lvl2pPr>
            <a:lvl3pPr marL="457200" indent="0">
              <a:lnSpc>
                <a:spcPts val="2200"/>
              </a:lnSpc>
              <a:spcBef>
                <a:spcPts val="0"/>
              </a:spcBef>
              <a:spcAft>
                <a:spcPts val="1200"/>
              </a:spcAft>
              <a:buFontTx/>
              <a:buNone/>
              <a:defRPr sz="1050"/>
            </a:lvl3pPr>
            <a:lvl4pPr marL="661988" indent="0">
              <a:lnSpc>
                <a:spcPts val="2200"/>
              </a:lnSpc>
              <a:spcBef>
                <a:spcPts val="0"/>
              </a:spcBef>
              <a:spcAft>
                <a:spcPts val="1200"/>
              </a:spcAft>
              <a:buFontTx/>
              <a:buNone/>
              <a:defRPr sz="1000"/>
            </a:lvl4pPr>
            <a:lvl5pPr marL="855663" indent="0">
              <a:lnSpc>
                <a:spcPts val="2200"/>
              </a:lnSpc>
              <a:spcBef>
                <a:spcPts val="0"/>
              </a:spcBef>
              <a:spcAft>
                <a:spcPts val="1200"/>
              </a:spcAft>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B4149E11-8653-4E31-9D3A-3D85BD3F27E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
        <p:nvSpPr>
          <p:cNvPr id="2" name="Footer Placeholder 1">
            <a:extLst>
              <a:ext uri="{FF2B5EF4-FFF2-40B4-BE49-F238E27FC236}">
                <a16:creationId xmlns:a16="http://schemas.microsoft.com/office/drawing/2014/main" id="{138822D8-4285-4424-80CC-66C984EF7BEF}"/>
              </a:ext>
            </a:extLst>
          </p:cNvPr>
          <p:cNvSpPr>
            <a:spLocks noGrp="1"/>
          </p:cNvSpPr>
          <p:nvPr>
            <p:ph type="ftr" sz="quarter" idx="12"/>
          </p:nvPr>
        </p:nvSpPr>
        <p:spPr/>
        <p:txBody>
          <a:bodyPr/>
          <a:lstStyle/>
          <a:p>
            <a:r>
              <a:rPr lang="en-IN"/>
              <a:t>#AzureMigration</a:t>
            </a:r>
          </a:p>
        </p:txBody>
      </p:sp>
    </p:spTree>
    <p:extLst>
      <p:ext uri="{BB962C8B-B14F-4D97-AF65-F5344CB8AC3E}">
        <p14:creationId xmlns:p14="http://schemas.microsoft.com/office/powerpoint/2010/main" val="628053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912">
          <p15:clr>
            <a:srgbClr val="5ACBF0"/>
          </p15:clr>
        </p15:guide>
        <p15:guide id="7" orient="horz" pos="122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57D9-B03D-4607-91EF-6E19F3517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67F810-5DBA-421B-9071-DAE0AF750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0FD384-7A60-48EE-9A20-16320387567F}"/>
              </a:ext>
            </a:extLst>
          </p:cNvPr>
          <p:cNvSpPr>
            <a:spLocks noGrp="1"/>
          </p:cNvSpPr>
          <p:nvPr>
            <p:ph type="dt" sz="half" idx="10"/>
          </p:nvPr>
        </p:nvSpPr>
        <p:spPr/>
        <p:txBody>
          <a:bodyPr/>
          <a:lstStyle/>
          <a:p>
            <a:fld id="{7192D0C6-7F12-4FD4-912C-7C952312F54B}" type="datetimeFigureOut">
              <a:rPr lang="en-US" smtClean="0"/>
              <a:t>12/5/2022</a:t>
            </a:fld>
            <a:endParaRPr lang="en-US"/>
          </a:p>
        </p:txBody>
      </p:sp>
      <p:sp>
        <p:nvSpPr>
          <p:cNvPr id="5" name="Footer Placeholder 4">
            <a:extLst>
              <a:ext uri="{FF2B5EF4-FFF2-40B4-BE49-F238E27FC236}">
                <a16:creationId xmlns:a16="http://schemas.microsoft.com/office/drawing/2014/main" id="{82848D4E-0DD4-48FF-B903-3ECB6204C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EC5B8-D8C2-4D53-9584-9A2A6FF17F66}"/>
              </a:ext>
            </a:extLst>
          </p:cNvPr>
          <p:cNvSpPr>
            <a:spLocks noGrp="1"/>
          </p:cNvSpPr>
          <p:nvPr>
            <p:ph type="sldNum" sz="quarter" idx="12"/>
          </p:nvPr>
        </p:nvSpPr>
        <p:spPr/>
        <p:txBody>
          <a:bodyPr/>
          <a:lstStyle/>
          <a:p>
            <a:fld id="{94AEF0B1-B945-4D22-B3E9-B73495185A1D}" type="slidenum">
              <a:rPr lang="en-US" smtClean="0"/>
              <a:t>‹#›</a:t>
            </a:fld>
            <a:endParaRPr lang="en-US"/>
          </a:p>
        </p:txBody>
      </p:sp>
    </p:spTree>
    <p:extLst>
      <p:ext uri="{BB962C8B-B14F-4D97-AF65-F5344CB8AC3E}">
        <p14:creationId xmlns:p14="http://schemas.microsoft.com/office/powerpoint/2010/main" val="37120707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881272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53D35B11-76FB-4132-B7D7-045BDA0E7CB9}"/>
              </a:ext>
            </a:extLst>
          </p:cNvPr>
          <p:cNvSpPr>
            <a:spLocks noGrp="1"/>
          </p:cNvSpPr>
          <p:nvPr>
            <p:ph sz="quarter" idx="10"/>
          </p:nvPr>
        </p:nvSpPr>
        <p:spPr>
          <a:xfrm>
            <a:off x="1090613" y="1730375"/>
            <a:ext cx="117412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5239C42-FC2E-4544-860A-8758182A2ACD}"/>
              </a:ext>
            </a:extLst>
          </p:cNvPr>
          <p:cNvSpPr>
            <a:spLocks noGrp="1"/>
          </p:cNvSpPr>
          <p:nvPr>
            <p:ph sz="quarter" idx="11"/>
          </p:nvPr>
        </p:nvSpPr>
        <p:spPr>
          <a:xfrm>
            <a:off x="2508287" y="1730374"/>
            <a:ext cx="117412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131311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4">
            <a:extLst>
              <a:ext uri="{FF2B5EF4-FFF2-40B4-BE49-F238E27FC236}">
                <a16:creationId xmlns:a16="http://schemas.microsoft.com/office/drawing/2014/main" id="{85650DBB-4744-4D1B-BF34-114F8B0A29D2}"/>
              </a:ext>
            </a:extLst>
          </p:cNvPr>
          <p:cNvPicPr>
            <a:picLocks noChangeAspect="1"/>
          </p:cNvPicPr>
          <p:nvPr userDrawn="1"/>
        </p:nvPicPr>
        <p:blipFill rotWithShape="1">
          <a:blip r:embed="rId3"/>
          <a:srcRect l="19590" r="13411" b="2"/>
          <a:stretch/>
        </p:blipFill>
        <p:spPr>
          <a:xfrm>
            <a:off x="5334000" y="10"/>
            <a:ext cx="6858000" cy="6857990"/>
          </a:xfrm>
          <a:prstGeom prst="rect">
            <a:avLst/>
          </a:prstGeom>
          <a:noFill/>
        </p:spPr>
      </p:pic>
    </p:spTree>
    <p:extLst>
      <p:ext uri="{BB962C8B-B14F-4D97-AF65-F5344CB8AC3E}">
        <p14:creationId xmlns:p14="http://schemas.microsoft.com/office/powerpoint/2010/main" val="7843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76021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512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4228702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881364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943677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1C7BFFDC-FF07-4024-AF66-78098BB626D5}"/>
              </a:ext>
            </a:extLst>
          </p:cNvPr>
          <p:cNvSpPr>
            <a:spLocks noGrp="1"/>
          </p:cNvSpPr>
          <p:nvPr>
            <p:ph type="sldNum" sz="quarter" idx="13"/>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412644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11276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26D0A025-7B09-4763-BFC7-26C07EDCCE70}"/>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496426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5053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2563468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64207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7234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609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8487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0498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26430FF7-4A00-401B-A09E-EDB5DD25BEDF}"/>
              </a:ext>
            </a:extLst>
          </p:cNvPr>
          <p:cNvSpPr>
            <a:spLocks noGrp="1"/>
          </p:cNvSpPr>
          <p:nvPr>
            <p:ph type="sldNum" sz="quarter" idx="12"/>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8026388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238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Slide Number Placeholder 1">
            <a:extLst>
              <a:ext uri="{FF2B5EF4-FFF2-40B4-BE49-F238E27FC236}">
                <a16:creationId xmlns:a16="http://schemas.microsoft.com/office/drawing/2014/main" id="{65E280C8-C477-49BD-9DB9-661A779E1244}"/>
              </a:ext>
            </a:extLst>
          </p:cNvPr>
          <p:cNvSpPr>
            <a:spLocks noGrp="1"/>
          </p:cNvSpPr>
          <p:nvPr>
            <p:ph type="sldNum" sz="quarter" idx="19"/>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2817822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Slide Number Placeholder 1">
            <a:extLst>
              <a:ext uri="{FF2B5EF4-FFF2-40B4-BE49-F238E27FC236}">
                <a16:creationId xmlns:a16="http://schemas.microsoft.com/office/drawing/2014/main" id="{60DCF969-50A0-49F8-BD95-5C4AF01D1973}"/>
              </a:ext>
            </a:extLst>
          </p:cNvPr>
          <p:cNvSpPr>
            <a:spLocks noGrp="1"/>
          </p:cNvSpPr>
          <p:nvPr>
            <p:ph type="sldNum" sz="quarter" idx="19"/>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365842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Slide Number Placeholder 1">
            <a:extLst>
              <a:ext uri="{FF2B5EF4-FFF2-40B4-BE49-F238E27FC236}">
                <a16:creationId xmlns:a16="http://schemas.microsoft.com/office/drawing/2014/main" id="{7AE38BD6-B407-4F1E-AF77-7C8CE155BF8F}"/>
              </a:ext>
            </a:extLst>
          </p:cNvPr>
          <p:cNvSpPr>
            <a:spLocks noGrp="1"/>
          </p:cNvSpPr>
          <p:nvPr>
            <p:ph type="sldNum" sz="quarter" idx="2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1141957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4154B2F4-8796-4379-AFE3-735373988E22}"/>
              </a:ext>
            </a:extLst>
          </p:cNvPr>
          <p:cNvSpPr>
            <a:spLocks noGrp="1"/>
          </p:cNvSpPr>
          <p:nvPr>
            <p:ph sz="quarter" idx="10"/>
          </p:nvPr>
        </p:nvSpPr>
        <p:spPr>
          <a:xfrm>
            <a:off x="2069566" y="1458078"/>
            <a:ext cx="13382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C0C10D60-FA26-4560-9F37-54624C18D726}"/>
              </a:ext>
            </a:extLst>
          </p:cNvPr>
          <p:cNvSpPr>
            <a:spLocks noGrp="1"/>
          </p:cNvSpPr>
          <p:nvPr>
            <p:ph sz="quarter" idx="11"/>
          </p:nvPr>
        </p:nvSpPr>
        <p:spPr>
          <a:xfrm>
            <a:off x="588263" y="1458079"/>
            <a:ext cx="13382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311443E-EC1E-4402-BC01-DFD6773909B5}"/>
              </a:ext>
            </a:extLst>
          </p:cNvPr>
          <p:cNvSpPr>
            <a:spLocks noGrp="1"/>
          </p:cNvSpPr>
          <p:nvPr>
            <p:ph sz="quarter" idx="12"/>
          </p:nvPr>
        </p:nvSpPr>
        <p:spPr>
          <a:xfrm>
            <a:off x="3600444" y="1454933"/>
            <a:ext cx="13382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93D64410-508F-4F0D-8986-B1A9ABCAEA52}"/>
              </a:ext>
            </a:extLst>
          </p:cNvPr>
          <p:cNvSpPr>
            <a:spLocks noGrp="1"/>
          </p:cNvSpPr>
          <p:nvPr>
            <p:ph sz="quarter" idx="13"/>
          </p:nvPr>
        </p:nvSpPr>
        <p:spPr>
          <a:xfrm>
            <a:off x="5159363" y="1454933"/>
            <a:ext cx="13382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9EDFC5B4-4F7E-481E-B2E3-1EC9D8530EC6}"/>
              </a:ext>
            </a:extLst>
          </p:cNvPr>
          <p:cNvSpPr>
            <a:spLocks noGrp="1"/>
          </p:cNvSpPr>
          <p:nvPr>
            <p:ph sz="quarter" idx="14"/>
          </p:nvPr>
        </p:nvSpPr>
        <p:spPr>
          <a:xfrm>
            <a:off x="6612625" y="1454933"/>
            <a:ext cx="13382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E117E3D3-7B91-485D-BFA9-B6915C515F0B}"/>
              </a:ext>
            </a:extLst>
          </p:cNvPr>
          <p:cNvSpPr>
            <a:spLocks noGrp="1"/>
          </p:cNvSpPr>
          <p:nvPr>
            <p:ph sz="quarter" idx="15"/>
          </p:nvPr>
        </p:nvSpPr>
        <p:spPr>
          <a:xfrm>
            <a:off x="8005156" y="1454932"/>
            <a:ext cx="1338262"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D69F5AD5-5779-49CA-9320-5D00281BB07F}"/>
              </a:ext>
            </a:extLst>
          </p:cNvPr>
          <p:cNvSpPr>
            <a:spLocks noGrp="1"/>
          </p:cNvSpPr>
          <p:nvPr>
            <p:ph sz="quarter" idx="16"/>
          </p:nvPr>
        </p:nvSpPr>
        <p:spPr>
          <a:xfrm>
            <a:off x="9450370" y="1454932"/>
            <a:ext cx="1338262"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592233C-FC8B-4375-BBBF-E202E6C60E1B}"/>
              </a:ext>
            </a:extLst>
          </p:cNvPr>
          <p:cNvSpPr>
            <a:spLocks noGrp="1"/>
          </p:cNvSpPr>
          <p:nvPr>
            <p:ph sz="quarter" idx="17"/>
          </p:nvPr>
        </p:nvSpPr>
        <p:spPr>
          <a:xfrm>
            <a:off x="2065573" y="2042301"/>
            <a:ext cx="1338262"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B8DA1955-9483-491C-B8A8-EC8F9F3DEA53}"/>
              </a:ext>
            </a:extLst>
          </p:cNvPr>
          <p:cNvSpPr>
            <a:spLocks noGrp="1"/>
          </p:cNvSpPr>
          <p:nvPr>
            <p:ph sz="quarter" idx="18"/>
          </p:nvPr>
        </p:nvSpPr>
        <p:spPr>
          <a:xfrm>
            <a:off x="588263" y="2042301"/>
            <a:ext cx="1338262"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2479B6B-A735-45A8-A566-EBB4D09B75F1}"/>
              </a:ext>
            </a:extLst>
          </p:cNvPr>
          <p:cNvSpPr>
            <a:spLocks noGrp="1"/>
          </p:cNvSpPr>
          <p:nvPr>
            <p:ph sz="quarter" idx="19"/>
          </p:nvPr>
        </p:nvSpPr>
        <p:spPr>
          <a:xfrm>
            <a:off x="3600444" y="2038220"/>
            <a:ext cx="1338262"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0730A6B-0A7A-4BA8-8EA6-8D20319B6BD6}"/>
              </a:ext>
            </a:extLst>
          </p:cNvPr>
          <p:cNvSpPr>
            <a:spLocks noGrp="1"/>
          </p:cNvSpPr>
          <p:nvPr>
            <p:ph sz="quarter" idx="20"/>
          </p:nvPr>
        </p:nvSpPr>
        <p:spPr>
          <a:xfrm>
            <a:off x="5159363" y="2001630"/>
            <a:ext cx="1338262"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DF3D50E8-65CF-4AC2-904A-68BD87CC3E36}"/>
              </a:ext>
            </a:extLst>
          </p:cNvPr>
          <p:cNvSpPr>
            <a:spLocks noGrp="1"/>
          </p:cNvSpPr>
          <p:nvPr>
            <p:ph sz="quarter" idx="21"/>
          </p:nvPr>
        </p:nvSpPr>
        <p:spPr>
          <a:xfrm>
            <a:off x="6612625" y="2001629"/>
            <a:ext cx="1338262" cy="430887"/>
          </a:xfrm>
        </p:spPr>
        <p:txBody>
          <a:bodyPr/>
          <a:lstStyle>
            <a:lvl1pPr marL="0" indent="0">
              <a:buNone/>
              <a:defRPr/>
            </a:lvl1pPr>
          </a:lstStyle>
          <a:p>
            <a:pPr lvl="0"/>
            <a:endParaRPr lang="en-US"/>
          </a:p>
        </p:txBody>
      </p:sp>
      <p:grpSp>
        <p:nvGrpSpPr>
          <p:cNvPr id="16" name="Group 15">
            <a:extLst>
              <a:ext uri="{FF2B5EF4-FFF2-40B4-BE49-F238E27FC236}">
                <a16:creationId xmlns:a16="http://schemas.microsoft.com/office/drawing/2014/main" id="{F130A233-7492-4ECE-800B-B0E179F478E1}"/>
              </a:ext>
              <a:ext uri="{C183D7F6-B498-43B3-948B-1728B52AA6E4}">
                <adec:decorative xmlns:adec="http://schemas.microsoft.com/office/drawing/2017/decorative" val="1"/>
              </a:ext>
            </a:extLst>
          </p:cNvPr>
          <p:cNvGrpSpPr/>
          <p:nvPr userDrawn="1"/>
        </p:nvGrpSpPr>
        <p:grpSpPr>
          <a:xfrm>
            <a:off x="3298922" y="2603168"/>
            <a:ext cx="5717284" cy="3164401"/>
            <a:chOff x="3298922" y="2476858"/>
            <a:chExt cx="5717284" cy="3575599"/>
          </a:xfrm>
        </p:grpSpPr>
        <p:cxnSp>
          <p:nvCxnSpPr>
            <p:cNvPr id="17" name="Straight Connector 16">
              <a:extLst>
                <a:ext uri="{FF2B5EF4-FFF2-40B4-BE49-F238E27FC236}">
                  <a16:creationId xmlns:a16="http://schemas.microsoft.com/office/drawing/2014/main" id="{9F05A749-B633-43AC-B8C5-AC807BB5B333}"/>
                </a:ext>
                <a:ext uri="{C183D7F6-B498-43B3-948B-1728B52AA6E4}">
                  <adec:decorative xmlns:adec="http://schemas.microsoft.com/office/drawing/2017/decorative" val="1"/>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4E5DDD06-2B22-47B0-9BD9-547904D95AA6}"/>
                </a:ext>
                <a:ext uri="{C183D7F6-B498-43B3-948B-1728B52AA6E4}">
                  <adec:decorative xmlns:adec="http://schemas.microsoft.com/office/drawing/2017/decorative" val="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 name="Straight Connector 18">
              <a:extLst>
                <a:ext uri="{FF2B5EF4-FFF2-40B4-BE49-F238E27FC236}">
                  <a16:creationId xmlns:a16="http://schemas.microsoft.com/office/drawing/2014/main" id="{9FF7FB4B-8F9C-465D-B3B1-749AB2B3ED78}"/>
                </a:ext>
                <a:ext uri="{C183D7F6-B498-43B3-948B-1728B52AA6E4}">
                  <adec:decorative xmlns:adec="http://schemas.microsoft.com/office/drawing/2017/decorative" val="1"/>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spTree>
    <p:extLst>
      <p:ext uri="{BB962C8B-B14F-4D97-AF65-F5344CB8AC3E}">
        <p14:creationId xmlns:p14="http://schemas.microsoft.com/office/powerpoint/2010/main" val="2919667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3E5DBA-BAAC-4683-9B5E-187078B21F57}"/>
              </a:ext>
            </a:extLst>
          </p:cNvPr>
          <p:cNvSpPr>
            <a:spLocks noGrp="1"/>
          </p:cNvSpPr>
          <p:nvPr>
            <p:ph type="sldNum" sz="quarter" idx="12"/>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52942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Slide Number Placeholder 3">
            <a:extLst>
              <a:ext uri="{FF2B5EF4-FFF2-40B4-BE49-F238E27FC236}">
                <a16:creationId xmlns:a16="http://schemas.microsoft.com/office/drawing/2014/main" id="{AE1C68C6-8A23-4E66-AA57-95239BD2A76E}"/>
              </a:ext>
            </a:extLst>
          </p:cNvPr>
          <p:cNvSpPr>
            <a:spLocks noGrp="1"/>
          </p:cNvSpPr>
          <p:nvPr>
            <p:ph type="sldNum" sz="quarter" idx="12"/>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33298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Slide Number Placeholder 2">
            <a:extLst>
              <a:ext uri="{FF2B5EF4-FFF2-40B4-BE49-F238E27FC236}">
                <a16:creationId xmlns:a16="http://schemas.microsoft.com/office/drawing/2014/main" id="{5C83304E-30A0-4A21-BCA9-00851999CEDE}"/>
              </a:ext>
            </a:extLst>
          </p:cNvPr>
          <p:cNvSpPr>
            <a:spLocks noGrp="1"/>
          </p:cNvSpPr>
          <p:nvPr>
            <p:ph type="sldNum" sz="quarter" idx="13"/>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849405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Slide Number Placeholder 2">
            <a:extLst>
              <a:ext uri="{FF2B5EF4-FFF2-40B4-BE49-F238E27FC236}">
                <a16:creationId xmlns:a16="http://schemas.microsoft.com/office/drawing/2014/main" id="{7B773093-D116-465E-94EF-9995536A08DF}"/>
              </a:ext>
            </a:extLst>
          </p:cNvPr>
          <p:cNvSpPr>
            <a:spLocks noGrp="1"/>
          </p:cNvSpPr>
          <p:nvPr>
            <p:ph type="sldNum" sz="quarter" idx="13"/>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52978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Slide Number Placeholder 2">
            <a:extLst>
              <a:ext uri="{FF2B5EF4-FFF2-40B4-BE49-F238E27FC236}">
                <a16:creationId xmlns:a16="http://schemas.microsoft.com/office/drawing/2014/main" id="{F389DE09-B32E-4874-BBAC-9583EC30443E}"/>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057790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Slide Number Placeholder 2">
            <a:extLst>
              <a:ext uri="{FF2B5EF4-FFF2-40B4-BE49-F238E27FC236}">
                <a16:creationId xmlns:a16="http://schemas.microsoft.com/office/drawing/2014/main" id="{553FAE1E-94A8-454D-8407-5DBAA4BDA857}"/>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89595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02546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CB134-F7ED-4DCA-AB49-8DE9BFD9C865}"/>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949005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5417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0158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5317516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3239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74952361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1707986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30964320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98647364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387574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202613682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78913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8322500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6718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951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FD674F2E-B293-4EA5-A00A-3B2B00B777EE}"/>
              </a:ext>
            </a:extLst>
          </p:cNvPr>
          <p:cNvSpPr>
            <a:spLocks noGrp="1"/>
          </p:cNvSpPr>
          <p:nvPr>
            <p:ph sz="quarter" idx="10"/>
          </p:nvPr>
        </p:nvSpPr>
        <p:spPr>
          <a:xfrm>
            <a:off x="588263" y="1688730"/>
            <a:ext cx="1279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8009364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18518168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0255451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7556444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458992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057395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93611089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2683525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23923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818541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72980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0D3248A-E4C0-4456-80C8-41B91B0D8A84}"/>
              </a:ext>
            </a:extLst>
          </p:cNvPr>
          <p:cNvSpPr>
            <a:spLocks noGrp="1"/>
          </p:cNvSpPr>
          <p:nvPr>
            <p:ph sz="quarter" idx="10"/>
          </p:nvPr>
        </p:nvSpPr>
        <p:spPr>
          <a:xfrm>
            <a:off x="588263" y="1634129"/>
            <a:ext cx="13382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4806427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87366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9031924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61865885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95736627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98215689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39232722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293253219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7939214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46872692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62700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05ABAC0-6FF1-4CE7-9555-9E7FE680DE39}"/>
              </a:ext>
            </a:extLst>
          </p:cNvPr>
          <p:cNvSpPr>
            <a:spLocks noGrp="1"/>
          </p:cNvSpPr>
          <p:nvPr>
            <p:ph sz="quarter" idx="10"/>
          </p:nvPr>
        </p:nvSpPr>
        <p:spPr>
          <a:xfrm>
            <a:off x="685542" y="1664549"/>
            <a:ext cx="116998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821102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374115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38313372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75800597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2942300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0811561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4046496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6301673"/>
      </p:ext>
    </p:extLst>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Confidential</a:t>
            </a:r>
          </a:p>
        </p:txBody>
      </p:sp>
    </p:spTree>
    <p:extLst>
      <p:ext uri="{BB962C8B-B14F-4D97-AF65-F5344CB8AC3E}">
        <p14:creationId xmlns:p14="http://schemas.microsoft.com/office/powerpoint/2010/main" val="401179429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74900453"/>
      </p:ext>
    </p:extLst>
  </p:cSld>
  <p:clrMapOvr>
    <a:overrideClrMapping bg1="dk1" tx1="lt1" bg2="dk2" tx2="lt2" accent1="accent1" accent2="accent2" accent3="accent3" accent4="accent4" accent5="accent5" accent6="accent6" hlink="hlink" folHlink="folHlink"/>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16967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71379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75364486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526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348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913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404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3885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01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4891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83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718401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endParaRPr lang="en-US"/>
          </a:p>
        </p:txBody>
      </p:sp>
      <p:sp>
        <p:nvSpPr>
          <p:cNvPr id="5" name="Rectangle 4">
            <a:extLst>
              <a:ext uri="{FF2B5EF4-FFF2-40B4-BE49-F238E27FC236}">
                <a16:creationId xmlns:a16="http://schemas.microsoft.com/office/drawing/2014/main" id="{195279E0-7ADE-4810-B3CF-D2664576264B}"/>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8141400" y="2152869"/>
            <a:ext cx="1277937" cy="421684"/>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endParaRPr lang="en-US"/>
          </a:p>
        </p:txBody>
      </p:sp>
      <p:sp>
        <p:nvSpPr>
          <p:cNvPr id="6" name="Content Placeholder 5">
            <a:extLst>
              <a:ext uri="{FF2B5EF4-FFF2-40B4-BE49-F238E27FC236}">
                <a16:creationId xmlns:a16="http://schemas.microsoft.com/office/drawing/2014/main" id="{8C6210E9-607A-4823-8777-BAF32E16699F}"/>
              </a:ext>
            </a:extLst>
          </p:cNvPr>
          <p:cNvSpPr>
            <a:spLocks noGrp="1"/>
          </p:cNvSpPr>
          <p:nvPr>
            <p:ph sz="quarter" idx="11"/>
          </p:nvPr>
        </p:nvSpPr>
        <p:spPr>
          <a:xfrm>
            <a:off x="6684670" y="887818"/>
            <a:ext cx="1277937" cy="430887"/>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BCC9B7BA-75BD-4639-B9CC-06F878C8C834}"/>
              </a:ext>
            </a:extLst>
          </p:cNvPr>
          <p:cNvSpPr>
            <a:spLocks noGrp="1"/>
          </p:cNvSpPr>
          <p:nvPr>
            <p:ph sz="quarter" idx="12"/>
          </p:nvPr>
        </p:nvSpPr>
        <p:spPr>
          <a:xfrm>
            <a:off x="8141402" y="907311"/>
            <a:ext cx="1277937" cy="430887"/>
          </a:xfrm>
        </p:spPr>
        <p:txBody>
          <a:bodyPr/>
          <a:lstStyle>
            <a:lvl1pPr marL="0" indent="0">
              <a:buNone/>
              <a:defRPr/>
            </a:lvl1pPr>
          </a:lstStyle>
          <a:p>
            <a:pPr lvl="0"/>
            <a:endParaRPr lang="en-US"/>
          </a:p>
        </p:txBody>
      </p:sp>
      <p:sp>
        <p:nvSpPr>
          <p:cNvPr id="8" name="Content Placeholder 5">
            <a:extLst>
              <a:ext uri="{FF2B5EF4-FFF2-40B4-BE49-F238E27FC236}">
                <a16:creationId xmlns:a16="http://schemas.microsoft.com/office/drawing/2014/main" id="{7BC26F23-1F92-45A3-AB4F-302414F2ABBC}"/>
              </a:ext>
            </a:extLst>
          </p:cNvPr>
          <p:cNvSpPr>
            <a:spLocks noGrp="1"/>
          </p:cNvSpPr>
          <p:nvPr>
            <p:ph sz="quarter" idx="13"/>
          </p:nvPr>
        </p:nvSpPr>
        <p:spPr>
          <a:xfrm>
            <a:off x="9598134" y="913159"/>
            <a:ext cx="1277937" cy="430887"/>
          </a:xfrm>
        </p:spPr>
        <p:txBody>
          <a:bodyPr/>
          <a:lstStyle>
            <a:lvl1pPr marL="0" indent="0">
              <a:buNone/>
              <a:defRPr/>
            </a:lvl1pPr>
          </a:lstStyle>
          <a:p>
            <a:pPr lvl="0"/>
            <a:endParaRPr lang="en-US"/>
          </a:p>
        </p:txBody>
      </p:sp>
      <p:sp>
        <p:nvSpPr>
          <p:cNvPr id="9" name="Content Placeholder 5">
            <a:extLst>
              <a:ext uri="{FF2B5EF4-FFF2-40B4-BE49-F238E27FC236}">
                <a16:creationId xmlns:a16="http://schemas.microsoft.com/office/drawing/2014/main" id="{6C8F9ECD-1993-4973-A7D5-1CC24FE34AF1}"/>
              </a:ext>
            </a:extLst>
          </p:cNvPr>
          <p:cNvSpPr>
            <a:spLocks noGrp="1"/>
          </p:cNvSpPr>
          <p:nvPr>
            <p:ph sz="quarter" idx="14"/>
          </p:nvPr>
        </p:nvSpPr>
        <p:spPr>
          <a:xfrm>
            <a:off x="6659002" y="1515742"/>
            <a:ext cx="1277937" cy="430887"/>
          </a:xfrm>
        </p:spPr>
        <p:txBody>
          <a:bodyPr/>
          <a:lstStyle>
            <a:lvl1pPr marL="0" indent="0">
              <a:buNone/>
              <a:defRPr/>
            </a:lvl1pPr>
          </a:lstStyle>
          <a:p>
            <a:pPr lvl="0"/>
            <a:endParaRPr lang="en-US"/>
          </a:p>
        </p:txBody>
      </p:sp>
      <p:sp>
        <p:nvSpPr>
          <p:cNvPr id="10" name="Content Placeholder 5">
            <a:extLst>
              <a:ext uri="{FF2B5EF4-FFF2-40B4-BE49-F238E27FC236}">
                <a16:creationId xmlns:a16="http://schemas.microsoft.com/office/drawing/2014/main" id="{08643A68-671E-49E0-B856-F36F714C8426}"/>
              </a:ext>
            </a:extLst>
          </p:cNvPr>
          <p:cNvSpPr>
            <a:spLocks noGrp="1"/>
          </p:cNvSpPr>
          <p:nvPr>
            <p:ph sz="quarter" idx="15"/>
          </p:nvPr>
        </p:nvSpPr>
        <p:spPr>
          <a:xfrm>
            <a:off x="8141401" y="1515741"/>
            <a:ext cx="1277937" cy="430887"/>
          </a:xfrm>
        </p:spPr>
        <p:txBody>
          <a:bodyPr/>
          <a:lstStyle>
            <a:lvl1pPr marL="0" indent="0">
              <a:buNone/>
              <a:defRPr/>
            </a:lvl1pPr>
          </a:lstStyle>
          <a:p>
            <a:pPr lvl="0"/>
            <a:endParaRPr lang="en-US"/>
          </a:p>
        </p:txBody>
      </p:sp>
      <p:sp>
        <p:nvSpPr>
          <p:cNvPr id="11" name="Content Placeholder 5">
            <a:extLst>
              <a:ext uri="{FF2B5EF4-FFF2-40B4-BE49-F238E27FC236}">
                <a16:creationId xmlns:a16="http://schemas.microsoft.com/office/drawing/2014/main" id="{9928ACDF-E8A4-4388-9180-0008B00B63D9}"/>
              </a:ext>
            </a:extLst>
          </p:cNvPr>
          <p:cNvSpPr>
            <a:spLocks noGrp="1"/>
          </p:cNvSpPr>
          <p:nvPr>
            <p:ph sz="quarter" idx="16"/>
          </p:nvPr>
        </p:nvSpPr>
        <p:spPr>
          <a:xfrm>
            <a:off x="9598133" y="1515740"/>
            <a:ext cx="1277937" cy="430887"/>
          </a:xfrm>
        </p:spPr>
        <p:txBody>
          <a:bodyPr/>
          <a:lstStyle>
            <a:lvl1pPr marL="0" indent="0">
              <a:buNone/>
              <a:defRPr/>
            </a:lvl1pPr>
          </a:lstStyle>
          <a:p>
            <a:pPr lvl="0"/>
            <a:endParaRPr lang="en-US"/>
          </a:p>
        </p:txBody>
      </p:sp>
      <p:sp>
        <p:nvSpPr>
          <p:cNvPr id="12" name="Content Placeholder 5">
            <a:extLst>
              <a:ext uri="{FF2B5EF4-FFF2-40B4-BE49-F238E27FC236}">
                <a16:creationId xmlns:a16="http://schemas.microsoft.com/office/drawing/2014/main" id="{FD708AB6-0ED1-454D-BEBA-58A3E8BDB430}"/>
              </a:ext>
            </a:extLst>
          </p:cNvPr>
          <p:cNvSpPr>
            <a:spLocks noGrp="1"/>
          </p:cNvSpPr>
          <p:nvPr>
            <p:ph sz="quarter" idx="17"/>
          </p:nvPr>
        </p:nvSpPr>
        <p:spPr>
          <a:xfrm>
            <a:off x="6659001" y="2143666"/>
            <a:ext cx="12779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216058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348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4246170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4692890"/>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4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8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42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766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49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10353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7788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266855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1268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687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280466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08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119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5197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297906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0241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01227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097115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64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395722" y="0"/>
            <a:ext cx="5796278"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200" y="2422097"/>
            <a:ext cx="5569264"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2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6395722" y="0"/>
            <a:ext cx="5796278"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66107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5331524"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394704" y="0"/>
            <a:ext cx="5797296"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199" y="1712099"/>
            <a:ext cx="5335587" cy="371534"/>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7" y="2423160"/>
            <a:ext cx="5624873" cy="1480405"/>
          </a:xfrm>
        </p:spPr>
        <p:txBody>
          <a:bodyPr/>
          <a:lstStyle>
            <a:lvl1pPr marL="0" indent="0">
              <a:spcBef>
                <a:spcPts val="0"/>
              </a:spcBef>
              <a:spcAft>
                <a:spcPts val="1200"/>
              </a:spcAft>
              <a:buNone/>
              <a:defRPr sz="1600">
                <a:latin typeface="+mn-lt"/>
              </a:defRPr>
            </a:lvl1pPr>
            <a:lvl2pPr marL="0" indent="0">
              <a:spcBef>
                <a:spcPts val="1200"/>
              </a:spcBef>
              <a:buNone/>
              <a:defRPr lang="en-US" sz="12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0015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571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5037194" cy="1169551"/>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01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334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65878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2134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66030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2518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1499A16-0E58-44D6-BD2B-8F2B45FA2E8D}"/>
              </a:ext>
            </a:extLst>
          </p:cNvPr>
          <p:cNvSpPr>
            <a:spLocks noGrp="1"/>
          </p:cNvSpPr>
          <p:nvPr>
            <p:ph sz="quarter" idx="10"/>
          </p:nvPr>
        </p:nvSpPr>
        <p:spPr>
          <a:xfrm>
            <a:off x="987426" y="1373816"/>
            <a:ext cx="1371488" cy="430886"/>
          </a:xfrm>
        </p:spPr>
        <p:txBody>
          <a:bodyPr/>
          <a:lstStyle/>
          <a:p>
            <a:pPr lvl="0"/>
            <a:endParaRPr lang="en-US"/>
          </a:p>
        </p:txBody>
      </p:sp>
      <p:sp>
        <p:nvSpPr>
          <p:cNvPr id="5" name="Content Placeholder 3">
            <a:extLst>
              <a:ext uri="{FF2B5EF4-FFF2-40B4-BE49-F238E27FC236}">
                <a16:creationId xmlns:a16="http://schemas.microsoft.com/office/drawing/2014/main" id="{6DABF8A9-01E6-4A67-B0A6-E7ED66841504}"/>
              </a:ext>
            </a:extLst>
          </p:cNvPr>
          <p:cNvSpPr>
            <a:spLocks noGrp="1"/>
          </p:cNvSpPr>
          <p:nvPr>
            <p:ph sz="quarter" idx="11"/>
          </p:nvPr>
        </p:nvSpPr>
        <p:spPr>
          <a:xfrm>
            <a:off x="2676414" y="1373816"/>
            <a:ext cx="1895586" cy="430886"/>
          </a:xfrm>
        </p:spPr>
        <p:txBody>
          <a:bodyPr/>
          <a:lstStyle/>
          <a:p>
            <a:pPr lvl="0"/>
            <a:endParaRPr lang="en-US"/>
          </a:p>
        </p:txBody>
      </p:sp>
    </p:spTree>
    <p:extLst>
      <p:ext uri="{BB962C8B-B14F-4D97-AF65-F5344CB8AC3E}">
        <p14:creationId xmlns:p14="http://schemas.microsoft.com/office/powerpoint/2010/main" val="751310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1333891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3373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1694202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70055390"/>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981557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123668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18350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6024399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778203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572717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EFA3CA9-D16E-40A1-9206-2EF32320C8C9}"/>
              </a:ext>
            </a:extLst>
          </p:cNvPr>
          <p:cNvSpPr>
            <a:spLocks noGrp="1"/>
          </p:cNvSpPr>
          <p:nvPr>
            <p:ph sz="quarter" idx="10"/>
          </p:nvPr>
        </p:nvSpPr>
        <p:spPr>
          <a:xfrm>
            <a:off x="795375" y="1528405"/>
            <a:ext cx="17145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7355F35-F2C9-4DA8-A091-715F3429826C}"/>
              </a:ext>
            </a:extLst>
          </p:cNvPr>
          <p:cNvSpPr>
            <a:spLocks noGrp="1"/>
          </p:cNvSpPr>
          <p:nvPr>
            <p:ph sz="quarter" idx="11"/>
          </p:nvPr>
        </p:nvSpPr>
        <p:spPr>
          <a:xfrm>
            <a:off x="2755309" y="1528404"/>
            <a:ext cx="17145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453180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6490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17668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54633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6491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608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9839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0348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13383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283F7B7-982B-41AF-991F-231226E199A5}"/>
              </a:ext>
            </a:extLst>
          </p:cNvPr>
          <p:cNvSpPr>
            <a:spLocks noGrp="1"/>
          </p:cNvSpPr>
          <p:nvPr>
            <p:ph sz="quarter" idx="10"/>
          </p:nvPr>
        </p:nvSpPr>
        <p:spPr>
          <a:xfrm>
            <a:off x="463550" y="1336139"/>
            <a:ext cx="1358900" cy="353045"/>
          </a:xfrm>
        </p:spPr>
        <p:txBody>
          <a:bodyPr/>
          <a:lstStyle/>
          <a:p>
            <a:pPr lvl="0"/>
            <a:endParaRPr lang="en-US"/>
          </a:p>
        </p:txBody>
      </p:sp>
      <p:sp>
        <p:nvSpPr>
          <p:cNvPr id="6" name="Content Placeholder 2">
            <a:extLst>
              <a:ext uri="{FF2B5EF4-FFF2-40B4-BE49-F238E27FC236}">
                <a16:creationId xmlns:a16="http://schemas.microsoft.com/office/drawing/2014/main" id="{5842ED67-97E9-469F-BDC6-98F36C86DDA1}"/>
              </a:ext>
            </a:extLst>
          </p:cNvPr>
          <p:cNvSpPr>
            <a:spLocks noGrp="1"/>
          </p:cNvSpPr>
          <p:nvPr>
            <p:ph sz="quarter" idx="11"/>
          </p:nvPr>
        </p:nvSpPr>
        <p:spPr>
          <a:xfrm>
            <a:off x="2004976" y="1328946"/>
            <a:ext cx="1358900" cy="353045"/>
          </a:xfrm>
        </p:spPr>
        <p:txBody>
          <a:bodyPr/>
          <a:lstStyle/>
          <a:p>
            <a:pPr lvl="0"/>
            <a:endParaRPr lang="en-US"/>
          </a:p>
        </p:txBody>
      </p:sp>
      <p:sp>
        <p:nvSpPr>
          <p:cNvPr id="7" name="Content Placeholder 2">
            <a:extLst>
              <a:ext uri="{FF2B5EF4-FFF2-40B4-BE49-F238E27FC236}">
                <a16:creationId xmlns:a16="http://schemas.microsoft.com/office/drawing/2014/main" id="{B8140A1F-1E49-40B8-8CD0-C80EC88EB9DD}"/>
              </a:ext>
            </a:extLst>
          </p:cNvPr>
          <p:cNvSpPr>
            <a:spLocks noGrp="1"/>
          </p:cNvSpPr>
          <p:nvPr>
            <p:ph sz="quarter" idx="12"/>
          </p:nvPr>
        </p:nvSpPr>
        <p:spPr>
          <a:xfrm>
            <a:off x="3576528" y="1297344"/>
            <a:ext cx="1358900" cy="353045"/>
          </a:xfrm>
        </p:spPr>
        <p:txBody>
          <a:bodyPr/>
          <a:lstStyle/>
          <a:p>
            <a:pPr lvl="0"/>
            <a:endParaRPr lang="en-US"/>
          </a:p>
        </p:txBody>
      </p:sp>
      <p:sp>
        <p:nvSpPr>
          <p:cNvPr id="8" name="Content Placeholder 2">
            <a:extLst>
              <a:ext uri="{FF2B5EF4-FFF2-40B4-BE49-F238E27FC236}">
                <a16:creationId xmlns:a16="http://schemas.microsoft.com/office/drawing/2014/main" id="{D4740066-9262-4C31-AA88-DB6480999514}"/>
              </a:ext>
            </a:extLst>
          </p:cNvPr>
          <p:cNvSpPr>
            <a:spLocks noGrp="1"/>
          </p:cNvSpPr>
          <p:nvPr>
            <p:ph sz="quarter" idx="13"/>
          </p:nvPr>
        </p:nvSpPr>
        <p:spPr>
          <a:xfrm>
            <a:off x="5148080" y="1297344"/>
            <a:ext cx="1358900" cy="353045"/>
          </a:xfrm>
        </p:spPr>
        <p:txBody>
          <a:bodyPr/>
          <a:lstStyle/>
          <a:p>
            <a:pPr lvl="0"/>
            <a:endParaRPr lang="en-US"/>
          </a:p>
        </p:txBody>
      </p:sp>
      <p:sp>
        <p:nvSpPr>
          <p:cNvPr id="9" name="Content Placeholder 2">
            <a:extLst>
              <a:ext uri="{FF2B5EF4-FFF2-40B4-BE49-F238E27FC236}">
                <a16:creationId xmlns:a16="http://schemas.microsoft.com/office/drawing/2014/main" id="{7A645DAB-7A9A-4307-B88E-ACA6C978A9FE}"/>
              </a:ext>
            </a:extLst>
          </p:cNvPr>
          <p:cNvSpPr>
            <a:spLocks noGrp="1"/>
          </p:cNvSpPr>
          <p:nvPr>
            <p:ph sz="quarter" idx="14"/>
          </p:nvPr>
        </p:nvSpPr>
        <p:spPr>
          <a:xfrm>
            <a:off x="6739125" y="1297343"/>
            <a:ext cx="1358900" cy="353045"/>
          </a:xfrm>
        </p:spPr>
        <p:txBody>
          <a:bodyPr/>
          <a:lstStyle/>
          <a:p>
            <a:pPr lvl="0"/>
            <a:endParaRPr lang="en-US"/>
          </a:p>
        </p:txBody>
      </p:sp>
      <p:sp>
        <p:nvSpPr>
          <p:cNvPr id="10" name="Content Placeholder 2">
            <a:extLst>
              <a:ext uri="{FF2B5EF4-FFF2-40B4-BE49-F238E27FC236}">
                <a16:creationId xmlns:a16="http://schemas.microsoft.com/office/drawing/2014/main" id="{7A0B1FDC-565E-447F-9ADD-FB2643201377}"/>
              </a:ext>
            </a:extLst>
          </p:cNvPr>
          <p:cNvSpPr>
            <a:spLocks noGrp="1"/>
          </p:cNvSpPr>
          <p:nvPr>
            <p:ph sz="quarter" idx="15"/>
          </p:nvPr>
        </p:nvSpPr>
        <p:spPr>
          <a:xfrm>
            <a:off x="8295467" y="1297342"/>
            <a:ext cx="1358900" cy="353045"/>
          </a:xfrm>
        </p:spPr>
        <p:txBody>
          <a:bodyPr/>
          <a:lstStyle/>
          <a:p>
            <a:pPr lvl="0"/>
            <a:endParaRPr lang="en-US"/>
          </a:p>
        </p:txBody>
      </p:sp>
      <p:sp>
        <p:nvSpPr>
          <p:cNvPr id="11" name="Content Placeholder 2">
            <a:extLst>
              <a:ext uri="{FF2B5EF4-FFF2-40B4-BE49-F238E27FC236}">
                <a16:creationId xmlns:a16="http://schemas.microsoft.com/office/drawing/2014/main" id="{13CDB1C4-FF2C-4D1F-A2F6-3175E3E4FF09}"/>
              </a:ext>
            </a:extLst>
          </p:cNvPr>
          <p:cNvSpPr>
            <a:spLocks noGrp="1"/>
          </p:cNvSpPr>
          <p:nvPr>
            <p:ph sz="quarter" idx="16"/>
          </p:nvPr>
        </p:nvSpPr>
        <p:spPr>
          <a:xfrm>
            <a:off x="9886512" y="1297341"/>
            <a:ext cx="1358900" cy="353045"/>
          </a:xfrm>
        </p:spPr>
        <p:txBody>
          <a:bodyPr/>
          <a:lstStyle/>
          <a:p>
            <a:pPr lvl="0"/>
            <a:endParaRPr lang="en-US"/>
          </a:p>
        </p:txBody>
      </p:sp>
    </p:spTree>
    <p:extLst>
      <p:ext uri="{BB962C8B-B14F-4D97-AF65-F5344CB8AC3E}">
        <p14:creationId xmlns:p14="http://schemas.microsoft.com/office/powerpoint/2010/main" val="3836522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CD35A12-2643-4B55-9891-ABE271A6E77F}"/>
              </a:ext>
            </a:extLst>
          </p:cNvPr>
          <p:cNvSpPr>
            <a:spLocks noGrp="1"/>
          </p:cNvSpPr>
          <p:nvPr>
            <p:ph sz="quarter" idx="10"/>
          </p:nvPr>
        </p:nvSpPr>
        <p:spPr>
          <a:xfrm>
            <a:off x="490538" y="1334468"/>
            <a:ext cx="1752600" cy="353045"/>
          </a:xfrm>
        </p:spPr>
        <p:txBody>
          <a:bodyPr/>
          <a:lstStyle/>
          <a:p>
            <a:pPr lvl="0"/>
            <a:endParaRPr lang="en-US"/>
          </a:p>
        </p:txBody>
      </p:sp>
      <p:sp>
        <p:nvSpPr>
          <p:cNvPr id="6" name="Content Placeholder 2">
            <a:extLst>
              <a:ext uri="{FF2B5EF4-FFF2-40B4-BE49-F238E27FC236}">
                <a16:creationId xmlns:a16="http://schemas.microsoft.com/office/drawing/2014/main" id="{3092F9CA-A8C6-4DAD-8C97-34B1C604C32A}"/>
              </a:ext>
            </a:extLst>
          </p:cNvPr>
          <p:cNvSpPr>
            <a:spLocks noGrp="1"/>
          </p:cNvSpPr>
          <p:nvPr>
            <p:ph sz="quarter" idx="11"/>
          </p:nvPr>
        </p:nvSpPr>
        <p:spPr>
          <a:xfrm>
            <a:off x="2441613" y="1334468"/>
            <a:ext cx="1752600" cy="353045"/>
          </a:xfrm>
        </p:spPr>
        <p:txBody>
          <a:bodyPr/>
          <a:lstStyle/>
          <a:p>
            <a:pPr lvl="0"/>
            <a:endParaRPr lang="en-US"/>
          </a:p>
        </p:txBody>
      </p:sp>
      <p:sp>
        <p:nvSpPr>
          <p:cNvPr id="7" name="Content Placeholder 2">
            <a:extLst>
              <a:ext uri="{FF2B5EF4-FFF2-40B4-BE49-F238E27FC236}">
                <a16:creationId xmlns:a16="http://schemas.microsoft.com/office/drawing/2014/main" id="{E3DDE31E-C736-4409-801C-59D3A59385C9}"/>
              </a:ext>
            </a:extLst>
          </p:cNvPr>
          <p:cNvSpPr>
            <a:spLocks noGrp="1"/>
          </p:cNvSpPr>
          <p:nvPr>
            <p:ph sz="quarter" idx="12"/>
          </p:nvPr>
        </p:nvSpPr>
        <p:spPr>
          <a:xfrm>
            <a:off x="4392688" y="1302156"/>
            <a:ext cx="1752600" cy="353045"/>
          </a:xfrm>
        </p:spPr>
        <p:txBody>
          <a:bodyPr/>
          <a:lstStyle/>
          <a:p>
            <a:pPr lvl="0"/>
            <a:endParaRPr lang="en-US"/>
          </a:p>
        </p:txBody>
      </p:sp>
      <p:sp>
        <p:nvSpPr>
          <p:cNvPr id="8" name="Content Placeholder 2">
            <a:extLst>
              <a:ext uri="{FF2B5EF4-FFF2-40B4-BE49-F238E27FC236}">
                <a16:creationId xmlns:a16="http://schemas.microsoft.com/office/drawing/2014/main" id="{507F33BC-FDB5-4D50-A9A7-1FA736A6029B}"/>
              </a:ext>
            </a:extLst>
          </p:cNvPr>
          <p:cNvSpPr>
            <a:spLocks noGrp="1"/>
          </p:cNvSpPr>
          <p:nvPr>
            <p:ph sz="quarter" idx="13"/>
          </p:nvPr>
        </p:nvSpPr>
        <p:spPr>
          <a:xfrm>
            <a:off x="6343763" y="1302155"/>
            <a:ext cx="1752600" cy="353045"/>
          </a:xfrm>
        </p:spPr>
        <p:txBody>
          <a:bodyPr/>
          <a:lstStyle/>
          <a:p>
            <a:pPr lvl="0"/>
            <a:endParaRPr lang="en-US"/>
          </a:p>
        </p:txBody>
      </p:sp>
      <p:sp>
        <p:nvSpPr>
          <p:cNvPr id="9" name="Content Placeholder 2">
            <a:extLst>
              <a:ext uri="{FF2B5EF4-FFF2-40B4-BE49-F238E27FC236}">
                <a16:creationId xmlns:a16="http://schemas.microsoft.com/office/drawing/2014/main" id="{29925352-3ABD-42C5-8BCC-1170B1847ADA}"/>
              </a:ext>
            </a:extLst>
          </p:cNvPr>
          <p:cNvSpPr>
            <a:spLocks noGrp="1"/>
          </p:cNvSpPr>
          <p:nvPr>
            <p:ph sz="quarter" idx="14"/>
          </p:nvPr>
        </p:nvSpPr>
        <p:spPr>
          <a:xfrm>
            <a:off x="8274127" y="1302154"/>
            <a:ext cx="1752600" cy="353045"/>
          </a:xfrm>
        </p:spPr>
        <p:txBody>
          <a:bodyPr/>
          <a:lstStyle/>
          <a:p>
            <a:pPr lvl="0"/>
            <a:endParaRPr lang="en-US"/>
          </a:p>
        </p:txBody>
      </p:sp>
      <p:sp>
        <p:nvSpPr>
          <p:cNvPr id="10" name="Content Placeholder 2">
            <a:extLst>
              <a:ext uri="{FF2B5EF4-FFF2-40B4-BE49-F238E27FC236}">
                <a16:creationId xmlns:a16="http://schemas.microsoft.com/office/drawing/2014/main" id="{AB25CF9B-11EE-4992-A443-B0AB3F4FC9EA}"/>
              </a:ext>
            </a:extLst>
          </p:cNvPr>
          <p:cNvSpPr>
            <a:spLocks noGrp="1"/>
          </p:cNvSpPr>
          <p:nvPr>
            <p:ph sz="quarter" idx="15"/>
          </p:nvPr>
        </p:nvSpPr>
        <p:spPr>
          <a:xfrm>
            <a:off x="10204491" y="1302153"/>
            <a:ext cx="1752600" cy="353045"/>
          </a:xfrm>
        </p:spPr>
        <p:txBody>
          <a:bodyPr/>
          <a:lstStyle/>
          <a:p>
            <a:pPr lvl="0"/>
            <a:endParaRPr lang="en-US"/>
          </a:p>
        </p:txBody>
      </p:sp>
    </p:spTree>
    <p:extLst>
      <p:ext uri="{BB962C8B-B14F-4D97-AF65-F5344CB8AC3E}">
        <p14:creationId xmlns:p14="http://schemas.microsoft.com/office/powerpoint/2010/main" val="238429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6C3B050B-7C94-4CB1-B148-89BEE6382BF6}"/>
              </a:ext>
            </a:extLst>
          </p:cNvPr>
          <p:cNvSpPr>
            <a:spLocks noGrp="1"/>
          </p:cNvSpPr>
          <p:nvPr>
            <p:ph sz="quarter" idx="10"/>
          </p:nvPr>
        </p:nvSpPr>
        <p:spPr>
          <a:xfrm>
            <a:off x="622300" y="1669729"/>
            <a:ext cx="15240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760D8AE7-6154-449B-8627-AA44A4FFB248}"/>
              </a:ext>
            </a:extLst>
          </p:cNvPr>
          <p:cNvSpPr>
            <a:spLocks noGrp="1"/>
          </p:cNvSpPr>
          <p:nvPr>
            <p:ph sz="quarter" idx="11"/>
          </p:nvPr>
        </p:nvSpPr>
        <p:spPr>
          <a:xfrm>
            <a:off x="2241993" y="1669729"/>
            <a:ext cx="1524000"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BCC09108-329A-4B5D-AD5B-2EFBB9F28466}"/>
              </a:ext>
            </a:extLst>
          </p:cNvPr>
          <p:cNvSpPr>
            <a:spLocks noGrp="1"/>
          </p:cNvSpPr>
          <p:nvPr>
            <p:ph sz="quarter" idx="12"/>
          </p:nvPr>
        </p:nvSpPr>
        <p:spPr>
          <a:xfrm>
            <a:off x="3936114" y="1669729"/>
            <a:ext cx="15240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1764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559DBE2-A061-4346-B0A1-68782D23A1C4}"/>
              </a:ext>
            </a:extLst>
          </p:cNvPr>
          <p:cNvSpPr>
            <a:spLocks noGrp="1"/>
          </p:cNvSpPr>
          <p:nvPr>
            <p:ph sz="quarter" idx="10"/>
          </p:nvPr>
        </p:nvSpPr>
        <p:spPr>
          <a:xfrm>
            <a:off x="2775688" y="1285230"/>
            <a:ext cx="2108200" cy="353045"/>
          </a:xfrm>
        </p:spPr>
        <p:txBody>
          <a:bodyPr/>
          <a:lstStyle/>
          <a:p>
            <a:pPr lvl="0"/>
            <a:endParaRPr lang="en-US"/>
          </a:p>
        </p:txBody>
      </p:sp>
      <p:sp>
        <p:nvSpPr>
          <p:cNvPr id="6" name="Content Placeholder 2">
            <a:extLst>
              <a:ext uri="{FF2B5EF4-FFF2-40B4-BE49-F238E27FC236}">
                <a16:creationId xmlns:a16="http://schemas.microsoft.com/office/drawing/2014/main" id="{AFD1B952-561A-4949-BB95-00258AB628A3}"/>
              </a:ext>
            </a:extLst>
          </p:cNvPr>
          <p:cNvSpPr>
            <a:spLocks noGrp="1"/>
          </p:cNvSpPr>
          <p:nvPr>
            <p:ph sz="quarter" idx="11"/>
          </p:nvPr>
        </p:nvSpPr>
        <p:spPr>
          <a:xfrm>
            <a:off x="491756" y="1300318"/>
            <a:ext cx="2108200" cy="353045"/>
          </a:xfrm>
        </p:spPr>
        <p:txBody>
          <a:bodyPr/>
          <a:lstStyle/>
          <a:p>
            <a:pPr lvl="0"/>
            <a:endParaRPr lang="en-US"/>
          </a:p>
        </p:txBody>
      </p:sp>
      <p:sp>
        <p:nvSpPr>
          <p:cNvPr id="7" name="Content Placeholder 2">
            <a:extLst>
              <a:ext uri="{FF2B5EF4-FFF2-40B4-BE49-F238E27FC236}">
                <a16:creationId xmlns:a16="http://schemas.microsoft.com/office/drawing/2014/main" id="{FE00D9BB-798C-4A23-92B4-C61BA453A300}"/>
              </a:ext>
            </a:extLst>
          </p:cNvPr>
          <p:cNvSpPr>
            <a:spLocks noGrp="1"/>
          </p:cNvSpPr>
          <p:nvPr>
            <p:ph sz="quarter" idx="12"/>
          </p:nvPr>
        </p:nvSpPr>
        <p:spPr>
          <a:xfrm>
            <a:off x="7308112" y="1273376"/>
            <a:ext cx="2108200" cy="353045"/>
          </a:xfrm>
        </p:spPr>
        <p:txBody>
          <a:bodyPr/>
          <a:lstStyle/>
          <a:p>
            <a:pPr lvl="0"/>
            <a:endParaRPr lang="en-US"/>
          </a:p>
        </p:txBody>
      </p:sp>
      <p:sp>
        <p:nvSpPr>
          <p:cNvPr id="8" name="Content Placeholder 2">
            <a:extLst>
              <a:ext uri="{FF2B5EF4-FFF2-40B4-BE49-F238E27FC236}">
                <a16:creationId xmlns:a16="http://schemas.microsoft.com/office/drawing/2014/main" id="{40A6A9B3-F2F1-4B7F-A3A6-90C5B6C3BC58}"/>
              </a:ext>
            </a:extLst>
          </p:cNvPr>
          <p:cNvSpPr>
            <a:spLocks noGrp="1"/>
          </p:cNvSpPr>
          <p:nvPr>
            <p:ph sz="quarter" idx="13"/>
          </p:nvPr>
        </p:nvSpPr>
        <p:spPr>
          <a:xfrm>
            <a:off x="5059620" y="1273987"/>
            <a:ext cx="2108200" cy="353045"/>
          </a:xfrm>
        </p:spPr>
        <p:txBody>
          <a:bodyPr/>
          <a:lstStyle/>
          <a:p>
            <a:pPr lvl="0"/>
            <a:endParaRPr lang="en-US"/>
          </a:p>
        </p:txBody>
      </p:sp>
      <p:sp>
        <p:nvSpPr>
          <p:cNvPr id="9" name="Content Placeholder 2">
            <a:extLst>
              <a:ext uri="{FF2B5EF4-FFF2-40B4-BE49-F238E27FC236}">
                <a16:creationId xmlns:a16="http://schemas.microsoft.com/office/drawing/2014/main" id="{6DE0579E-FD03-4619-928F-A07D88CD03E8}"/>
              </a:ext>
            </a:extLst>
          </p:cNvPr>
          <p:cNvSpPr>
            <a:spLocks noGrp="1"/>
          </p:cNvSpPr>
          <p:nvPr>
            <p:ph sz="quarter" idx="14"/>
          </p:nvPr>
        </p:nvSpPr>
        <p:spPr>
          <a:xfrm>
            <a:off x="9556604" y="1285229"/>
            <a:ext cx="2108200" cy="353045"/>
          </a:xfrm>
        </p:spPr>
        <p:txBody>
          <a:bodyPr/>
          <a:lstStyle/>
          <a:p>
            <a:pPr lvl="0"/>
            <a:endParaRPr lang="en-US"/>
          </a:p>
        </p:txBody>
      </p:sp>
      <p:sp>
        <p:nvSpPr>
          <p:cNvPr id="10" name="Content Placeholder 2">
            <a:extLst>
              <a:ext uri="{FF2B5EF4-FFF2-40B4-BE49-F238E27FC236}">
                <a16:creationId xmlns:a16="http://schemas.microsoft.com/office/drawing/2014/main" id="{6DB0A12D-A57E-412E-8D7A-29D86277A8AC}"/>
              </a:ext>
            </a:extLst>
          </p:cNvPr>
          <p:cNvSpPr>
            <a:spLocks noGrp="1"/>
          </p:cNvSpPr>
          <p:nvPr>
            <p:ph sz="quarter" idx="15"/>
          </p:nvPr>
        </p:nvSpPr>
        <p:spPr>
          <a:xfrm>
            <a:off x="491756" y="1941018"/>
            <a:ext cx="2108200" cy="353045"/>
          </a:xfrm>
        </p:spPr>
        <p:txBody>
          <a:bodyPr/>
          <a:lstStyle/>
          <a:p>
            <a:pPr lvl="0"/>
            <a:endParaRPr lang="en-US"/>
          </a:p>
        </p:txBody>
      </p:sp>
      <p:sp>
        <p:nvSpPr>
          <p:cNvPr id="11" name="Content Placeholder 2">
            <a:extLst>
              <a:ext uri="{FF2B5EF4-FFF2-40B4-BE49-F238E27FC236}">
                <a16:creationId xmlns:a16="http://schemas.microsoft.com/office/drawing/2014/main" id="{9820C4B1-E040-4913-B2AE-F0714CB7A0B1}"/>
              </a:ext>
            </a:extLst>
          </p:cNvPr>
          <p:cNvSpPr>
            <a:spLocks noGrp="1"/>
          </p:cNvSpPr>
          <p:nvPr>
            <p:ph sz="quarter" idx="16"/>
          </p:nvPr>
        </p:nvSpPr>
        <p:spPr>
          <a:xfrm>
            <a:off x="2775688" y="1989544"/>
            <a:ext cx="2108200" cy="353045"/>
          </a:xfrm>
        </p:spPr>
        <p:txBody>
          <a:bodyPr/>
          <a:lstStyle/>
          <a:p>
            <a:pPr lvl="0"/>
            <a:endParaRPr lang="en-US"/>
          </a:p>
        </p:txBody>
      </p:sp>
      <p:sp>
        <p:nvSpPr>
          <p:cNvPr id="12" name="Content Placeholder 2">
            <a:extLst>
              <a:ext uri="{FF2B5EF4-FFF2-40B4-BE49-F238E27FC236}">
                <a16:creationId xmlns:a16="http://schemas.microsoft.com/office/drawing/2014/main" id="{F7D65C4D-830D-4D92-9843-2FCD561426EF}"/>
              </a:ext>
            </a:extLst>
          </p:cNvPr>
          <p:cNvSpPr>
            <a:spLocks noGrp="1"/>
          </p:cNvSpPr>
          <p:nvPr>
            <p:ph sz="quarter" idx="17"/>
          </p:nvPr>
        </p:nvSpPr>
        <p:spPr>
          <a:xfrm>
            <a:off x="5092700" y="1974481"/>
            <a:ext cx="2108200" cy="353045"/>
          </a:xfrm>
        </p:spPr>
        <p:txBody>
          <a:bodyPr/>
          <a:lstStyle/>
          <a:p>
            <a:pPr lvl="0"/>
            <a:endParaRPr lang="en-US"/>
          </a:p>
        </p:txBody>
      </p:sp>
      <p:sp>
        <p:nvSpPr>
          <p:cNvPr id="13" name="Content Placeholder 2">
            <a:extLst>
              <a:ext uri="{FF2B5EF4-FFF2-40B4-BE49-F238E27FC236}">
                <a16:creationId xmlns:a16="http://schemas.microsoft.com/office/drawing/2014/main" id="{182C8303-E1AC-45D0-A877-2AB705CA6EE0}"/>
              </a:ext>
            </a:extLst>
          </p:cNvPr>
          <p:cNvSpPr>
            <a:spLocks noGrp="1"/>
          </p:cNvSpPr>
          <p:nvPr>
            <p:ph sz="quarter" idx="18"/>
          </p:nvPr>
        </p:nvSpPr>
        <p:spPr>
          <a:xfrm>
            <a:off x="7308112" y="1963169"/>
            <a:ext cx="2108200" cy="353045"/>
          </a:xfrm>
        </p:spPr>
        <p:txBody>
          <a:bodyPr/>
          <a:lstStyle/>
          <a:p>
            <a:pPr lvl="0"/>
            <a:endParaRPr lang="en-US"/>
          </a:p>
        </p:txBody>
      </p:sp>
      <p:sp>
        <p:nvSpPr>
          <p:cNvPr id="14" name="Content Placeholder 2">
            <a:extLst>
              <a:ext uri="{FF2B5EF4-FFF2-40B4-BE49-F238E27FC236}">
                <a16:creationId xmlns:a16="http://schemas.microsoft.com/office/drawing/2014/main" id="{5A5026AA-33FC-47D8-8751-DB481A073B51}"/>
              </a:ext>
            </a:extLst>
          </p:cNvPr>
          <p:cNvSpPr>
            <a:spLocks noGrp="1"/>
          </p:cNvSpPr>
          <p:nvPr>
            <p:ph sz="quarter" idx="19"/>
          </p:nvPr>
        </p:nvSpPr>
        <p:spPr>
          <a:xfrm>
            <a:off x="491756" y="2581718"/>
            <a:ext cx="2108200" cy="353045"/>
          </a:xfrm>
        </p:spPr>
        <p:txBody>
          <a:bodyPr/>
          <a:lstStyle/>
          <a:p>
            <a:pPr lvl="0"/>
            <a:endParaRPr lang="en-US"/>
          </a:p>
        </p:txBody>
      </p:sp>
      <p:sp>
        <p:nvSpPr>
          <p:cNvPr id="15" name="Content Placeholder 2">
            <a:extLst>
              <a:ext uri="{FF2B5EF4-FFF2-40B4-BE49-F238E27FC236}">
                <a16:creationId xmlns:a16="http://schemas.microsoft.com/office/drawing/2014/main" id="{082226FF-E476-4057-8A8F-C2E95929AE34}"/>
              </a:ext>
            </a:extLst>
          </p:cNvPr>
          <p:cNvSpPr>
            <a:spLocks noGrp="1"/>
          </p:cNvSpPr>
          <p:nvPr>
            <p:ph sz="quarter" idx="20"/>
          </p:nvPr>
        </p:nvSpPr>
        <p:spPr>
          <a:xfrm>
            <a:off x="9592339" y="1941017"/>
            <a:ext cx="2108200" cy="353045"/>
          </a:xfrm>
        </p:spPr>
        <p:txBody>
          <a:bodyPr/>
          <a:lstStyle/>
          <a:p>
            <a:pPr lvl="0"/>
            <a:endParaRPr lang="en-US"/>
          </a:p>
        </p:txBody>
      </p:sp>
      <p:sp>
        <p:nvSpPr>
          <p:cNvPr id="16" name="Content Placeholder 2">
            <a:extLst>
              <a:ext uri="{FF2B5EF4-FFF2-40B4-BE49-F238E27FC236}">
                <a16:creationId xmlns:a16="http://schemas.microsoft.com/office/drawing/2014/main" id="{1F7CE708-C989-4505-928F-6E100AF1FC0D}"/>
              </a:ext>
            </a:extLst>
          </p:cNvPr>
          <p:cNvSpPr>
            <a:spLocks noGrp="1"/>
          </p:cNvSpPr>
          <p:nvPr>
            <p:ph sz="quarter" idx="21"/>
          </p:nvPr>
        </p:nvSpPr>
        <p:spPr>
          <a:xfrm>
            <a:off x="2775688" y="2683724"/>
            <a:ext cx="2108200" cy="353045"/>
          </a:xfrm>
        </p:spPr>
        <p:txBody>
          <a:bodyPr/>
          <a:lstStyle/>
          <a:p>
            <a:pPr lvl="0"/>
            <a:endParaRPr lang="en-US"/>
          </a:p>
        </p:txBody>
      </p:sp>
      <p:sp>
        <p:nvSpPr>
          <p:cNvPr id="17" name="Content Placeholder 2">
            <a:extLst>
              <a:ext uri="{FF2B5EF4-FFF2-40B4-BE49-F238E27FC236}">
                <a16:creationId xmlns:a16="http://schemas.microsoft.com/office/drawing/2014/main" id="{62917BBA-D44B-4617-A45B-6EE272F26988}"/>
              </a:ext>
            </a:extLst>
          </p:cNvPr>
          <p:cNvSpPr>
            <a:spLocks noGrp="1"/>
          </p:cNvSpPr>
          <p:nvPr>
            <p:ph sz="quarter" idx="22"/>
          </p:nvPr>
        </p:nvSpPr>
        <p:spPr>
          <a:xfrm>
            <a:off x="5092700" y="2659602"/>
            <a:ext cx="2108200" cy="353045"/>
          </a:xfrm>
        </p:spPr>
        <p:txBody>
          <a:bodyPr/>
          <a:lstStyle/>
          <a:p>
            <a:pPr lvl="0"/>
            <a:endParaRPr lang="en-US"/>
          </a:p>
        </p:txBody>
      </p:sp>
      <p:sp>
        <p:nvSpPr>
          <p:cNvPr id="18" name="Content Placeholder 2">
            <a:extLst>
              <a:ext uri="{FF2B5EF4-FFF2-40B4-BE49-F238E27FC236}">
                <a16:creationId xmlns:a16="http://schemas.microsoft.com/office/drawing/2014/main" id="{DC13E54C-A298-4D60-99C5-F6E5FE41C0AA}"/>
              </a:ext>
            </a:extLst>
          </p:cNvPr>
          <p:cNvSpPr>
            <a:spLocks noGrp="1"/>
          </p:cNvSpPr>
          <p:nvPr>
            <p:ph sz="quarter" idx="23"/>
          </p:nvPr>
        </p:nvSpPr>
        <p:spPr>
          <a:xfrm>
            <a:off x="7409712" y="2581717"/>
            <a:ext cx="2108200" cy="353045"/>
          </a:xfrm>
        </p:spPr>
        <p:txBody>
          <a:bodyPr/>
          <a:lstStyle/>
          <a:p>
            <a:pPr lvl="0"/>
            <a:endParaRPr lang="en-US"/>
          </a:p>
        </p:txBody>
      </p:sp>
    </p:spTree>
    <p:extLst>
      <p:ext uri="{BB962C8B-B14F-4D97-AF65-F5344CB8AC3E}">
        <p14:creationId xmlns:p14="http://schemas.microsoft.com/office/powerpoint/2010/main" val="3087533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9310894-F3BF-47F3-BD44-24EDB2688E10}"/>
              </a:ext>
            </a:extLst>
          </p:cNvPr>
          <p:cNvSpPr>
            <a:spLocks noGrp="1"/>
          </p:cNvSpPr>
          <p:nvPr>
            <p:ph sz="quarter" idx="10"/>
          </p:nvPr>
        </p:nvSpPr>
        <p:spPr>
          <a:xfrm>
            <a:off x="426424" y="1323355"/>
            <a:ext cx="1803400" cy="353045"/>
          </a:xfrm>
        </p:spPr>
        <p:txBody>
          <a:bodyPr/>
          <a:lstStyle/>
          <a:p>
            <a:pPr lvl="0"/>
            <a:endParaRPr lang="en-US"/>
          </a:p>
        </p:txBody>
      </p:sp>
      <p:sp>
        <p:nvSpPr>
          <p:cNvPr id="6" name="Content Placeholder 2">
            <a:extLst>
              <a:ext uri="{FF2B5EF4-FFF2-40B4-BE49-F238E27FC236}">
                <a16:creationId xmlns:a16="http://schemas.microsoft.com/office/drawing/2014/main" id="{54E68751-45E2-4CD5-A0E3-3F7965B1F7BC}"/>
              </a:ext>
            </a:extLst>
          </p:cNvPr>
          <p:cNvSpPr>
            <a:spLocks noGrp="1"/>
          </p:cNvSpPr>
          <p:nvPr>
            <p:ph sz="quarter" idx="11"/>
          </p:nvPr>
        </p:nvSpPr>
        <p:spPr>
          <a:xfrm>
            <a:off x="2489200" y="1329788"/>
            <a:ext cx="1803400" cy="353045"/>
          </a:xfrm>
        </p:spPr>
        <p:txBody>
          <a:bodyPr/>
          <a:lstStyle/>
          <a:p>
            <a:pPr lvl="0"/>
            <a:endParaRPr lang="en-US"/>
          </a:p>
        </p:txBody>
      </p:sp>
      <p:sp>
        <p:nvSpPr>
          <p:cNvPr id="7" name="Content Placeholder 2">
            <a:extLst>
              <a:ext uri="{FF2B5EF4-FFF2-40B4-BE49-F238E27FC236}">
                <a16:creationId xmlns:a16="http://schemas.microsoft.com/office/drawing/2014/main" id="{293D3997-BC0F-4217-85B4-E31D76F1257D}"/>
              </a:ext>
            </a:extLst>
          </p:cNvPr>
          <p:cNvSpPr>
            <a:spLocks noGrp="1"/>
          </p:cNvSpPr>
          <p:nvPr>
            <p:ph sz="quarter" idx="12"/>
          </p:nvPr>
        </p:nvSpPr>
        <p:spPr>
          <a:xfrm>
            <a:off x="4457700" y="1310983"/>
            <a:ext cx="1803400" cy="353045"/>
          </a:xfrm>
        </p:spPr>
        <p:txBody>
          <a:bodyPr/>
          <a:lstStyle/>
          <a:p>
            <a:pPr lvl="0"/>
            <a:endParaRPr lang="en-US"/>
          </a:p>
        </p:txBody>
      </p:sp>
      <p:sp>
        <p:nvSpPr>
          <p:cNvPr id="8" name="Content Placeholder 2">
            <a:extLst>
              <a:ext uri="{FF2B5EF4-FFF2-40B4-BE49-F238E27FC236}">
                <a16:creationId xmlns:a16="http://schemas.microsoft.com/office/drawing/2014/main" id="{818A9D36-5DB7-484D-9D7D-E02358E2AA7B}"/>
              </a:ext>
            </a:extLst>
          </p:cNvPr>
          <p:cNvSpPr>
            <a:spLocks noGrp="1"/>
          </p:cNvSpPr>
          <p:nvPr>
            <p:ph sz="quarter" idx="13"/>
          </p:nvPr>
        </p:nvSpPr>
        <p:spPr>
          <a:xfrm>
            <a:off x="6520476" y="1323355"/>
            <a:ext cx="1803400" cy="353045"/>
          </a:xfrm>
        </p:spPr>
        <p:txBody>
          <a:bodyPr/>
          <a:lstStyle/>
          <a:p>
            <a:pPr lvl="0"/>
            <a:endParaRPr lang="en-US"/>
          </a:p>
        </p:txBody>
      </p:sp>
      <p:sp>
        <p:nvSpPr>
          <p:cNvPr id="9" name="Content Placeholder 2">
            <a:extLst>
              <a:ext uri="{FF2B5EF4-FFF2-40B4-BE49-F238E27FC236}">
                <a16:creationId xmlns:a16="http://schemas.microsoft.com/office/drawing/2014/main" id="{C77331EA-271A-4700-A377-DCF4C346AA77}"/>
              </a:ext>
            </a:extLst>
          </p:cNvPr>
          <p:cNvSpPr>
            <a:spLocks noGrp="1"/>
          </p:cNvSpPr>
          <p:nvPr>
            <p:ph sz="quarter" idx="14"/>
          </p:nvPr>
        </p:nvSpPr>
        <p:spPr>
          <a:xfrm>
            <a:off x="8583252" y="1329788"/>
            <a:ext cx="1803400" cy="353045"/>
          </a:xfrm>
        </p:spPr>
        <p:txBody>
          <a:bodyPr/>
          <a:lstStyle/>
          <a:p>
            <a:pPr lvl="0"/>
            <a:endParaRPr lang="en-US"/>
          </a:p>
        </p:txBody>
      </p:sp>
      <p:sp>
        <p:nvSpPr>
          <p:cNvPr id="10" name="Content Placeholder 2">
            <a:extLst>
              <a:ext uri="{FF2B5EF4-FFF2-40B4-BE49-F238E27FC236}">
                <a16:creationId xmlns:a16="http://schemas.microsoft.com/office/drawing/2014/main" id="{7E211781-839B-4AD9-8601-6BD139313CB0}"/>
              </a:ext>
            </a:extLst>
          </p:cNvPr>
          <p:cNvSpPr>
            <a:spLocks noGrp="1"/>
          </p:cNvSpPr>
          <p:nvPr>
            <p:ph sz="quarter" idx="15"/>
          </p:nvPr>
        </p:nvSpPr>
        <p:spPr>
          <a:xfrm>
            <a:off x="426424" y="2015588"/>
            <a:ext cx="1803400" cy="353045"/>
          </a:xfrm>
        </p:spPr>
        <p:txBody>
          <a:bodyPr/>
          <a:lstStyle/>
          <a:p>
            <a:pPr lvl="0"/>
            <a:endParaRPr lang="en-US"/>
          </a:p>
        </p:txBody>
      </p:sp>
      <p:sp>
        <p:nvSpPr>
          <p:cNvPr id="11" name="Content Placeholder 2">
            <a:extLst>
              <a:ext uri="{FF2B5EF4-FFF2-40B4-BE49-F238E27FC236}">
                <a16:creationId xmlns:a16="http://schemas.microsoft.com/office/drawing/2014/main" id="{B2B0DAC9-E3BC-4C46-A570-79A930F45DFE}"/>
              </a:ext>
            </a:extLst>
          </p:cNvPr>
          <p:cNvSpPr>
            <a:spLocks noGrp="1"/>
          </p:cNvSpPr>
          <p:nvPr>
            <p:ph sz="quarter" idx="16"/>
          </p:nvPr>
        </p:nvSpPr>
        <p:spPr>
          <a:xfrm>
            <a:off x="2483293" y="2043544"/>
            <a:ext cx="1803400" cy="353045"/>
          </a:xfrm>
        </p:spPr>
        <p:txBody>
          <a:bodyPr/>
          <a:lstStyle/>
          <a:p>
            <a:pPr lvl="0"/>
            <a:endParaRPr lang="en-US"/>
          </a:p>
        </p:txBody>
      </p:sp>
      <p:sp>
        <p:nvSpPr>
          <p:cNvPr id="12" name="Content Placeholder 2">
            <a:extLst>
              <a:ext uri="{FF2B5EF4-FFF2-40B4-BE49-F238E27FC236}">
                <a16:creationId xmlns:a16="http://schemas.microsoft.com/office/drawing/2014/main" id="{92CA5D77-FCCC-4E3E-9FC9-6FCB0E2F0375}"/>
              </a:ext>
            </a:extLst>
          </p:cNvPr>
          <p:cNvSpPr>
            <a:spLocks noGrp="1"/>
          </p:cNvSpPr>
          <p:nvPr>
            <p:ph sz="quarter" idx="17"/>
          </p:nvPr>
        </p:nvSpPr>
        <p:spPr>
          <a:xfrm>
            <a:off x="4457700" y="2015588"/>
            <a:ext cx="1803400" cy="353045"/>
          </a:xfrm>
        </p:spPr>
        <p:txBody>
          <a:bodyPr/>
          <a:lstStyle/>
          <a:p>
            <a:pPr lvl="0"/>
            <a:endParaRPr lang="en-US"/>
          </a:p>
        </p:txBody>
      </p:sp>
      <p:sp>
        <p:nvSpPr>
          <p:cNvPr id="13" name="Content Placeholder 2">
            <a:extLst>
              <a:ext uri="{FF2B5EF4-FFF2-40B4-BE49-F238E27FC236}">
                <a16:creationId xmlns:a16="http://schemas.microsoft.com/office/drawing/2014/main" id="{E840E480-EFC8-48F7-BAF2-469EA6A62903}"/>
              </a:ext>
            </a:extLst>
          </p:cNvPr>
          <p:cNvSpPr>
            <a:spLocks noGrp="1"/>
          </p:cNvSpPr>
          <p:nvPr>
            <p:ph sz="quarter" idx="18"/>
          </p:nvPr>
        </p:nvSpPr>
        <p:spPr>
          <a:xfrm>
            <a:off x="6520476" y="2015587"/>
            <a:ext cx="1803400" cy="353045"/>
          </a:xfrm>
        </p:spPr>
        <p:txBody>
          <a:bodyPr/>
          <a:lstStyle/>
          <a:p>
            <a:pPr lvl="0"/>
            <a:endParaRPr lang="en-US"/>
          </a:p>
        </p:txBody>
      </p:sp>
      <p:sp>
        <p:nvSpPr>
          <p:cNvPr id="14" name="Content Placeholder 2">
            <a:extLst>
              <a:ext uri="{FF2B5EF4-FFF2-40B4-BE49-F238E27FC236}">
                <a16:creationId xmlns:a16="http://schemas.microsoft.com/office/drawing/2014/main" id="{81F0F541-1029-4ABE-BC13-328461D64893}"/>
              </a:ext>
            </a:extLst>
          </p:cNvPr>
          <p:cNvSpPr>
            <a:spLocks noGrp="1"/>
          </p:cNvSpPr>
          <p:nvPr>
            <p:ph sz="quarter" idx="19"/>
          </p:nvPr>
        </p:nvSpPr>
        <p:spPr>
          <a:xfrm>
            <a:off x="8612787" y="2015586"/>
            <a:ext cx="1803400" cy="353045"/>
          </a:xfrm>
        </p:spPr>
        <p:txBody>
          <a:bodyPr/>
          <a:lstStyle/>
          <a:p>
            <a:pPr lvl="0"/>
            <a:endParaRPr lang="en-US"/>
          </a:p>
        </p:txBody>
      </p:sp>
      <p:sp>
        <p:nvSpPr>
          <p:cNvPr id="15" name="Content Placeholder 2">
            <a:extLst>
              <a:ext uri="{FF2B5EF4-FFF2-40B4-BE49-F238E27FC236}">
                <a16:creationId xmlns:a16="http://schemas.microsoft.com/office/drawing/2014/main" id="{1B08C65F-FD7A-43AF-ADD6-3E133010298F}"/>
              </a:ext>
            </a:extLst>
          </p:cNvPr>
          <p:cNvSpPr>
            <a:spLocks noGrp="1"/>
          </p:cNvSpPr>
          <p:nvPr>
            <p:ph sz="quarter" idx="20"/>
          </p:nvPr>
        </p:nvSpPr>
        <p:spPr>
          <a:xfrm>
            <a:off x="426424" y="2531298"/>
            <a:ext cx="1803400" cy="353045"/>
          </a:xfrm>
        </p:spPr>
        <p:txBody>
          <a:bodyPr/>
          <a:lstStyle/>
          <a:p>
            <a:pPr lvl="0"/>
            <a:endParaRPr lang="en-US"/>
          </a:p>
        </p:txBody>
      </p:sp>
      <p:sp>
        <p:nvSpPr>
          <p:cNvPr id="16" name="Content Placeholder 2">
            <a:extLst>
              <a:ext uri="{FF2B5EF4-FFF2-40B4-BE49-F238E27FC236}">
                <a16:creationId xmlns:a16="http://schemas.microsoft.com/office/drawing/2014/main" id="{378DA8CF-FDC6-4D7E-A6A9-9A402B03A960}"/>
              </a:ext>
            </a:extLst>
          </p:cNvPr>
          <p:cNvSpPr>
            <a:spLocks noGrp="1"/>
          </p:cNvSpPr>
          <p:nvPr>
            <p:ph sz="quarter" idx="21"/>
          </p:nvPr>
        </p:nvSpPr>
        <p:spPr>
          <a:xfrm>
            <a:off x="2501900" y="2597849"/>
            <a:ext cx="1803400" cy="353045"/>
          </a:xfrm>
        </p:spPr>
        <p:txBody>
          <a:bodyPr/>
          <a:lstStyle/>
          <a:p>
            <a:pPr lvl="0"/>
            <a:endParaRPr lang="en-US"/>
          </a:p>
        </p:txBody>
      </p:sp>
      <p:sp>
        <p:nvSpPr>
          <p:cNvPr id="17" name="Content Placeholder 2">
            <a:extLst>
              <a:ext uri="{FF2B5EF4-FFF2-40B4-BE49-F238E27FC236}">
                <a16:creationId xmlns:a16="http://schemas.microsoft.com/office/drawing/2014/main" id="{A670ED3F-DACC-4646-8D1D-EF1E01C53859}"/>
              </a:ext>
            </a:extLst>
          </p:cNvPr>
          <p:cNvSpPr>
            <a:spLocks noGrp="1"/>
          </p:cNvSpPr>
          <p:nvPr>
            <p:ph sz="quarter" idx="22"/>
          </p:nvPr>
        </p:nvSpPr>
        <p:spPr>
          <a:xfrm>
            <a:off x="4457700" y="2625189"/>
            <a:ext cx="1803400" cy="353045"/>
          </a:xfrm>
        </p:spPr>
        <p:txBody>
          <a:bodyPr/>
          <a:lstStyle/>
          <a:p>
            <a:pPr lvl="0"/>
            <a:endParaRPr lang="en-US"/>
          </a:p>
        </p:txBody>
      </p:sp>
      <p:sp>
        <p:nvSpPr>
          <p:cNvPr id="18" name="Content Placeholder 2">
            <a:extLst>
              <a:ext uri="{FF2B5EF4-FFF2-40B4-BE49-F238E27FC236}">
                <a16:creationId xmlns:a16="http://schemas.microsoft.com/office/drawing/2014/main" id="{645A2210-33CE-4B36-A877-2A8737D9E387}"/>
              </a:ext>
            </a:extLst>
          </p:cNvPr>
          <p:cNvSpPr>
            <a:spLocks noGrp="1"/>
          </p:cNvSpPr>
          <p:nvPr>
            <p:ph sz="quarter" idx="23"/>
          </p:nvPr>
        </p:nvSpPr>
        <p:spPr>
          <a:xfrm>
            <a:off x="6520476" y="2597848"/>
            <a:ext cx="1803400" cy="353045"/>
          </a:xfrm>
        </p:spPr>
        <p:txBody>
          <a:bodyPr/>
          <a:lstStyle/>
          <a:p>
            <a:pPr lvl="0"/>
            <a:endParaRPr lang="en-US"/>
          </a:p>
        </p:txBody>
      </p:sp>
      <p:sp>
        <p:nvSpPr>
          <p:cNvPr id="19" name="Content Placeholder 2">
            <a:extLst>
              <a:ext uri="{FF2B5EF4-FFF2-40B4-BE49-F238E27FC236}">
                <a16:creationId xmlns:a16="http://schemas.microsoft.com/office/drawing/2014/main" id="{CF67E55B-350A-43E4-B4AB-99297931E5A9}"/>
              </a:ext>
            </a:extLst>
          </p:cNvPr>
          <p:cNvSpPr>
            <a:spLocks noGrp="1"/>
          </p:cNvSpPr>
          <p:nvPr>
            <p:ph sz="quarter" idx="24"/>
          </p:nvPr>
        </p:nvSpPr>
        <p:spPr>
          <a:xfrm>
            <a:off x="8612787" y="2597848"/>
            <a:ext cx="1803400" cy="353045"/>
          </a:xfrm>
        </p:spPr>
        <p:txBody>
          <a:bodyPr/>
          <a:lstStyle/>
          <a:p>
            <a:pPr lvl="0"/>
            <a:endParaRPr lang="en-US"/>
          </a:p>
        </p:txBody>
      </p:sp>
      <p:sp>
        <p:nvSpPr>
          <p:cNvPr id="20" name="Content Placeholder 2">
            <a:extLst>
              <a:ext uri="{FF2B5EF4-FFF2-40B4-BE49-F238E27FC236}">
                <a16:creationId xmlns:a16="http://schemas.microsoft.com/office/drawing/2014/main" id="{0F218C99-6E91-45DD-9CC8-B19F8DBCB4A0}"/>
              </a:ext>
            </a:extLst>
          </p:cNvPr>
          <p:cNvSpPr>
            <a:spLocks noGrp="1"/>
          </p:cNvSpPr>
          <p:nvPr>
            <p:ph sz="quarter" idx="25"/>
          </p:nvPr>
        </p:nvSpPr>
        <p:spPr>
          <a:xfrm>
            <a:off x="426424" y="3125574"/>
            <a:ext cx="1803400" cy="353045"/>
          </a:xfrm>
        </p:spPr>
        <p:txBody>
          <a:bodyPr/>
          <a:lstStyle/>
          <a:p>
            <a:pPr lvl="0"/>
            <a:endParaRPr lang="en-US"/>
          </a:p>
        </p:txBody>
      </p:sp>
      <p:sp>
        <p:nvSpPr>
          <p:cNvPr id="21" name="Content Placeholder 2">
            <a:extLst>
              <a:ext uri="{FF2B5EF4-FFF2-40B4-BE49-F238E27FC236}">
                <a16:creationId xmlns:a16="http://schemas.microsoft.com/office/drawing/2014/main" id="{2655483E-D3FD-4012-AFD7-1D5F468541B9}"/>
              </a:ext>
            </a:extLst>
          </p:cNvPr>
          <p:cNvSpPr>
            <a:spLocks noGrp="1"/>
          </p:cNvSpPr>
          <p:nvPr>
            <p:ph sz="quarter" idx="26"/>
          </p:nvPr>
        </p:nvSpPr>
        <p:spPr>
          <a:xfrm>
            <a:off x="2501900" y="3208066"/>
            <a:ext cx="1803400" cy="353045"/>
          </a:xfrm>
        </p:spPr>
        <p:txBody>
          <a:bodyPr/>
          <a:lstStyle/>
          <a:p>
            <a:pPr lvl="0"/>
            <a:endParaRPr lang="en-US"/>
          </a:p>
        </p:txBody>
      </p:sp>
      <p:sp>
        <p:nvSpPr>
          <p:cNvPr id="22" name="Content Placeholder 2">
            <a:extLst>
              <a:ext uri="{FF2B5EF4-FFF2-40B4-BE49-F238E27FC236}">
                <a16:creationId xmlns:a16="http://schemas.microsoft.com/office/drawing/2014/main" id="{7634A503-139D-4B8F-BBD6-C4428682FD46}"/>
              </a:ext>
            </a:extLst>
          </p:cNvPr>
          <p:cNvSpPr>
            <a:spLocks noGrp="1"/>
          </p:cNvSpPr>
          <p:nvPr>
            <p:ph sz="quarter" idx="27"/>
          </p:nvPr>
        </p:nvSpPr>
        <p:spPr>
          <a:xfrm>
            <a:off x="4577376" y="3234790"/>
            <a:ext cx="1803400" cy="353045"/>
          </a:xfrm>
        </p:spPr>
        <p:txBody>
          <a:bodyPr/>
          <a:lstStyle/>
          <a:p>
            <a:pPr lvl="0"/>
            <a:endParaRPr lang="en-US"/>
          </a:p>
        </p:txBody>
      </p:sp>
    </p:spTree>
    <p:extLst>
      <p:ext uri="{BB962C8B-B14F-4D97-AF65-F5344CB8AC3E}">
        <p14:creationId xmlns:p14="http://schemas.microsoft.com/office/powerpoint/2010/main" val="389665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7BD9AA3-3AE8-478A-824E-C0B8506077A6}"/>
              </a:ext>
            </a:extLst>
          </p:cNvPr>
          <p:cNvSpPr>
            <a:spLocks noGrp="1"/>
          </p:cNvSpPr>
          <p:nvPr>
            <p:ph sz="quarter" idx="10"/>
          </p:nvPr>
        </p:nvSpPr>
        <p:spPr>
          <a:xfrm>
            <a:off x="523839" y="1323364"/>
            <a:ext cx="1033462" cy="353045"/>
          </a:xfrm>
        </p:spPr>
        <p:txBody>
          <a:bodyPr/>
          <a:lstStyle/>
          <a:p>
            <a:pPr lvl="0"/>
            <a:endParaRPr lang="en-US"/>
          </a:p>
        </p:txBody>
      </p:sp>
      <p:sp>
        <p:nvSpPr>
          <p:cNvPr id="6" name="Content Placeholder 2">
            <a:extLst>
              <a:ext uri="{FF2B5EF4-FFF2-40B4-BE49-F238E27FC236}">
                <a16:creationId xmlns:a16="http://schemas.microsoft.com/office/drawing/2014/main" id="{C1F8AD16-09B0-4842-B38A-9B2F2D72B1B0}"/>
              </a:ext>
            </a:extLst>
          </p:cNvPr>
          <p:cNvSpPr>
            <a:spLocks noGrp="1"/>
          </p:cNvSpPr>
          <p:nvPr>
            <p:ph sz="quarter" idx="11"/>
          </p:nvPr>
        </p:nvSpPr>
        <p:spPr>
          <a:xfrm>
            <a:off x="1772131" y="1323364"/>
            <a:ext cx="1033462" cy="353045"/>
          </a:xfrm>
        </p:spPr>
        <p:txBody>
          <a:bodyPr/>
          <a:lstStyle/>
          <a:p>
            <a:pPr lvl="0"/>
            <a:endParaRPr lang="en-US"/>
          </a:p>
        </p:txBody>
      </p:sp>
      <p:sp>
        <p:nvSpPr>
          <p:cNvPr id="7" name="Content Placeholder 2">
            <a:extLst>
              <a:ext uri="{FF2B5EF4-FFF2-40B4-BE49-F238E27FC236}">
                <a16:creationId xmlns:a16="http://schemas.microsoft.com/office/drawing/2014/main" id="{36C2B402-C48F-433D-825A-00765729476F}"/>
              </a:ext>
            </a:extLst>
          </p:cNvPr>
          <p:cNvSpPr>
            <a:spLocks noGrp="1"/>
          </p:cNvSpPr>
          <p:nvPr>
            <p:ph sz="quarter" idx="12"/>
          </p:nvPr>
        </p:nvSpPr>
        <p:spPr>
          <a:xfrm>
            <a:off x="3008313" y="1330453"/>
            <a:ext cx="1033462" cy="353045"/>
          </a:xfrm>
        </p:spPr>
        <p:txBody>
          <a:bodyPr/>
          <a:lstStyle/>
          <a:p>
            <a:pPr lvl="0"/>
            <a:endParaRPr lang="en-US"/>
          </a:p>
        </p:txBody>
      </p:sp>
      <p:sp>
        <p:nvSpPr>
          <p:cNvPr id="8" name="Content Placeholder 2">
            <a:extLst>
              <a:ext uri="{FF2B5EF4-FFF2-40B4-BE49-F238E27FC236}">
                <a16:creationId xmlns:a16="http://schemas.microsoft.com/office/drawing/2014/main" id="{D78ED49D-3724-4838-B331-2232CD955E6E}"/>
              </a:ext>
            </a:extLst>
          </p:cNvPr>
          <p:cNvSpPr>
            <a:spLocks noGrp="1"/>
          </p:cNvSpPr>
          <p:nvPr>
            <p:ph sz="quarter" idx="13"/>
          </p:nvPr>
        </p:nvSpPr>
        <p:spPr>
          <a:xfrm>
            <a:off x="4244495" y="1323364"/>
            <a:ext cx="1033462" cy="353045"/>
          </a:xfrm>
        </p:spPr>
        <p:txBody>
          <a:bodyPr/>
          <a:lstStyle/>
          <a:p>
            <a:pPr lvl="0"/>
            <a:endParaRPr lang="en-US"/>
          </a:p>
        </p:txBody>
      </p:sp>
      <p:sp>
        <p:nvSpPr>
          <p:cNvPr id="9" name="Content Placeholder 2">
            <a:extLst>
              <a:ext uri="{FF2B5EF4-FFF2-40B4-BE49-F238E27FC236}">
                <a16:creationId xmlns:a16="http://schemas.microsoft.com/office/drawing/2014/main" id="{13835948-44C9-4395-812E-884E098607F6}"/>
              </a:ext>
            </a:extLst>
          </p:cNvPr>
          <p:cNvSpPr>
            <a:spLocks noGrp="1"/>
          </p:cNvSpPr>
          <p:nvPr>
            <p:ph sz="quarter" idx="14"/>
          </p:nvPr>
        </p:nvSpPr>
        <p:spPr>
          <a:xfrm>
            <a:off x="5480677" y="1321498"/>
            <a:ext cx="1033462" cy="353045"/>
          </a:xfrm>
        </p:spPr>
        <p:txBody>
          <a:bodyPr/>
          <a:lstStyle/>
          <a:p>
            <a:pPr lvl="0"/>
            <a:endParaRPr lang="en-US"/>
          </a:p>
        </p:txBody>
      </p:sp>
      <p:sp>
        <p:nvSpPr>
          <p:cNvPr id="10" name="Content Placeholder 2">
            <a:extLst>
              <a:ext uri="{FF2B5EF4-FFF2-40B4-BE49-F238E27FC236}">
                <a16:creationId xmlns:a16="http://schemas.microsoft.com/office/drawing/2014/main" id="{81FD0D84-F367-4F32-A46A-D5A32C2DAF42}"/>
              </a:ext>
            </a:extLst>
          </p:cNvPr>
          <p:cNvSpPr>
            <a:spLocks noGrp="1"/>
          </p:cNvSpPr>
          <p:nvPr>
            <p:ph sz="quarter" idx="15"/>
          </p:nvPr>
        </p:nvSpPr>
        <p:spPr>
          <a:xfrm>
            <a:off x="7953041" y="1321497"/>
            <a:ext cx="1033462" cy="353045"/>
          </a:xfrm>
        </p:spPr>
        <p:txBody>
          <a:bodyPr/>
          <a:lstStyle/>
          <a:p>
            <a:pPr lvl="0"/>
            <a:endParaRPr lang="en-US"/>
          </a:p>
        </p:txBody>
      </p:sp>
      <p:sp>
        <p:nvSpPr>
          <p:cNvPr id="11" name="Content Placeholder 2">
            <a:extLst>
              <a:ext uri="{FF2B5EF4-FFF2-40B4-BE49-F238E27FC236}">
                <a16:creationId xmlns:a16="http://schemas.microsoft.com/office/drawing/2014/main" id="{7E88128B-FC31-4787-83EE-CD2395B0979B}"/>
              </a:ext>
            </a:extLst>
          </p:cNvPr>
          <p:cNvSpPr>
            <a:spLocks noGrp="1"/>
          </p:cNvSpPr>
          <p:nvPr>
            <p:ph sz="quarter" idx="16"/>
          </p:nvPr>
        </p:nvSpPr>
        <p:spPr>
          <a:xfrm>
            <a:off x="6721180" y="1321498"/>
            <a:ext cx="1033462" cy="353045"/>
          </a:xfrm>
        </p:spPr>
        <p:txBody>
          <a:bodyPr/>
          <a:lstStyle/>
          <a:p>
            <a:pPr lvl="0"/>
            <a:endParaRPr lang="en-US"/>
          </a:p>
        </p:txBody>
      </p:sp>
      <p:sp>
        <p:nvSpPr>
          <p:cNvPr id="12" name="Content Placeholder 2">
            <a:extLst>
              <a:ext uri="{FF2B5EF4-FFF2-40B4-BE49-F238E27FC236}">
                <a16:creationId xmlns:a16="http://schemas.microsoft.com/office/drawing/2014/main" id="{B4FF593F-EDFD-4834-B3BA-F2AEDB1AB30D}"/>
              </a:ext>
            </a:extLst>
          </p:cNvPr>
          <p:cNvSpPr>
            <a:spLocks noGrp="1"/>
          </p:cNvSpPr>
          <p:nvPr>
            <p:ph sz="quarter" idx="17"/>
          </p:nvPr>
        </p:nvSpPr>
        <p:spPr>
          <a:xfrm>
            <a:off x="9182266" y="1321496"/>
            <a:ext cx="1033462" cy="353045"/>
          </a:xfrm>
        </p:spPr>
        <p:txBody>
          <a:bodyPr/>
          <a:lstStyle/>
          <a:p>
            <a:pPr lvl="0"/>
            <a:endParaRPr lang="en-US"/>
          </a:p>
        </p:txBody>
      </p:sp>
      <p:sp>
        <p:nvSpPr>
          <p:cNvPr id="13" name="Content Placeholder 2">
            <a:extLst>
              <a:ext uri="{FF2B5EF4-FFF2-40B4-BE49-F238E27FC236}">
                <a16:creationId xmlns:a16="http://schemas.microsoft.com/office/drawing/2014/main" id="{F13EF985-241C-4C27-AFD0-044EAD8CFB46}"/>
              </a:ext>
            </a:extLst>
          </p:cNvPr>
          <p:cNvSpPr>
            <a:spLocks noGrp="1"/>
          </p:cNvSpPr>
          <p:nvPr>
            <p:ph sz="quarter" idx="18"/>
          </p:nvPr>
        </p:nvSpPr>
        <p:spPr>
          <a:xfrm>
            <a:off x="10437515" y="1321495"/>
            <a:ext cx="1033462" cy="353045"/>
          </a:xfrm>
        </p:spPr>
        <p:txBody>
          <a:bodyPr/>
          <a:lstStyle/>
          <a:p>
            <a:pPr lvl="0"/>
            <a:endParaRPr lang="en-US"/>
          </a:p>
        </p:txBody>
      </p:sp>
      <p:sp>
        <p:nvSpPr>
          <p:cNvPr id="14" name="Content Placeholder 2">
            <a:extLst>
              <a:ext uri="{FF2B5EF4-FFF2-40B4-BE49-F238E27FC236}">
                <a16:creationId xmlns:a16="http://schemas.microsoft.com/office/drawing/2014/main" id="{A4AC1695-595D-4444-B358-8AA370F6340D}"/>
              </a:ext>
            </a:extLst>
          </p:cNvPr>
          <p:cNvSpPr>
            <a:spLocks noGrp="1"/>
          </p:cNvSpPr>
          <p:nvPr>
            <p:ph sz="quarter" idx="19"/>
          </p:nvPr>
        </p:nvSpPr>
        <p:spPr>
          <a:xfrm>
            <a:off x="523839" y="1944228"/>
            <a:ext cx="1033462" cy="353045"/>
          </a:xfrm>
        </p:spPr>
        <p:txBody>
          <a:bodyPr/>
          <a:lstStyle/>
          <a:p>
            <a:pPr lvl="0"/>
            <a:endParaRPr lang="en-US"/>
          </a:p>
        </p:txBody>
      </p:sp>
    </p:spTree>
    <p:extLst>
      <p:ext uri="{BB962C8B-B14F-4D97-AF65-F5344CB8AC3E}">
        <p14:creationId xmlns:p14="http://schemas.microsoft.com/office/powerpoint/2010/main" val="328570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C1F567A-7B76-47DB-8117-7807BA9C45BF}"/>
              </a:ext>
            </a:extLst>
          </p:cNvPr>
          <p:cNvSpPr>
            <a:spLocks noGrp="1"/>
          </p:cNvSpPr>
          <p:nvPr>
            <p:ph sz="quarter" idx="10"/>
          </p:nvPr>
        </p:nvSpPr>
        <p:spPr>
          <a:xfrm>
            <a:off x="406400" y="1210415"/>
            <a:ext cx="1473200" cy="353045"/>
          </a:xfrm>
        </p:spPr>
        <p:txBody>
          <a:bodyPr/>
          <a:lstStyle/>
          <a:p>
            <a:pPr lvl="0"/>
            <a:endParaRPr lang="en-US"/>
          </a:p>
        </p:txBody>
      </p:sp>
      <p:sp>
        <p:nvSpPr>
          <p:cNvPr id="6" name="Content Placeholder 2">
            <a:extLst>
              <a:ext uri="{FF2B5EF4-FFF2-40B4-BE49-F238E27FC236}">
                <a16:creationId xmlns:a16="http://schemas.microsoft.com/office/drawing/2014/main" id="{CA7FD26E-41E4-4B4D-B537-160D3F0F69BF}"/>
              </a:ext>
            </a:extLst>
          </p:cNvPr>
          <p:cNvSpPr>
            <a:spLocks noGrp="1"/>
          </p:cNvSpPr>
          <p:nvPr>
            <p:ph sz="quarter" idx="11"/>
          </p:nvPr>
        </p:nvSpPr>
        <p:spPr>
          <a:xfrm>
            <a:off x="2068623" y="1203403"/>
            <a:ext cx="1473200" cy="353045"/>
          </a:xfrm>
        </p:spPr>
        <p:txBody>
          <a:bodyPr/>
          <a:lstStyle/>
          <a:p>
            <a:pPr lvl="0"/>
            <a:endParaRPr lang="en-US"/>
          </a:p>
        </p:txBody>
      </p:sp>
      <p:sp>
        <p:nvSpPr>
          <p:cNvPr id="7" name="Content Placeholder 2">
            <a:extLst>
              <a:ext uri="{FF2B5EF4-FFF2-40B4-BE49-F238E27FC236}">
                <a16:creationId xmlns:a16="http://schemas.microsoft.com/office/drawing/2014/main" id="{B2C19772-75DA-4F2D-8946-9B68640D9050}"/>
              </a:ext>
            </a:extLst>
          </p:cNvPr>
          <p:cNvSpPr>
            <a:spLocks noGrp="1"/>
          </p:cNvSpPr>
          <p:nvPr>
            <p:ph sz="quarter" idx="12"/>
          </p:nvPr>
        </p:nvSpPr>
        <p:spPr>
          <a:xfrm>
            <a:off x="3700720" y="1203402"/>
            <a:ext cx="1473200" cy="353045"/>
          </a:xfrm>
        </p:spPr>
        <p:txBody>
          <a:bodyPr/>
          <a:lstStyle/>
          <a:p>
            <a:pPr lvl="0"/>
            <a:endParaRPr lang="en-US"/>
          </a:p>
        </p:txBody>
      </p:sp>
      <p:sp>
        <p:nvSpPr>
          <p:cNvPr id="8" name="Content Placeholder 2">
            <a:extLst>
              <a:ext uri="{FF2B5EF4-FFF2-40B4-BE49-F238E27FC236}">
                <a16:creationId xmlns:a16="http://schemas.microsoft.com/office/drawing/2014/main" id="{E31A860A-0718-4105-90C5-B07BCFC94045}"/>
              </a:ext>
            </a:extLst>
          </p:cNvPr>
          <p:cNvSpPr>
            <a:spLocks noGrp="1"/>
          </p:cNvSpPr>
          <p:nvPr>
            <p:ph sz="quarter" idx="13"/>
          </p:nvPr>
        </p:nvSpPr>
        <p:spPr>
          <a:xfrm>
            <a:off x="5332817" y="1206335"/>
            <a:ext cx="1473200" cy="353045"/>
          </a:xfrm>
        </p:spPr>
        <p:txBody>
          <a:bodyPr/>
          <a:lstStyle/>
          <a:p>
            <a:pPr lvl="0"/>
            <a:endParaRPr lang="en-US"/>
          </a:p>
        </p:txBody>
      </p:sp>
      <p:sp>
        <p:nvSpPr>
          <p:cNvPr id="9" name="Content Placeholder 2">
            <a:extLst>
              <a:ext uri="{FF2B5EF4-FFF2-40B4-BE49-F238E27FC236}">
                <a16:creationId xmlns:a16="http://schemas.microsoft.com/office/drawing/2014/main" id="{D725BC8B-08B4-4F74-9244-EE3A573E9BED}"/>
              </a:ext>
            </a:extLst>
          </p:cNvPr>
          <p:cNvSpPr>
            <a:spLocks noGrp="1"/>
          </p:cNvSpPr>
          <p:nvPr>
            <p:ph sz="quarter" idx="14"/>
          </p:nvPr>
        </p:nvSpPr>
        <p:spPr>
          <a:xfrm>
            <a:off x="6995040" y="1194267"/>
            <a:ext cx="1473200" cy="353045"/>
          </a:xfrm>
        </p:spPr>
        <p:txBody>
          <a:bodyPr/>
          <a:lstStyle/>
          <a:p>
            <a:pPr lvl="0"/>
            <a:endParaRPr lang="en-US"/>
          </a:p>
        </p:txBody>
      </p:sp>
      <p:sp>
        <p:nvSpPr>
          <p:cNvPr id="10" name="Content Placeholder 2">
            <a:extLst>
              <a:ext uri="{FF2B5EF4-FFF2-40B4-BE49-F238E27FC236}">
                <a16:creationId xmlns:a16="http://schemas.microsoft.com/office/drawing/2014/main" id="{8289A44B-CD82-4B5E-AA27-60895EFFFEB1}"/>
              </a:ext>
            </a:extLst>
          </p:cNvPr>
          <p:cNvSpPr>
            <a:spLocks noGrp="1"/>
          </p:cNvSpPr>
          <p:nvPr>
            <p:ph sz="quarter" idx="15"/>
          </p:nvPr>
        </p:nvSpPr>
        <p:spPr>
          <a:xfrm>
            <a:off x="8627137" y="1194266"/>
            <a:ext cx="1473200" cy="353045"/>
          </a:xfrm>
        </p:spPr>
        <p:txBody>
          <a:bodyPr/>
          <a:lstStyle/>
          <a:p>
            <a:pPr lvl="0"/>
            <a:endParaRPr lang="en-US"/>
          </a:p>
        </p:txBody>
      </p:sp>
      <p:sp>
        <p:nvSpPr>
          <p:cNvPr id="11" name="Content Placeholder 2">
            <a:extLst>
              <a:ext uri="{FF2B5EF4-FFF2-40B4-BE49-F238E27FC236}">
                <a16:creationId xmlns:a16="http://schemas.microsoft.com/office/drawing/2014/main" id="{ED69E881-AB13-4CAF-90C7-0FAAFB678399}"/>
              </a:ext>
            </a:extLst>
          </p:cNvPr>
          <p:cNvSpPr>
            <a:spLocks noGrp="1"/>
          </p:cNvSpPr>
          <p:nvPr>
            <p:ph sz="quarter" idx="16"/>
          </p:nvPr>
        </p:nvSpPr>
        <p:spPr>
          <a:xfrm>
            <a:off x="406400" y="1935401"/>
            <a:ext cx="1473200" cy="353045"/>
          </a:xfrm>
        </p:spPr>
        <p:txBody>
          <a:bodyPr/>
          <a:lstStyle/>
          <a:p>
            <a:pPr lvl="0"/>
            <a:endParaRPr lang="en-US"/>
          </a:p>
        </p:txBody>
      </p:sp>
      <p:sp>
        <p:nvSpPr>
          <p:cNvPr id="12" name="Content Placeholder 2">
            <a:extLst>
              <a:ext uri="{FF2B5EF4-FFF2-40B4-BE49-F238E27FC236}">
                <a16:creationId xmlns:a16="http://schemas.microsoft.com/office/drawing/2014/main" id="{9E3B9891-20FA-49F6-A94F-90BEC553986D}"/>
              </a:ext>
            </a:extLst>
          </p:cNvPr>
          <p:cNvSpPr>
            <a:spLocks noGrp="1"/>
          </p:cNvSpPr>
          <p:nvPr>
            <p:ph sz="quarter" idx="17"/>
          </p:nvPr>
        </p:nvSpPr>
        <p:spPr>
          <a:xfrm>
            <a:off x="10259234" y="1194265"/>
            <a:ext cx="1473200" cy="353045"/>
          </a:xfrm>
        </p:spPr>
        <p:txBody>
          <a:bodyPr/>
          <a:lstStyle/>
          <a:p>
            <a:pPr lvl="0"/>
            <a:endParaRPr lang="en-US"/>
          </a:p>
        </p:txBody>
      </p:sp>
      <p:sp>
        <p:nvSpPr>
          <p:cNvPr id="13" name="Content Placeholder 2">
            <a:extLst>
              <a:ext uri="{FF2B5EF4-FFF2-40B4-BE49-F238E27FC236}">
                <a16:creationId xmlns:a16="http://schemas.microsoft.com/office/drawing/2014/main" id="{D54A7E26-ACE8-43D7-918C-D1C54EF4D0EC}"/>
              </a:ext>
            </a:extLst>
          </p:cNvPr>
          <p:cNvSpPr>
            <a:spLocks noGrp="1"/>
          </p:cNvSpPr>
          <p:nvPr>
            <p:ph sz="quarter" idx="18"/>
          </p:nvPr>
        </p:nvSpPr>
        <p:spPr>
          <a:xfrm>
            <a:off x="3734391" y="1930128"/>
            <a:ext cx="1473200" cy="353045"/>
          </a:xfrm>
        </p:spPr>
        <p:txBody>
          <a:bodyPr/>
          <a:lstStyle/>
          <a:p>
            <a:pPr lvl="0"/>
            <a:endParaRPr lang="en-US"/>
          </a:p>
        </p:txBody>
      </p:sp>
      <p:sp>
        <p:nvSpPr>
          <p:cNvPr id="14" name="Content Placeholder 2">
            <a:extLst>
              <a:ext uri="{FF2B5EF4-FFF2-40B4-BE49-F238E27FC236}">
                <a16:creationId xmlns:a16="http://schemas.microsoft.com/office/drawing/2014/main" id="{9884A625-E553-40F9-8893-48A068949A4B}"/>
              </a:ext>
            </a:extLst>
          </p:cNvPr>
          <p:cNvSpPr>
            <a:spLocks noGrp="1"/>
          </p:cNvSpPr>
          <p:nvPr>
            <p:ph sz="quarter" idx="19"/>
          </p:nvPr>
        </p:nvSpPr>
        <p:spPr>
          <a:xfrm>
            <a:off x="2057400" y="1935401"/>
            <a:ext cx="1473200" cy="353045"/>
          </a:xfrm>
        </p:spPr>
        <p:txBody>
          <a:bodyPr/>
          <a:lstStyle/>
          <a:p>
            <a:pPr lvl="0"/>
            <a:endParaRPr lang="en-US"/>
          </a:p>
        </p:txBody>
      </p:sp>
      <p:sp>
        <p:nvSpPr>
          <p:cNvPr id="15" name="Content Placeholder 2">
            <a:extLst>
              <a:ext uri="{FF2B5EF4-FFF2-40B4-BE49-F238E27FC236}">
                <a16:creationId xmlns:a16="http://schemas.microsoft.com/office/drawing/2014/main" id="{1580E103-1090-405D-85F2-47984C6273A7}"/>
              </a:ext>
            </a:extLst>
          </p:cNvPr>
          <p:cNvSpPr>
            <a:spLocks noGrp="1"/>
          </p:cNvSpPr>
          <p:nvPr>
            <p:ph sz="quarter" idx="20"/>
          </p:nvPr>
        </p:nvSpPr>
        <p:spPr>
          <a:xfrm>
            <a:off x="5363535" y="1930128"/>
            <a:ext cx="1473200" cy="353045"/>
          </a:xfrm>
        </p:spPr>
        <p:txBody>
          <a:bodyPr/>
          <a:lstStyle/>
          <a:p>
            <a:pPr lvl="0"/>
            <a:endParaRPr lang="en-US"/>
          </a:p>
        </p:txBody>
      </p:sp>
      <p:sp>
        <p:nvSpPr>
          <p:cNvPr id="16" name="Content Placeholder 2">
            <a:extLst>
              <a:ext uri="{FF2B5EF4-FFF2-40B4-BE49-F238E27FC236}">
                <a16:creationId xmlns:a16="http://schemas.microsoft.com/office/drawing/2014/main" id="{003D26F4-0ED8-4ACA-A841-C5F90B492CC3}"/>
              </a:ext>
            </a:extLst>
          </p:cNvPr>
          <p:cNvSpPr>
            <a:spLocks noGrp="1"/>
          </p:cNvSpPr>
          <p:nvPr>
            <p:ph sz="quarter" idx="21"/>
          </p:nvPr>
        </p:nvSpPr>
        <p:spPr>
          <a:xfrm>
            <a:off x="6992679" y="1930127"/>
            <a:ext cx="1473200" cy="353045"/>
          </a:xfrm>
        </p:spPr>
        <p:txBody>
          <a:bodyPr/>
          <a:lstStyle/>
          <a:p>
            <a:pPr lvl="0"/>
            <a:endParaRPr lang="en-US"/>
          </a:p>
        </p:txBody>
      </p:sp>
      <p:sp>
        <p:nvSpPr>
          <p:cNvPr id="17" name="Content Placeholder 2">
            <a:extLst>
              <a:ext uri="{FF2B5EF4-FFF2-40B4-BE49-F238E27FC236}">
                <a16:creationId xmlns:a16="http://schemas.microsoft.com/office/drawing/2014/main" id="{29C512AB-18A8-4542-B6A8-B2DAF4D58EE3}"/>
              </a:ext>
            </a:extLst>
          </p:cNvPr>
          <p:cNvSpPr>
            <a:spLocks noGrp="1"/>
          </p:cNvSpPr>
          <p:nvPr>
            <p:ph sz="quarter" idx="22"/>
          </p:nvPr>
        </p:nvSpPr>
        <p:spPr>
          <a:xfrm>
            <a:off x="8631274" y="1862555"/>
            <a:ext cx="1473200" cy="353045"/>
          </a:xfrm>
        </p:spPr>
        <p:txBody>
          <a:bodyPr/>
          <a:lstStyle/>
          <a:p>
            <a:pPr lvl="0"/>
            <a:endParaRPr lang="en-US"/>
          </a:p>
        </p:txBody>
      </p:sp>
      <p:sp>
        <p:nvSpPr>
          <p:cNvPr id="18" name="Content Placeholder 2">
            <a:extLst>
              <a:ext uri="{FF2B5EF4-FFF2-40B4-BE49-F238E27FC236}">
                <a16:creationId xmlns:a16="http://schemas.microsoft.com/office/drawing/2014/main" id="{A04AFAFA-A5B3-4839-8ED2-FCEBC6FB9DC8}"/>
              </a:ext>
            </a:extLst>
          </p:cNvPr>
          <p:cNvSpPr>
            <a:spLocks noGrp="1"/>
          </p:cNvSpPr>
          <p:nvPr>
            <p:ph sz="quarter" idx="23"/>
          </p:nvPr>
        </p:nvSpPr>
        <p:spPr>
          <a:xfrm>
            <a:off x="10306984" y="1872093"/>
            <a:ext cx="1473200" cy="353045"/>
          </a:xfrm>
        </p:spPr>
        <p:txBody>
          <a:bodyPr/>
          <a:lstStyle/>
          <a:p>
            <a:pPr lvl="0"/>
            <a:endParaRPr lang="en-US"/>
          </a:p>
        </p:txBody>
      </p:sp>
      <p:sp>
        <p:nvSpPr>
          <p:cNvPr id="19" name="Content Placeholder 2">
            <a:extLst>
              <a:ext uri="{FF2B5EF4-FFF2-40B4-BE49-F238E27FC236}">
                <a16:creationId xmlns:a16="http://schemas.microsoft.com/office/drawing/2014/main" id="{84BF80A8-6DE7-42B5-A61C-CD4D381074BB}"/>
              </a:ext>
            </a:extLst>
          </p:cNvPr>
          <p:cNvSpPr>
            <a:spLocks noGrp="1"/>
          </p:cNvSpPr>
          <p:nvPr>
            <p:ph sz="quarter" idx="24"/>
          </p:nvPr>
        </p:nvSpPr>
        <p:spPr>
          <a:xfrm>
            <a:off x="427015" y="2660387"/>
            <a:ext cx="1473200" cy="353045"/>
          </a:xfrm>
        </p:spPr>
        <p:txBody>
          <a:bodyPr/>
          <a:lstStyle/>
          <a:p>
            <a:pPr lvl="0"/>
            <a:endParaRPr lang="en-US"/>
          </a:p>
        </p:txBody>
      </p:sp>
      <p:sp>
        <p:nvSpPr>
          <p:cNvPr id="20" name="Content Placeholder 2">
            <a:extLst>
              <a:ext uri="{FF2B5EF4-FFF2-40B4-BE49-F238E27FC236}">
                <a16:creationId xmlns:a16="http://schemas.microsoft.com/office/drawing/2014/main" id="{268851DA-8CCE-497A-B3C0-D92360FF06C8}"/>
              </a:ext>
            </a:extLst>
          </p:cNvPr>
          <p:cNvSpPr>
            <a:spLocks noGrp="1"/>
          </p:cNvSpPr>
          <p:nvPr>
            <p:ph sz="quarter" idx="25"/>
          </p:nvPr>
        </p:nvSpPr>
        <p:spPr>
          <a:xfrm>
            <a:off x="2076893" y="2643153"/>
            <a:ext cx="1473200" cy="353045"/>
          </a:xfrm>
        </p:spPr>
        <p:txBody>
          <a:bodyPr/>
          <a:lstStyle/>
          <a:p>
            <a:pPr lvl="0"/>
            <a:endParaRPr lang="en-US"/>
          </a:p>
        </p:txBody>
      </p:sp>
      <p:sp>
        <p:nvSpPr>
          <p:cNvPr id="21" name="Content Placeholder 2">
            <a:extLst>
              <a:ext uri="{FF2B5EF4-FFF2-40B4-BE49-F238E27FC236}">
                <a16:creationId xmlns:a16="http://schemas.microsoft.com/office/drawing/2014/main" id="{6C672819-5A96-4062-BD65-A238004C2ADF}"/>
              </a:ext>
            </a:extLst>
          </p:cNvPr>
          <p:cNvSpPr>
            <a:spLocks noGrp="1"/>
          </p:cNvSpPr>
          <p:nvPr>
            <p:ph sz="quarter" idx="26"/>
          </p:nvPr>
        </p:nvSpPr>
        <p:spPr>
          <a:xfrm>
            <a:off x="3700720" y="2624304"/>
            <a:ext cx="1473200" cy="353045"/>
          </a:xfrm>
        </p:spPr>
        <p:txBody>
          <a:bodyPr/>
          <a:lstStyle/>
          <a:p>
            <a:pPr lvl="0"/>
            <a:endParaRPr lang="en-US"/>
          </a:p>
        </p:txBody>
      </p:sp>
      <p:sp>
        <p:nvSpPr>
          <p:cNvPr id="22" name="Content Placeholder 2">
            <a:extLst>
              <a:ext uri="{FF2B5EF4-FFF2-40B4-BE49-F238E27FC236}">
                <a16:creationId xmlns:a16="http://schemas.microsoft.com/office/drawing/2014/main" id="{0A2C8895-164B-4AB3-931C-CD79BFD936E4}"/>
              </a:ext>
            </a:extLst>
          </p:cNvPr>
          <p:cNvSpPr>
            <a:spLocks noGrp="1"/>
          </p:cNvSpPr>
          <p:nvPr>
            <p:ph sz="quarter" idx="27"/>
          </p:nvPr>
        </p:nvSpPr>
        <p:spPr>
          <a:xfrm>
            <a:off x="5363535" y="2624304"/>
            <a:ext cx="1473200" cy="353045"/>
          </a:xfrm>
        </p:spPr>
        <p:txBody>
          <a:bodyPr/>
          <a:lstStyle/>
          <a:p>
            <a:pPr lvl="0"/>
            <a:endParaRPr lang="en-US"/>
          </a:p>
        </p:txBody>
      </p:sp>
      <p:sp>
        <p:nvSpPr>
          <p:cNvPr id="23" name="Content Placeholder 2">
            <a:extLst>
              <a:ext uri="{FF2B5EF4-FFF2-40B4-BE49-F238E27FC236}">
                <a16:creationId xmlns:a16="http://schemas.microsoft.com/office/drawing/2014/main" id="{61203212-4841-46D3-82E5-0E9252D52CC9}"/>
              </a:ext>
            </a:extLst>
          </p:cNvPr>
          <p:cNvSpPr>
            <a:spLocks noGrp="1"/>
          </p:cNvSpPr>
          <p:nvPr>
            <p:ph sz="quarter" idx="28"/>
          </p:nvPr>
        </p:nvSpPr>
        <p:spPr>
          <a:xfrm>
            <a:off x="6993860" y="2598417"/>
            <a:ext cx="1473200" cy="353045"/>
          </a:xfrm>
        </p:spPr>
        <p:txBody>
          <a:bodyPr/>
          <a:lstStyle/>
          <a:p>
            <a:pPr lvl="0"/>
            <a:endParaRPr lang="en-US"/>
          </a:p>
        </p:txBody>
      </p:sp>
      <p:cxnSp>
        <p:nvCxnSpPr>
          <p:cNvPr id="24" name="Straight Connector 23">
            <a:extLst>
              <a:ext uri="{FF2B5EF4-FFF2-40B4-BE49-F238E27FC236}">
                <a16:creationId xmlns:a16="http://schemas.microsoft.com/office/drawing/2014/main" id="{DDAEB74A-A5CC-469B-AD9F-500CF54B0B1C}"/>
              </a:ext>
              <a:ext uri="{C183D7F6-B498-43B3-948B-1728B52AA6E4}">
                <adec:decorative xmlns:adec="http://schemas.microsoft.com/office/drawing/2017/decorative" val="1"/>
              </a:ext>
            </a:extLst>
          </p:cNvPr>
          <p:cNvCxnSpPr>
            <a:cxnSpLocks/>
          </p:cNvCxnSpPr>
          <p:nvPr userDrawn="1"/>
        </p:nvCxnSpPr>
        <p:spPr>
          <a:xfrm>
            <a:off x="5397771" y="1989747"/>
            <a:ext cx="1155086" cy="0"/>
          </a:xfrm>
          <a:prstGeom prst="line">
            <a:avLst/>
          </a:prstGeom>
          <a:noFill/>
          <a:ln w="19050" cap="rnd" cmpd="sng" algn="ctr">
            <a:solidFill>
              <a:srgbClr val="50E6FF"/>
            </a:solidFill>
            <a:prstDash val="solid"/>
            <a:headEnd type="none"/>
            <a:tailEnd type="arrow" w="lg" len="med"/>
          </a:ln>
          <a:effectLst/>
        </p:spPr>
      </p:cxnSp>
    </p:spTree>
    <p:extLst>
      <p:ext uri="{BB962C8B-B14F-4D97-AF65-F5344CB8AC3E}">
        <p14:creationId xmlns:p14="http://schemas.microsoft.com/office/powerpoint/2010/main" val="275563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836513F-0153-4E20-9AFD-3C4772D9A8B7}"/>
              </a:ext>
            </a:extLst>
          </p:cNvPr>
          <p:cNvSpPr>
            <a:spLocks noGrp="1"/>
          </p:cNvSpPr>
          <p:nvPr>
            <p:ph sz="quarter" idx="10"/>
          </p:nvPr>
        </p:nvSpPr>
        <p:spPr>
          <a:xfrm>
            <a:off x="393700" y="1435100"/>
            <a:ext cx="1317625" cy="353045"/>
          </a:xfrm>
        </p:spPr>
        <p:txBody>
          <a:bodyPr/>
          <a:lstStyle/>
          <a:p>
            <a:pPr lvl="0"/>
            <a:endParaRPr lang="en-US"/>
          </a:p>
        </p:txBody>
      </p:sp>
      <p:sp>
        <p:nvSpPr>
          <p:cNvPr id="6" name="Content Placeholder 2">
            <a:extLst>
              <a:ext uri="{FF2B5EF4-FFF2-40B4-BE49-F238E27FC236}">
                <a16:creationId xmlns:a16="http://schemas.microsoft.com/office/drawing/2014/main" id="{AF788805-852D-43F9-8E8E-483CDB62297A}"/>
              </a:ext>
            </a:extLst>
          </p:cNvPr>
          <p:cNvSpPr>
            <a:spLocks noGrp="1"/>
          </p:cNvSpPr>
          <p:nvPr>
            <p:ph sz="quarter" idx="11"/>
          </p:nvPr>
        </p:nvSpPr>
        <p:spPr>
          <a:xfrm>
            <a:off x="1923053" y="1435099"/>
            <a:ext cx="1317625" cy="353045"/>
          </a:xfrm>
        </p:spPr>
        <p:txBody>
          <a:bodyPr/>
          <a:lstStyle/>
          <a:p>
            <a:pPr lvl="0"/>
            <a:endParaRPr lang="en-US"/>
          </a:p>
        </p:txBody>
      </p:sp>
      <p:sp>
        <p:nvSpPr>
          <p:cNvPr id="7" name="Content Placeholder 2">
            <a:extLst>
              <a:ext uri="{FF2B5EF4-FFF2-40B4-BE49-F238E27FC236}">
                <a16:creationId xmlns:a16="http://schemas.microsoft.com/office/drawing/2014/main" id="{6DCF4CAD-4DE2-48F2-9B51-8F343937208F}"/>
              </a:ext>
            </a:extLst>
          </p:cNvPr>
          <p:cNvSpPr>
            <a:spLocks noGrp="1"/>
          </p:cNvSpPr>
          <p:nvPr>
            <p:ph sz="quarter" idx="12"/>
          </p:nvPr>
        </p:nvSpPr>
        <p:spPr>
          <a:xfrm>
            <a:off x="3452406" y="1417083"/>
            <a:ext cx="1317625" cy="353045"/>
          </a:xfrm>
        </p:spPr>
        <p:txBody>
          <a:bodyPr/>
          <a:lstStyle/>
          <a:p>
            <a:pPr lvl="0"/>
            <a:endParaRPr lang="en-US"/>
          </a:p>
        </p:txBody>
      </p:sp>
      <p:sp>
        <p:nvSpPr>
          <p:cNvPr id="8" name="Content Placeholder 2">
            <a:extLst>
              <a:ext uri="{FF2B5EF4-FFF2-40B4-BE49-F238E27FC236}">
                <a16:creationId xmlns:a16="http://schemas.microsoft.com/office/drawing/2014/main" id="{17CF19E1-BF17-4BAF-BB93-C096F328AF91}"/>
              </a:ext>
            </a:extLst>
          </p:cNvPr>
          <p:cNvSpPr>
            <a:spLocks noGrp="1"/>
          </p:cNvSpPr>
          <p:nvPr>
            <p:ph sz="quarter" idx="13"/>
          </p:nvPr>
        </p:nvSpPr>
        <p:spPr>
          <a:xfrm>
            <a:off x="4981759" y="1417083"/>
            <a:ext cx="1317625" cy="353045"/>
          </a:xfrm>
        </p:spPr>
        <p:txBody>
          <a:bodyPr/>
          <a:lstStyle/>
          <a:p>
            <a:pPr lvl="0"/>
            <a:endParaRPr lang="en-US"/>
          </a:p>
        </p:txBody>
      </p:sp>
      <p:sp>
        <p:nvSpPr>
          <p:cNvPr id="9" name="Content Placeholder 2">
            <a:extLst>
              <a:ext uri="{FF2B5EF4-FFF2-40B4-BE49-F238E27FC236}">
                <a16:creationId xmlns:a16="http://schemas.microsoft.com/office/drawing/2014/main" id="{3222EFD3-70DF-4AEF-BA18-1A12789014F2}"/>
              </a:ext>
            </a:extLst>
          </p:cNvPr>
          <p:cNvSpPr>
            <a:spLocks noGrp="1"/>
          </p:cNvSpPr>
          <p:nvPr>
            <p:ph sz="quarter" idx="14"/>
          </p:nvPr>
        </p:nvSpPr>
        <p:spPr>
          <a:xfrm>
            <a:off x="6466735" y="1417082"/>
            <a:ext cx="1317625" cy="353045"/>
          </a:xfrm>
        </p:spPr>
        <p:txBody>
          <a:bodyPr/>
          <a:lstStyle/>
          <a:p>
            <a:pPr lvl="0"/>
            <a:endParaRPr lang="en-US"/>
          </a:p>
        </p:txBody>
      </p:sp>
      <p:sp>
        <p:nvSpPr>
          <p:cNvPr id="10" name="Content Placeholder 2">
            <a:extLst>
              <a:ext uri="{FF2B5EF4-FFF2-40B4-BE49-F238E27FC236}">
                <a16:creationId xmlns:a16="http://schemas.microsoft.com/office/drawing/2014/main" id="{FEB4E500-0E11-40C9-8F3D-1ADAFDE3AE80}"/>
              </a:ext>
            </a:extLst>
          </p:cNvPr>
          <p:cNvSpPr>
            <a:spLocks noGrp="1"/>
          </p:cNvSpPr>
          <p:nvPr>
            <p:ph sz="quarter" idx="15"/>
          </p:nvPr>
        </p:nvSpPr>
        <p:spPr>
          <a:xfrm>
            <a:off x="7996088" y="1417081"/>
            <a:ext cx="1317625" cy="353045"/>
          </a:xfrm>
        </p:spPr>
        <p:txBody>
          <a:bodyPr/>
          <a:lstStyle/>
          <a:p>
            <a:pPr lvl="0"/>
            <a:endParaRPr lang="en-US"/>
          </a:p>
        </p:txBody>
      </p:sp>
      <p:sp>
        <p:nvSpPr>
          <p:cNvPr id="4" name="Text Placeholder 3">
            <a:extLst>
              <a:ext uri="{FF2B5EF4-FFF2-40B4-BE49-F238E27FC236}">
                <a16:creationId xmlns:a16="http://schemas.microsoft.com/office/drawing/2014/main" id="{09C80092-DDC1-429E-BF9B-87063340A2C1}"/>
              </a:ext>
            </a:extLst>
          </p:cNvPr>
          <p:cNvSpPr>
            <a:spLocks noGrp="1"/>
          </p:cNvSpPr>
          <p:nvPr>
            <p:ph type="body" sz="quarter" idx="16"/>
          </p:nvPr>
        </p:nvSpPr>
        <p:spPr>
          <a:xfrm>
            <a:off x="427038" y="2093913"/>
            <a:ext cx="2195512" cy="353045"/>
          </a:xfrm>
        </p:spPr>
        <p:txBody>
          <a:bodyPr/>
          <a:lstStyle/>
          <a:p>
            <a:pPr lvl="0"/>
            <a:endParaRPr lang="en-US"/>
          </a:p>
        </p:txBody>
      </p:sp>
    </p:spTree>
    <p:extLst>
      <p:ext uri="{BB962C8B-B14F-4D97-AF65-F5344CB8AC3E}">
        <p14:creationId xmlns:p14="http://schemas.microsoft.com/office/powerpoint/2010/main" val="38725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64975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86265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288710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6282391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6932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F3CDF-4E62-4CF6-818C-AD63E933B2D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A3B7B7-4D0E-4EC3-9F38-1B95A764BDC4}"/>
              </a:ext>
            </a:extLst>
          </p:cNvPr>
          <p:cNvSpPr>
            <a:spLocks noGrp="1"/>
          </p:cNvSpPr>
          <p:nvPr>
            <p:ph sz="quarter" idx="10"/>
          </p:nvPr>
        </p:nvSpPr>
        <p:spPr>
          <a:xfrm>
            <a:off x="588263" y="1495208"/>
            <a:ext cx="20240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BA6E2AE-1809-4996-B6A1-C5FD45B382D1}"/>
              </a:ext>
            </a:extLst>
          </p:cNvPr>
          <p:cNvSpPr>
            <a:spLocks noGrp="1"/>
          </p:cNvSpPr>
          <p:nvPr>
            <p:ph sz="quarter" idx="11"/>
          </p:nvPr>
        </p:nvSpPr>
        <p:spPr>
          <a:xfrm>
            <a:off x="2780451" y="1513288"/>
            <a:ext cx="20240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D05EEB5-BCD2-4A9D-8504-D085BAAB7499}"/>
              </a:ext>
            </a:extLst>
          </p:cNvPr>
          <p:cNvSpPr>
            <a:spLocks noGrp="1"/>
          </p:cNvSpPr>
          <p:nvPr>
            <p:ph sz="quarter" idx="12"/>
          </p:nvPr>
        </p:nvSpPr>
        <p:spPr>
          <a:xfrm>
            <a:off x="4972639" y="1528583"/>
            <a:ext cx="20240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5633D7D-D819-48D7-B9E5-C14F2CDE8FFD}"/>
              </a:ext>
            </a:extLst>
          </p:cNvPr>
          <p:cNvSpPr>
            <a:spLocks noGrp="1"/>
          </p:cNvSpPr>
          <p:nvPr>
            <p:ph sz="quarter" idx="13"/>
          </p:nvPr>
        </p:nvSpPr>
        <p:spPr>
          <a:xfrm>
            <a:off x="7164827" y="1519095"/>
            <a:ext cx="20240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EC0C5F60-EE51-4277-B564-3AF4C86FFA50}"/>
              </a:ext>
            </a:extLst>
          </p:cNvPr>
          <p:cNvSpPr>
            <a:spLocks noGrp="1"/>
          </p:cNvSpPr>
          <p:nvPr>
            <p:ph sz="quarter" idx="14"/>
          </p:nvPr>
        </p:nvSpPr>
        <p:spPr>
          <a:xfrm>
            <a:off x="9422385" y="1495207"/>
            <a:ext cx="20240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51B861B9-5425-4D53-8678-B04BA80C11E7}"/>
              </a:ext>
            </a:extLst>
          </p:cNvPr>
          <p:cNvSpPr>
            <a:spLocks noGrp="1"/>
          </p:cNvSpPr>
          <p:nvPr>
            <p:ph sz="quarter" idx="15"/>
          </p:nvPr>
        </p:nvSpPr>
        <p:spPr>
          <a:xfrm>
            <a:off x="588263" y="2194661"/>
            <a:ext cx="20240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56070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811291"/>
            <a:ext cx="9630389" cy="1514261"/>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10698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095638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594060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880939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05546600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07514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828346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680016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Use cases">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9AD98E-8D13-449B-8B43-CA47AE41136D}"/>
              </a:ext>
            </a:extLst>
          </p:cNvPr>
          <p:cNvSpPr/>
          <p:nvPr userDrawn="1"/>
        </p:nvSpPr>
        <p:spPr bwMode="auto">
          <a:xfrm>
            <a:off x="504923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4287BEC-DBC8-4B20-9FB9-E03E4B2AF338}"/>
              </a:ext>
            </a:extLst>
          </p:cNvPr>
          <p:cNvSpPr/>
          <p:nvPr userDrawn="1"/>
        </p:nvSpPr>
        <p:spPr bwMode="auto">
          <a:xfrm>
            <a:off x="7345852"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95A799E-17B2-4191-B89A-6908628342A8}"/>
              </a:ext>
            </a:extLst>
          </p:cNvPr>
          <p:cNvSpPr/>
          <p:nvPr userDrawn="1"/>
        </p:nvSpPr>
        <p:spPr bwMode="auto">
          <a:xfrm>
            <a:off x="9642470"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D626779-4325-4258-80F7-99ED6BB1ED66}"/>
              </a:ext>
            </a:extLst>
          </p:cNvPr>
          <p:cNvSpPr/>
          <p:nvPr userDrawn="1"/>
        </p:nvSpPr>
        <p:spPr bwMode="auto">
          <a:xfrm>
            <a:off x="455994"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7883E53C-F74C-4BBB-B565-4A163B8FE355}"/>
              </a:ext>
            </a:extLst>
          </p:cNvPr>
          <p:cNvSpPr/>
          <p:nvPr userDrawn="1"/>
        </p:nvSpPr>
        <p:spPr bwMode="auto">
          <a:xfrm>
            <a:off x="275261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A9634B7-A2E2-4D99-A158-FD4885E53AD3}"/>
              </a:ext>
            </a:extLst>
          </p:cNvPr>
          <p:cNvSpPr/>
          <p:nvPr userDrawn="1"/>
        </p:nvSpPr>
        <p:spPr bwMode="auto">
          <a:xfrm>
            <a:off x="45599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45C4D69D-2C8F-41C9-853A-D4D4C086857A}"/>
              </a:ext>
            </a:extLst>
          </p:cNvPr>
          <p:cNvSpPr/>
          <p:nvPr userDrawn="1"/>
        </p:nvSpPr>
        <p:spPr bwMode="auto">
          <a:xfrm>
            <a:off x="275261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9F6A7A5-8616-4121-92CA-6E0387CA008F}"/>
              </a:ext>
            </a:extLst>
          </p:cNvPr>
          <p:cNvSpPr/>
          <p:nvPr userDrawn="1"/>
        </p:nvSpPr>
        <p:spPr bwMode="auto">
          <a:xfrm>
            <a:off x="504923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1C35664-0DC9-40B4-8AB8-12CDAEA666CE}"/>
              </a:ext>
            </a:extLst>
          </p:cNvPr>
          <p:cNvSpPr/>
          <p:nvPr userDrawn="1"/>
        </p:nvSpPr>
        <p:spPr bwMode="auto">
          <a:xfrm>
            <a:off x="734585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49A6122-7DCF-497A-BAA6-836942DEE945}"/>
              </a:ext>
            </a:extLst>
          </p:cNvPr>
          <p:cNvSpPr/>
          <p:nvPr userDrawn="1"/>
        </p:nvSpPr>
        <p:spPr bwMode="auto">
          <a:xfrm>
            <a:off x="9642471"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Pentagon 38">
            <a:extLst>
              <a:ext uri="{FF2B5EF4-FFF2-40B4-BE49-F238E27FC236}">
                <a16:creationId xmlns:a16="http://schemas.microsoft.com/office/drawing/2014/main" id="{C7BC724C-CFE0-4B7C-9B33-E598003269DE}"/>
              </a:ext>
            </a:extLst>
          </p:cNvPr>
          <p:cNvSpPr/>
          <p:nvPr userDrawn="1"/>
        </p:nvSpPr>
        <p:spPr bwMode="auto">
          <a:xfrm rot="5400000">
            <a:off x="2869501"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Pentagon 39">
            <a:extLst>
              <a:ext uri="{FF2B5EF4-FFF2-40B4-BE49-F238E27FC236}">
                <a16:creationId xmlns:a16="http://schemas.microsoft.com/office/drawing/2014/main" id="{BD63F05B-6931-4325-ADE5-BD15462F302B}"/>
              </a:ext>
            </a:extLst>
          </p:cNvPr>
          <p:cNvSpPr/>
          <p:nvPr userDrawn="1"/>
        </p:nvSpPr>
        <p:spPr bwMode="auto">
          <a:xfrm rot="5400000">
            <a:off x="572880"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Pentagon 40">
            <a:extLst>
              <a:ext uri="{FF2B5EF4-FFF2-40B4-BE49-F238E27FC236}">
                <a16:creationId xmlns:a16="http://schemas.microsoft.com/office/drawing/2014/main" id="{3FCB946A-0B13-4EA1-A456-9E7A70BBA921}"/>
              </a:ext>
            </a:extLst>
          </p:cNvPr>
          <p:cNvSpPr/>
          <p:nvPr userDrawn="1"/>
        </p:nvSpPr>
        <p:spPr bwMode="auto">
          <a:xfrm rot="5400000">
            <a:off x="5166123"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a:extLst>
              <a:ext uri="{FF2B5EF4-FFF2-40B4-BE49-F238E27FC236}">
                <a16:creationId xmlns:a16="http://schemas.microsoft.com/office/drawing/2014/main" id="{E296B98C-D552-49EC-A12E-542F6A782B72}"/>
              </a:ext>
            </a:extLst>
          </p:cNvPr>
          <p:cNvSpPr/>
          <p:nvPr userDrawn="1"/>
        </p:nvSpPr>
        <p:spPr bwMode="auto">
          <a:xfrm rot="5400000">
            <a:off x="746273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Pentagon 42">
            <a:extLst>
              <a:ext uri="{FF2B5EF4-FFF2-40B4-BE49-F238E27FC236}">
                <a16:creationId xmlns:a16="http://schemas.microsoft.com/office/drawing/2014/main" id="{72264B22-728E-4247-A72C-D7A1B45379FE}"/>
              </a:ext>
            </a:extLst>
          </p:cNvPr>
          <p:cNvSpPr/>
          <p:nvPr userDrawn="1"/>
        </p:nvSpPr>
        <p:spPr bwMode="auto">
          <a:xfrm rot="5400000">
            <a:off x="975935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3">
            <a:extLst>
              <a:ext uri="{FF2B5EF4-FFF2-40B4-BE49-F238E27FC236}">
                <a16:creationId xmlns:a16="http://schemas.microsoft.com/office/drawing/2014/main" id="{601B4812-6D8F-419A-BB22-1FE983099F98}"/>
              </a:ext>
            </a:extLst>
          </p:cNvPr>
          <p:cNvSpPr>
            <a:spLocks noGrp="1"/>
          </p:cNvSpPr>
          <p:nvPr userDrawn="1">
            <p:ph type="body" sz="quarter" idx="22" hasCustomPrompt="1"/>
          </p:nvPr>
        </p:nvSpPr>
        <p:spPr>
          <a:xfrm>
            <a:off x="508875" y="5831852"/>
            <a:ext cx="2011680" cy="646331"/>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p>
          <a:p>
            <a:pPr marL="0" lvl="0" algn="ctr" defTabSz="914400">
              <a:buClr>
                <a:schemeClr val="dk1"/>
              </a:buClr>
              <a:buSzPct val="25000"/>
            </a:pPr>
            <a:r>
              <a:rPr lang="en-US"/>
              <a:t>text</a:t>
            </a:r>
          </a:p>
          <a:p>
            <a:pPr marL="0" lvl="0" algn="ctr" defTabSz="914400">
              <a:buClr>
                <a:schemeClr val="dk1"/>
              </a:buClr>
              <a:buSzPct val="25000"/>
            </a:pPr>
            <a:r>
              <a:rPr lang="en-US"/>
              <a:t>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userDrawn="1">
            <p:ph type="body" sz="quarter" idx="23" hasCustomPrompt="1"/>
          </p:nvPr>
        </p:nvSpPr>
        <p:spPr>
          <a:xfrm>
            <a:off x="280549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userDrawn="1">
            <p:ph type="body" sz="quarter" idx="24" hasCustomPrompt="1"/>
          </p:nvPr>
        </p:nvSpPr>
        <p:spPr>
          <a:xfrm>
            <a:off x="510211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userDrawn="1">
            <p:ph type="body" sz="quarter" idx="25" hasCustomPrompt="1"/>
          </p:nvPr>
        </p:nvSpPr>
        <p:spPr>
          <a:xfrm>
            <a:off x="7398733"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userDrawn="1">
            <p:ph type="body" sz="quarter" idx="26" hasCustomPrompt="1"/>
          </p:nvPr>
        </p:nvSpPr>
        <p:spPr>
          <a:xfrm>
            <a:off x="9695351"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userDrawn="1">
            <p:ph type="body" sz="quarter" idx="42" hasCustomPrompt="1"/>
          </p:nvPr>
        </p:nvSpPr>
        <p:spPr>
          <a:xfrm>
            <a:off x="508875"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3" name="Title 2">
            <a:extLst>
              <a:ext uri="{FF2B5EF4-FFF2-40B4-BE49-F238E27FC236}">
                <a16:creationId xmlns:a16="http://schemas.microsoft.com/office/drawing/2014/main" id="{8393C761-84CF-4D1E-A608-27A5F4C7C18E}"/>
              </a:ext>
            </a:extLst>
          </p:cNvPr>
          <p:cNvSpPr>
            <a:spLocks noGrp="1"/>
          </p:cNvSpPr>
          <p:nvPr userDrawn="1">
            <p:ph type="title"/>
          </p:nvPr>
        </p:nvSpPr>
        <p:spPr>
          <a:xfrm>
            <a:off x="455994" y="626020"/>
            <a:ext cx="11303917" cy="397545"/>
          </a:xfrm>
        </p:spPr>
        <p:txBody>
          <a:bodyPr/>
          <a:lstStyle/>
          <a:p>
            <a:r>
              <a:rPr lang="en-US"/>
              <a:t>Click to edit Master title style</a:t>
            </a:r>
          </a:p>
        </p:txBody>
      </p:sp>
      <p:sp>
        <p:nvSpPr>
          <p:cNvPr id="48" name="Text Placeholder 8">
            <a:extLst>
              <a:ext uri="{FF2B5EF4-FFF2-40B4-BE49-F238E27FC236}">
                <a16:creationId xmlns:a16="http://schemas.microsoft.com/office/drawing/2014/main" id="{276C6EBC-485D-484F-A8DF-BDFD832B68D7}"/>
              </a:ext>
            </a:extLst>
          </p:cNvPr>
          <p:cNvSpPr>
            <a:spLocks noGrp="1"/>
          </p:cNvSpPr>
          <p:nvPr>
            <p:ph type="body" sz="quarter" idx="43" hasCustomPrompt="1"/>
          </p:nvPr>
        </p:nvSpPr>
        <p:spPr>
          <a:xfrm>
            <a:off x="2805492"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0" name="Text Placeholder 8">
            <a:extLst>
              <a:ext uri="{FF2B5EF4-FFF2-40B4-BE49-F238E27FC236}">
                <a16:creationId xmlns:a16="http://schemas.microsoft.com/office/drawing/2014/main" id="{02CA499A-E22C-492C-972C-53A160B14838}"/>
              </a:ext>
            </a:extLst>
          </p:cNvPr>
          <p:cNvSpPr>
            <a:spLocks noGrp="1"/>
          </p:cNvSpPr>
          <p:nvPr>
            <p:ph type="body" sz="quarter" idx="44" hasCustomPrompt="1"/>
          </p:nvPr>
        </p:nvSpPr>
        <p:spPr>
          <a:xfrm>
            <a:off x="5102114"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1" name="Text Placeholder 8">
            <a:extLst>
              <a:ext uri="{FF2B5EF4-FFF2-40B4-BE49-F238E27FC236}">
                <a16:creationId xmlns:a16="http://schemas.microsoft.com/office/drawing/2014/main" id="{D5D2734E-E15A-42D8-BEEA-726DACF48C19}"/>
              </a:ext>
            </a:extLst>
          </p:cNvPr>
          <p:cNvSpPr>
            <a:spLocks noGrp="1"/>
          </p:cNvSpPr>
          <p:nvPr>
            <p:ph type="body" sz="quarter" idx="45" hasCustomPrompt="1"/>
          </p:nvPr>
        </p:nvSpPr>
        <p:spPr>
          <a:xfrm>
            <a:off x="739873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2" name="Text Placeholder 8">
            <a:extLst>
              <a:ext uri="{FF2B5EF4-FFF2-40B4-BE49-F238E27FC236}">
                <a16:creationId xmlns:a16="http://schemas.microsoft.com/office/drawing/2014/main" id="{304A59FC-5AE3-4571-9064-DB675A4C3E37}"/>
              </a:ext>
            </a:extLst>
          </p:cNvPr>
          <p:cNvSpPr>
            <a:spLocks noGrp="1"/>
          </p:cNvSpPr>
          <p:nvPr>
            <p:ph type="body" sz="quarter" idx="46" hasCustomPrompt="1"/>
          </p:nvPr>
        </p:nvSpPr>
        <p:spPr>
          <a:xfrm>
            <a:off x="969535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3" name="Text Placeholder 8">
            <a:extLst>
              <a:ext uri="{FF2B5EF4-FFF2-40B4-BE49-F238E27FC236}">
                <a16:creationId xmlns:a16="http://schemas.microsoft.com/office/drawing/2014/main" id="{ED1BF089-7250-4C46-B360-67D68F3FE4C9}"/>
              </a:ext>
            </a:extLst>
          </p:cNvPr>
          <p:cNvSpPr>
            <a:spLocks noGrp="1"/>
          </p:cNvSpPr>
          <p:nvPr>
            <p:ph type="body" sz="quarter" idx="47" hasCustomPrompt="1"/>
          </p:nvPr>
        </p:nvSpPr>
        <p:spPr>
          <a:xfrm>
            <a:off x="508875"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5" name="Text Placeholder 8">
            <a:extLst>
              <a:ext uri="{FF2B5EF4-FFF2-40B4-BE49-F238E27FC236}">
                <a16:creationId xmlns:a16="http://schemas.microsoft.com/office/drawing/2014/main" id="{4FF1BF36-3892-4FF1-89DB-2E0A71F2C2A4}"/>
              </a:ext>
            </a:extLst>
          </p:cNvPr>
          <p:cNvSpPr>
            <a:spLocks noGrp="1"/>
          </p:cNvSpPr>
          <p:nvPr>
            <p:ph type="body" sz="quarter" idx="48" hasCustomPrompt="1"/>
          </p:nvPr>
        </p:nvSpPr>
        <p:spPr>
          <a:xfrm>
            <a:off x="2805494"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68" name="Text Placeholder 8">
            <a:extLst>
              <a:ext uri="{FF2B5EF4-FFF2-40B4-BE49-F238E27FC236}">
                <a16:creationId xmlns:a16="http://schemas.microsoft.com/office/drawing/2014/main" id="{2B4BF460-D9E9-4583-8C5C-4B4D26B4268A}"/>
              </a:ext>
            </a:extLst>
          </p:cNvPr>
          <p:cNvSpPr>
            <a:spLocks noGrp="1"/>
          </p:cNvSpPr>
          <p:nvPr>
            <p:ph type="body" sz="quarter" idx="49" hasCustomPrompt="1"/>
          </p:nvPr>
        </p:nvSpPr>
        <p:spPr>
          <a:xfrm>
            <a:off x="5102113"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1" name="Text Placeholder 8">
            <a:extLst>
              <a:ext uri="{FF2B5EF4-FFF2-40B4-BE49-F238E27FC236}">
                <a16:creationId xmlns:a16="http://schemas.microsoft.com/office/drawing/2014/main" id="{8BF29183-11FE-4DBE-9B77-FE02D0518EF1}"/>
              </a:ext>
            </a:extLst>
          </p:cNvPr>
          <p:cNvSpPr>
            <a:spLocks noGrp="1"/>
          </p:cNvSpPr>
          <p:nvPr>
            <p:ph type="body" sz="quarter" idx="50" hasCustomPrompt="1"/>
          </p:nvPr>
        </p:nvSpPr>
        <p:spPr>
          <a:xfrm>
            <a:off x="7398732"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3" name="Text Placeholder 8">
            <a:extLst>
              <a:ext uri="{FF2B5EF4-FFF2-40B4-BE49-F238E27FC236}">
                <a16:creationId xmlns:a16="http://schemas.microsoft.com/office/drawing/2014/main" id="{9503713F-09A7-4433-8942-1C580733CACB}"/>
              </a:ext>
            </a:extLst>
          </p:cNvPr>
          <p:cNvSpPr>
            <a:spLocks noGrp="1"/>
          </p:cNvSpPr>
          <p:nvPr>
            <p:ph type="body" sz="quarter" idx="51" hasCustomPrompt="1"/>
          </p:nvPr>
        </p:nvSpPr>
        <p:spPr>
          <a:xfrm>
            <a:off x="9695351"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Tree>
    <p:extLst>
      <p:ext uri="{BB962C8B-B14F-4D97-AF65-F5344CB8AC3E}">
        <p14:creationId xmlns:p14="http://schemas.microsoft.com/office/powerpoint/2010/main" val="1314798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34409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0374963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C52F9-EE10-4E46-9BD3-E8841D4F2C8D}"/>
              </a:ext>
            </a:extLst>
          </p:cNvPr>
          <p:cNvSpPr>
            <a:spLocks noGrp="1"/>
          </p:cNvSpPr>
          <p:nvPr>
            <p:ph sz="quarter" idx="10"/>
          </p:nvPr>
        </p:nvSpPr>
        <p:spPr>
          <a:xfrm>
            <a:off x="500321" y="1387429"/>
            <a:ext cx="1625600" cy="546753"/>
          </a:xfrm>
        </p:spPr>
        <p:txBody>
          <a:bodyPr/>
          <a:lstStyle/>
          <a:p>
            <a:pPr lvl="0"/>
            <a:endParaRPr lang="en-US"/>
          </a:p>
        </p:txBody>
      </p:sp>
      <p:sp>
        <p:nvSpPr>
          <p:cNvPr id="5" name="Content Placeholder 2">
            <a:extLst>
              <a:ext uri="{FF2B5EF4-FFF2-40B4-BE49-F238E27FC236}">
                <a16:creationId xmlns:a16="http://schemas.microsoft.com/office/drawing/2014/main" id="{9C5EAFE1-FDAE-4156-8EA9-A8233B7E5902}"/>
              </a:ext>
            </a:extLst>
          </p:cNvPr>
          <p:cNvSpPr>
            <a:spLocks noGrp="1"/>
          </p:cNvSpPr>
          <p:nvPr>
            <p:ph sz="quarter" idx="11"/>
          </p:nvPr>
        </p:nvSpPr>
        <p:spPr>
          <a:xfrm>
            <a:off x="2364563" y="1396880"/>
            <a:ext cx="1625600" cy="546753"/>
          </a:xfrm>
        </p:spPr>
        <p:txBody>
          <a:bodyPr/>
          <a:lstStyle/>
          <a:p>
            <a:pPr lvl="0"/>
            <a:endParaRPr lang="en-US"/>
          </a:p>
        </p:txBody>
      </p:sp>
      <p:sp>
        <p:nvSpPr>
          <p:cNvPr id="6" name="Content Placeholder 2">
            <a:extLst>
              <a:ext uri="{FF2B5EF4-FFF2-40B4-BE49-F238E27FC236}">
                <a16:creationId xmlns:a16="http://schemas.microsoft.com/office/drawing/2014/main" id="{93CDB9C2-2FD0-4545-9BC8-9860B3EC59E7}"/>
              </a:ext>
            </a:extLst>
          </p:cNvPr>
          <p:cNvSpPr>
            <a:spLocks noGrp="1"/>
          </p:cNvSpPr>
          <p:nvPr>
            <p:ph sz="quarter" idx="12"/>
          </p:nvPr>
        </p:nvSpPr>
        <p:spPr>
          <a:xfrm>
            <a:off x="4127500" y="1411058"/>
            <a:ext cx="1625600" cy="546753"/>
          </a:xfrm>
        </p:spPr>
        <p:txBody>
          <a:bodyPr/>
          <a:lstStyle/>
          <a:p>
            <a:pPr lvl="0"/>
            <a:endParaRPr lang="en-US"/>
          </a:p>
        </p:txBody>
      </p:sp>
      <p:sp>
        <p:nvSpPr>
          <p:cNvPr id="7" name="Content Placeholder 2">
            <a:extLst>
              <a:ext uri="{FF2B5EF4-FFF2-40B4-BE49-F238E27FC236}">
                <a16:creationId xmlns:a16="http://schemas.microsoft.com/office/drawing/2014/main" id="{51467805-B165-490A-876F-ED6A61E64433}"/>
              </a:ext>
            </a:extLst>
          </p:cNvPr>
          <p:cNvSpPr>
            <a:spLocks noGrp="1"/>
          </p:cNvSpPr>
          <p:nvPr>
            <p:ph sz="quarter" idx="13"/>
          </p:nvPr>
        </p:nvSpPr>
        <p:spPr>
          <a:xfrm>
            <a:off x="6096000" y="1424052"/>
            <a:ext cx="1625600" cy="546753"/>
          </a:xfrm>
        </p:spPr>
        <p:txBody>
          <a:bodyPr/>
          <a:lstStyle/>
          <a:p>
            <a:pPr lvl="0"/>
            <a:endParaRPr lang="en-US"/>
          </a:p>
        </p:txBody>
      </p:sp>
      <p:sp>
        <p:nvSpPr>
          <p:cNvPr id="8" name="Content Placeholder 2">
            <a:extLst>
              <a:ext uri="{FF2B5EF4-FFF2-40B4-BE49-F238E27FC236}">
                <a16:creationId xmlns:a16="http://schemas.microsoft.com/office/drawing/2014/main" id="{E53B3F6E-A6F1-47BD-AC78-15B982ADE17B}"/>
              </a:ext>
            </a:extLst>
          </p:cNvPr>
          <p:cNvSpPr>
            <a:spLocks noGrp="1"/>
          </p:cNvSpPr>
          <p:nvPr>
            <p:ph sz="quarter" idx="14"/>
          </p:nvPr>
        </p:nvSpPr>
        <p:spPr>
          <a:xfrm>
            <a:off x="7896151" y="1424051"/>
            <a:ext cx="1625600" cy="546753"/>
          </a:xfrm>
        </p:spPr>
        <p:txBody>
          <a:bodyPr/>
          <a:lstStyle/>
          <a:p>
            <a:pPr lvl="0"/>
            <a:endParaRPr lang="en-US"/>
          </a:p>
        </p:txBody>
      </p:sp>
      <p:sp>
        <p:nvSpPr>
          <p:cNvPr id="9" name="Content Placeholder 2">
            <a:extLst>
              <a:ext uri="{FF2B5EF4-FFF2-40B4-BE49-F238E27FC236}">
                <a16:creationId xmlns:a16="http://schemas.microsoft.com/office/drawing/2014/main" id="{0EF53D3E-0655-45BE-B091-45F0D34606EA}"/>
              </a:ext>
            </a:extLst>
          </p:cNvPr>
          <p:cNvSpPr>
            <a:spLocks noGrp="1"/>
          </p:cNvSpPr>
          <p:nvPr>
            <p:ph sz="quarter" idx="15"/>
          </p:nvPr>
        </p:nvSpPr>
        <p:spPr>
          <a:xfrm>
            <a:off x="521291" y="2171404"/>
            <a:ext cx="1625600" cy="546753"/>
          </a:xfrm>
        </p:spPr>
        <p:txBody>
          <a:bodyPr/>
          <a:lstStyle/>
          <a:p>
            <a:pPr lvl="0"/>
            <a:endParaRPr lang="en-US"/>
          </a:p>
        </p:txBody>
      </p:sp>
      <p:sp>
        <p:nvSpPr>
          <p:cNvPr id="10" name="Content Placeholder 2">
            <a:extLst>
              <a:ext uri="{FF2B5EF4-FFF2-40B4-BE49-F238E27FC236}">
                <a16:creationId xmlns:a16="http://schemas.microsoft.com/office/drawing/2014/main" id="{5099C260-627A-4591-B581-97B3C77BE647}"/>
              </a:ext>
            </a:extLst>
          </p:cNvPr>
          <p:cNvSpPr>
            <a:spLocks noGrp="1"/>
          </p:cNvSpPr>
          <p:nvPr>
            <p:ph sz="quarter" idx="16"/>
          </p:nvPr>
        </p:nvSpPr>
        <p:spPr>
          <a:xfrm>
            <a:off x="9686555" y="1400424"/>
            <a:ext cx="1625600" cy="546753"/>
          </a:xfrm>
        </p:spPr>
        <p:txBody>
          <a:bodyPr/>
          <a:lstStyle/>
          <a:p>
            <a:pPr lvl="0"/>
            <a:endParaRPr lang="en-US"/>
          </a:p>
        </p:txBody>
      </p:sp>
      <p:sp>
        <p:nvSpPr>
          <p:cNvPr id="11" name="Content Placeholder 2">
            <a:extLst>
              <a:ext uri="{FF2B5EF4-FFF2-40B4-BE49-F238E27FC236}">
                <a16:creationId xmlns:a16="http://schemas.microsoft.com/office/drawing/2014/main" id="{441D5727-83A7-4031-8B83-09A5AD8C79BE}"/>
              </a:ext>
            </a:extLst>
          </p:cNvPr>
          <p:cNvSpPr>
            <a:spLocks noGrp="1"/>
          </p:cNvSpPr>
          <p:nvPr>
            <p:ph sz="quarter" idx="17"/>
          </p:nvPr>
        </p:nvSpPr>
        <p:spPr>
          <a:xfrm>
            <a:off x="2364563" y="2171403"/>
            <a:ext cx="1625600" cy="546753"/>
          </a:xfrm>
        </p:spPr>
        <p:txBody>
          <a:bodyPr/>
          <a:lstStyle/>
          <a:p>
            <a:pPr lvl="0"/>
            <a:endParaRPr lang="en-US"/>
          </a:p>
        </p:txBody>
      </p:sp>
      <p:sp>
        <p:nvSpPr>
          <p:cNvPr id="12" name="Content Placeholder 2">
            <a:extLst>
              <a:ext uri="{FF2B5EF4-FFF2-40B4-BE49-F238E27FC236}">
                <a16:creationId xmlns:a16="http://schemas.microsoft.com/office/drawing/2014/main" id="{20FE8947-6237-486D-9B3B-F3A406D7C1CB}"/>
              </a:ext>
            </a:extLst>
          </p:cNvPr>
          <p:cNvSpPr>
            <a:spLocks noGrp="1"/>
          </p:cNvSpPr>
          <p:nvPr>
            <p:ph sz="quarter" idx="18"/>
          </p:nvPr>
        </p:nvSpPr>
        <p:spPr>
          <a:xfrm>
            <a:off x="6096000" y="2195031"/>
            <a:ext cx="1625600" cy="546753"/>
          </a:xfrm>
        </p:spPr>
        <p:txBody>
          <a:bodyPr/>
          <a:lstStyle/>
          <a:p>
            <a:pPr lvl="0"/>
            <a:endParaRPr lang="en-US"/>
          </a:p>
        </p:txBody>
      </p:sp>
      <p:sp>
        <p:nvSpPr>
          <p:cNvPr id="13" name="Content Placeholder 2">
            <a:extLst>
              <a:ext uri="{FF2B5EF4-FFF2-40B4-BE49-F238E27FC236}">
                <a16:creationId xmlns:a16="http://schemas.microsoft.com/office/drawing/2014/main" id="{4BA6F08F-A63E-4869-A5C7-924B07565542}"/>
              </a:ext>
            </a:extLst>
          </p:cNvPr>
          <p:cNvSpPr>
            <a:spLocks noGrp="1"/>
          </p:cNvSpPr>
          <p:nvPr>
            <p:ph sz="quarter" idx="19"/>
          </p:nvPr>
        </p:nvSpPr>
        <p:spPr>
          <a:xfrm>
            <a:off x="4127500" y="2171403"/>
            <a:ext cx="1625600" cy="546753"/>
          </a:xfrm>
        </p:spPr>
        <p:txBody>
          <a:bodyPr/>
          <a:lstStyle/>
          <a:p>
            <a:pPr lvl="0"/>
            <a:endParaRPr lang="en-US"/>
          </a:p>
        </p:txBody>
      </p:sp>
    </p:spTree>
    <p:extLst>
      <p:ext uri="{BB962C8B-B14F-4D97-AF65-F5344CB8AC3E}">
        <p14:creationId xmlns:p14="http://schemas.microsoft.com/office/powerpoint/2010/main" val="9295798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5652F-F87C-4DBF-954C-D7780BB4D09E}"/>
              </a:ext>
            </a:extLst>
          </p:cNvPr>
          <p:cNvSpPr>
            <a:spLocks noGrp="1"/>
          </p:cNvSpPr>
          <p:nvPr>
            <p:ph sz="quarter" idx="10"/>
          </p:nvPr>
        </p:nvSpPr>
        <p:spPr>
          <a:xfrm>
            <a:off x="459243" y="1533263"/>
            <a:ext cx="1270000" cy="546753"/>
          </a:xfrm>
        </p:spPr>
        <p:txBody>
          <a:bodyPr/>
          <a:lstStyle/>
          <a:p>
            <a:pPr lvl="0"/>
            <a:endParaRPr lang="en-US"/>
          </a:p>
        </p:txBody>
      </p:sp>
      <p:sp>
        <p:nvSpPr>
          <p:cNvPr id="5" name="Content Placeholder 2">
            <a:extLst>
              <a:ext uri="{FF2B5EF4-FFF2-40B4-BE49-F238E27FC236}">
                <a16:creationId xmlns:a16="http://schemas.microsoft.com/office/drawing/2014/main" id="{911AA164-5EEE-4CC8-8E93-AD3C049377E8}"/>
              </a:ext>
            </a:extLst>
          </p:cNvPr>
          <p:cNvSpPr>
            <a:spLocks noGrp="1"/>
          </p:cNvSpPr>
          <p:nvPr>
            <p:ph sz="quarter" idx="11"/>
          </p:nvPr>
        </p:nvSpPr>
        <p:spPr>
          <a:xfrm>
            <a:off x="1917700" y="1528697"/>
            <a:ext cx="1270000" cy="546753"/>
          </a:xfrm>
        </p:spPr>
        <p:txBody>
          <a:bodyPr/>
          <a:lstStyle/>
          <a:p>
            <a:pPr lvl="0"/>
            <a:endParaRPr lang="en-US"/>
          </a:p>
        </p:txBody>
      </p:sp>
      <p:sp>
        <p:nvSpPr>
          <p:cNvPr id="6" name="Content Placeholder 2">
            <a:extLst>
              <a:ext uri="{FF2B5EF4-FFF2-40B4-BE49-F238E27FC236}">
                <a16:creationId xmlns:a16="http://schemas.microsoft.com/office/drawing/2014/main" id="{BC4B8425-E1B6-493B-B545-5423ED1BEA74}"/>
              </a:ext>
            </a:extLst>
          </p:cNvPr>
          <p:cNvSpPr>
            <a:spLocks noGrp="1"/>
          </p:cNvSpPr>
          <p:nvPr>
            <p:ph sz="quarter" idx="12"/>
          </p:nvPr>
        </p:nvSpPr>
        <p:spPr>
          <a:xfrm>
            <a:off x="3413666" y="1536613"/>
            <a:ext cx="1270000" cy="546753"/>
          </a:xfrm>
        </p:spPr>
        <p:txBody>
          <a:bodyPr/>
          <a:lstStyle/>
          <a:p>
            <a:pPr lvl="0"/>
            <a:endParaRPr lang="en-US"/>
          </a:p>
        </p:txBody>
      </p:sp>
      <p:sp>
        <p:nvSpPr>
          <p:cNvPr id="7" name="Content Placeholder 2">
            <a:extLst>
              <a:ext uri="{FF2B5EF4-FFF2-40B4-BE49-F238E27FC236}">
                <a16:creationId xmlns:a16="http://schemas.microsoft.com/office/drawing/2014/main" id="{3B88D7DA-D06E-443E-84AF-21283C7C7B92}"/>
              </a:ext>
            </a:extLst>
          </p:cNvPr>
          <p:cNvSpPr>
            <a:spLocks noGrp="1"/>
          </p:cNvSpPr>
          <p:nvPr>
            <p:ph sz="quarter" idx="13"/>
          </p:nvPr>
        </p:nvSpPr>
        <p:spPr>
          <a:xfrm>
            <a:off x="4897883" y="1533262"/>
            <a:ext cx="1270000" cy="546753"/>
          </a:xfrm>
        </p:spPr>
        <p:txBody>
          <a:bodyPr/>
          <a:lstStyle/>
          <a:p>
            <a:pPr lvl="0"/>
            <a:endParaRPr lang="en-US"/>
          </a:p>
        </p:txBody>
      </p:sp>
      <p:sp>
        <p:nvSpPr>
          <p:cNvPr id="8" name="Content Placeholder 2">
            <a:extLst>
              <a:ext uri="{FF2B5EF4-FFF2-40B4-BE49-F238E27FC236}">
                <a16:creationId xmlns:a16="http://schemas.microsoft.com/office/drawing/2014/main" id="{B4A79709-DD09-412D-89E5-6A5275168A4E}"/>
              </a:ext>
            </a:extLst>
          </p:cNvPr>
          <p:cNvSpPr>
            <a:spLocks noGrp="1"/>
          </p:cNvSpPr>
          <p:nvPr>
            <p:ph sz="quarter" idx="14"/>
          </p:nvPr>
        </p:nvSpPr>
        <p:spPr>
          <a:xfrm>
            <a:off x="6393849" y="1522497"/>
            <a:ext cx="1270000" cy="546753"/>
          </a:xfrm>
        </p:spPr>
        <p:txBody>
          <a:bodyPr/>
          <a:lstStyle/>
          <a:p>
            <a:pPr lvl="0"/>
            <a:endParaRPr lang="en-US"/>
          </a:p>
        </p:txBody>
      </p:sp>
      <p:sp>
        <p:nvSpPr>
          <p:cNvPr id="9" name="Content Placeholder 2">
            <a:extLst>
              <a:ext uri="{FF2B5EF4-FFF2-40B4-BE49-F238E27FC236}">
                <a16:creationId xmlns:a16="http://schemas.microsoft.com/office/drawing/2014/main" id="{41D10F51-016E-485E-9069-E8AF1EA221A4}"/>
              </a:ext>
            </a:extLst>
          </p:cNvPr>
          <p:cNvSpPr>
            <a:spLocks noGrp="1"/>
          </p:cNvSpPr>
          <p:nvPr>
            <p:ph sz="quarter" idx="15"/>
          </p:nvPr>
        </p:nvSpPr>
        <p:spPr>
          <a:xfrm>
            <a:off x="7878066" y="1533262"/>
            <a:ext cx="1270000" cy="546753"/>
          </a:xfrm>
        </p:spPr>
        <p:txBody>
          <a:bodyPr/>
          <a:lstStyle/>
          <a:p>
            <a:pPr lvl="0"/>
            <a:endParaRPr lang="en-US"/>
          </a:p>
        </p:txBody>
      </p:sp>
    </p:spTree>
    <p:extLst>
      <p:ext uri="{BB962C8B-B14F-4D97-AF65-F5344CB8AC3E}">
        <p14:creationId xmlns:p14="http://schemas.microsoft.com/office/powerpoint/2010/main" val="24710483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4682057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50264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074107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457589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863108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53890334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0755436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59235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1703697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7202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01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9993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72627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0065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5037194" cy="1169551"/>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473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 uri="{C183D7F6-B498-43B3-948B-1728B52AA6E4}">
                <adec:decorative xmlns:adec="http://schemas.microsoft.com/office/drawing/2017/decorative" val="1"/>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1744663" cy="758655"/>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endParaRPr lang="en-US"/>
          </a:p>
        </p:txBody>
      </p:sp>
      <p:sp>
        <p:nvSpPr>
          <p:cNvPr id="4" name="Content Placeholder 3">
            <a:extLst>
              <a:ext uri="{FF2B5EF4-FFF2-40B4-BE49-F238E27FC236}">
                <a16:creationId xmlns:a16="http://schemas.microsoft.com/office/drawing/2014/main" id="{E4BB53CE-F08E-4106-AD5E-B117040EEE61}"/>
              </a:ext>
            </a:extLst>
          </p:cNvPr>
          <p:cNvSpPr>
            <a:spLocks noGrp="1"/>
          </p:cNvSpPr>
          <p:nvPr>
            <p:ph sz="quarter" idx="12"/>
          </p:nvPr>
        </p:nvSpPr>
        <p:spPr>
          <a:xfrm>
            <a:off x="584200" y="4197311"/>
            <a:ext cx="1744663" cy="474702"/>
          </a:xfrm>
        </p:spPr>
        <p:txBody>
          <a:bodyPr/>
          <a:lstStyle>
            <a:lvl1pPr marL="0" indent="0">
              <a:buNone/>
              <a:defRPr/>
            </a:lvl1pPr>
          </a:lstStyle>
          <a:p>
            <a:pPr lvl="0"/>
            <a:endParaRPr lang="en-US"/>
          </a:p>
        </p:txBody>
      </p:sp>
    </p:spTree>
    <p:extLst>
      <p:ext uri="{BB962C8B-B14F-4D97-AF65-F5344CB8AC3E}">
        <p14:creationId xmlns:p14="http://schemas.microsoft.com/office/powerpoint/2010/main" val="1482049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 uri="{C183D7F6-B498-43B3-948B-1728B52AA6E4}">
                <adec:decorative xmlns:adec="http://schemas.microsoft.com/office/drawing/2017/decorative" val="1"/>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1873250" cy="630067"/>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endParaRPr lang="en-US"/>
          </a:p>
        </p:txBody>
      </p:sp>
      <p:sp>
        <p:nvSpPr>
          <p:cNvPr id="4" name="Content Placeholder 3">
            <a:extLst>
              <a:ext uri="{FF2B5EF4-FFF2-40B4-BE49-F238E27FC236}">
                <a16:creationId xmlns:a16="http://schemas.microsoft.com/office/drawing/2014/main" id="{E0FC95F9-9429-476F-B3F9-EC3502876330}"/>
              </a:ext>
            </a:extLst>
          </p:cNvPr>
          <p:cNvSpPr>
            <a:spLocks noGrp="1"/>
          </p:cNvSpPr>
          <p:nvPr>
            <p:ph sz="quarter" idx="12"/>
          </p:nvPr>
        </p:nvSpPr>
        <p:spPr>
          <a:xfrm>
            <a:off x="584200" y="4427041"/>
            <a:ext cx="16224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551194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 uri="{C183D7F6-B498-43B3-948B-1728B52AA6E4}">
                <adec:decorative xmlns:adec="http://schemas.microsoft.com/office/drawing/2017/decorative" val="1"/>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1801813" cy="630067"/>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endParaRPr lang="en-US"/>
          </a:p>
        </p:txBody>
      </p:sp>
      <p:sp>
        <p:nvSpPr>
          <p:cNvPr id="4" name="Content Placeholder 3">
            <a:extLst>
              <a:ext uri="{FF2B5EF4-FFF2-40B4-BE49-F238E27FC236}">
                <a16:creationId xmlns:a16="http://schemas.microsoft.com/office/drawing/2014/main" id="{B4DCC895-0EFB-48D4-9BEA-32ABB49788A5}"/>
              </a:ext>
            </a:extLst>
          </p:cNvPr>
          <p:cNvSpPr>
            <a:spLocks noGrp="1"/>
          </p:cNvSpPr>
          <p:nvPr>
            <p:ph sz="quarter" idx="12"/>
          </p:nvPr>
        </p:nvSpPr>
        <p:spPr>
          <a:xfrm>
            <a:off x="584200" y="4575476"/>
            <a:ext cx="19050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46216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492443"/>
          </a:xfrm>
        </p:spPr>
        <p:txBody>
          <a:bodyPr/>
          <a:lstStyle>
            <a:lvl1pPr>
              <a:defRPr sz="3200"/>
            </a:lvl1pPr>
          </a:lstStyle>
          <a:p>
            <a:endParaRPr lang="en-US"/>
          </a:p>
        </p:txBody>
      </p:sp>
      <p:sp>
        <p:nvSpPr>
          <p:cNvPr id="12" name="Picture Placeholder 11">
            <a:extLst>
              <a:ext uri="{FF2B5EF4-FFF2-40B4-BE49-F238E27FC236}">
                <a16:creationId xmlns:a16="http://schemas.microsoft.com/office/drawing/2014/main" id="{5FB16BBE-B192-448F-BDCE-8133AB666069}"/>
              </a:ext>
              <a:ext uri="{C183D7F6-B498-43B3-948B-1728B52AA6E4}">
                <adec:decorative xmlns:adec="http://schemas.microsoft.com/office/drawing/2017/decorative" val="1"/>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2559050" cy="984885"/>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endParaRPr lang="en-US"/>
          </a:p>
        </p:txBody>
      </p:sp>
      <p:sp>
        <p:nvSpPr>
          <p:cNvPr id="4" name="Content Placeholder 3">
            <a:extLst>
              <a:ext uri="{FF2B5EF4-FFF2-40B4-BE49-F238E27FC236}">
                <a16:creationId xmlns:a16="http://schemas.microsoft.com/office/drawing/2014/main" id="{5F27C3B7-74EC-4D5A-A950-D0614F49963F}"/>
              </a:ext>
            </a:extLst>
          </p:cNvPr>
          <p:cNvSpPr>
            <a:spLocks noGrp="1"/>
          </p:cNvSpPr>
          <p:nvPr>
            <p:ph sz="quarter" idx="12"/>
          </p:nvPr>
        </p:nvSpPr>
        <p:spPr>
          <a:xfrm>
            <a:off x="584200" y="4168373"/>
            <a:ext cx="18176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4C56426-7D47-42C7-A789-5A941E0FE104}"/>
              </a:ext>
            </a:extLst>
          </p:cNvPr>
          <p:cNvSpPr>
            <a:spLocks noGrp="1"/>
          </p:cNvSpPr>
          <p:nvPr>
            <p:ph sz="quarter" idx="13"/>
          </p:nvPr>
        </p:nvSpPr>
        <p:spPr>
          <a:xfrm>
            <a:off x="584200" y="5006962"/>
            <a:ext cx="1817688"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ED1CBBA6-ABAC-4C8A-81C3-6D2C0BA87005}"/>
              </a:ext>
            </a:extLst>
          </p:cNvPr>
          <p:cNvSpPr>
            <a:spLocks noGrp="1"/>
          </p:cNvSpPr>
          <p:nvPr>
            <p:ph sz="quarter" idx="14"/>
          </p:nvPr>
        </p:nvSpPr>
        <p:spPr>
          <a:xfrm>
            <a:off x="584200" y="5820309"/>
            <a:ext cx="18176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1869720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slideLayout" Target="../slideLayouts/slideLayout251.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image" Target="../media/image1.emf"/><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theme" Target="../theme/theme10.xml"/><Relationship Id="rId8" Type="http://schemas.openxmlformats.org/officeDocument/2006/relationships/slideLayout" Target="../slideLayouts/slideLayout220.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1" Type="http://schemas.openxmlformats.org/officeDocument/2006/relationships/slideLayout" Target="../slideLayouts/slideLayout213.xml"/><Relationship Id="rId6" Type="http://schemas.openxmlformats.org/officeDocument/2006/relationships/slideLayout" Target="../slideLayouts/slideLayout21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image" Target="../media/image1.emf"/><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theme" Target="../theme/theme1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8" Type="http://schemas.openxmlformats.org/officeDocument/2006/relationships/slideLayout" Target="../slideLayouts/slideLayout26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9" Type="http://schemas.openxmlformats.org/officeDocument/2006/relationships/slideLayout" Target="../slideLayouts/slideLayout329.xml"/><Relationship Id="rId21" Type="http://schemas.openxmlformats.org/officeDocument/2006/relationships/slideLayout" Target="../slideLayouts/slideLayout311.xml"/><Relationship Id="rId34" Type="http://schemas.openxmlformats.org/officeDocument/2006/relationships/slideLayout" Target="../slideLayouts/slideLayout324.xml"/><Relationship Id="rId7" Type="http://schemas.openxmlformats.org/officeDocument/2006/relationships/slideLayout" Target="../slideLayouts/slideLayout29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41" Type="http://schemas.openxmlformats.org/officeDocument/2006/relationships/theme" Target="../theme/theme1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slideLayout" Target="../slideLayouts/slideLayout322.xml"/><Relationship Id="rId37" Type="http://schemas.openxmlformats.org/officeDocument/2006/relationships/slideLayout" Target="../slideLayouts/slideLayout327.xml"/><Relationship Id="rId40" Type="http://schemas.openxmlformats.org/officeDocument/2006/relationships/slideLayout" Target="../slideLayouts/slideLayout330.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36" Type="http://schemas.openxmlformats.org/officeDocument/2006/relationships/slideLayout" Target="../slideLayouts/slideLayout326.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35" Type="http://schemas.openxmlformats.org/officeDocument/2006/relationships/slideLayout" Target="../slideLayouts/slideLayout325.xml"/><Relationship Id="rId8" Type="http://schemas.openxmlformats.org/officeDocument/2006/relationships/slideLayout" Target="../slideLayouts/slideLayout298.xml"/><Relationship Id="rId3" Type="http://schemas.openxmlformats.org/officeDocument/2006/relationships/slideLayout" Target="../slideLayouts/slideLayout293.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slideLayout" Target="../slideLayouts/slideLayout323.xml"/><Relationship Id="rId38" Type="http://schemas.openxmlformats.org/officeDocument/2006/relationships/slideLayout" Target="../slideLayouts/slideLayout32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34" Type="http://schemas.openxmlformats.org/officeDocument/2006/relationships/image" Target="../media/image62.emf"/><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theme" Target="../theme/theme13.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slideLayout" Target="../slideLayouts/slideLayout359.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slideLayout" Target="../slideLayouts/slideLayout36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slideLayout" Target="../slideLayouts/slideLayout36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slideLayout" Target="../slideLayouts/slideLayout360.xml"/><Relationship Id="rId8" Type="http://schemas.openxmlformats.org/officeDocument/2006/relationships/slideLayout" Target="../slideLayouts/slideLayout338.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image" Target="../media/image1.emf"/><Relationship Id="rId5" Type="http://schemas.openxmlformats.org/officeDocument/2006/relationships/theme" Target="../theme/theme14.xml"/><Relationship Id="rId4"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3.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4.png"/><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5.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image" Target="../media/image1.emf"/><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theme" Target="../theme/theme8.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slideLayout" Target="../slideLayouts/slideLayout211.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9" Type="http://schemas.openxmlformats.org/officeDocument/2006/relationships/slideLayout" Target="../slideLayouts/slideLayout190.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52" Type="http://schemas.openxmlformats.org/officeDocument/2006/relationships/theme" Target="../theme/theme9.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8" Type="http://schemas.openxmlformats.org/officeDocument/2006/relationships/slideLayout" Target="../slideLayouts/slideLayout169.xml"/><Relationship Id="rId51" Type="http://schemas.openxmlformats.org/officeDocument/2006/relationships/slideLayout" Target="../slideLayouts/slideLayout212.xml"/><Relationship Id="rId3" Type="http://schemas.openxmlformats.org/officeDocument/2006/relationships/slideLayout" Target="../slideLayouts/slideLayout164.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0" Type="http://schemas.openxmlformats.org/officeDocument/2006/relationships/slideLayout" Target="../slideLayouts/slideLayout181.xml"/><Relationship Id="rId41" Type="http://schemas.openxmlformats.org/officeDocument/2006/relationships/slideLayout" Target="../slideLayouts/slideLayout202.xml"/><Relationship Id="rId1" Type="http://schemas.openxmlformats.org/officeDocument/2006/relationships/slideLayout" Target="../slideLayouts/slideLayout162.xml"/><Relationship Id="rId6"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6181507"/>
      </p:ext>
    </p:extLst>
  </p:cSld>
  <p:clrMap bg1="lt1" tx1="dk1" bg2="lt2" tx2="dk2" accent1="accent1" accent2="accent2" accent3="accent3" accent4="accent4" accent5="accent5" accent6="accent6" hlink="hlink" folHlink="folHlink"/>
  <p:sldLayoutIdLst>
    <p:sldLayoutId id="2147483847" r:id="rId1"/>
    <p:sldLayoutId id="2147483911" r:id="rId2"/>
    <p:sldLayoutId id="2147483848" r:id="rId3"/>
    <p:sldLayoutId id="2147483912" r:id="rId4"/>
    <p:sldLayoutId id="2147483910" r:id="rId5"/>
    <p:sldLayoutId id="2147483909" r:id="rId6"/>
    <p:sldLayoutId id="2147483908"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41343767"/>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 id="2147484094" r:id="rId39"/>
    <p:sldLayoutId id="2147484095" r:id="rId40"/>
    <p:sldLayoutId id="2147484096" r:id="rId41"/>
    <p:sldLayoutId id="2147484097" r:id="rId42"/>
    <p:sldLayoutId id="2147484098" r:id="rId43"/>
    <p:sldLayoutId id="2147484099" r:id="rId44"/>
    <p:sldLayoutId id="2147484100" r:id="rId45"/>
    <p:sldLayoutId id="2147484101" r:id="rId46"/>
    <p:sldLayoutId id="2147484102" r:id="rId47"/>
  </p:sldLayoutIdLst>
  <p:transition>
    <p:fade/>
  </p:transition>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090856595"/>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839651813"/>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 id="2147484160" r:id="rId25"/>
    <p:sldLayoutId id="2147484161" r:id="rId26"/>
    <p:sldLayoutId id="2147484162" r:id="rId27"/>
    <p:sldLayoutId id="2147484163" r:id="rId28"/>
    <p:sldLayoutId id="2147484164" r:id="rId29"/>
    <p:sldLayoutId id="2147484165" r:id="rId30"/>
    <p:sldLayoutId id="2147484166" r:id="rId31"/>
    <p:sldLayoutId id="2147484167" r:id="rId32"/>
    <p:sldLayoutId id="2147484168" r:id="rId33"/>
    <p:sldLayoutId id="2147484169" r:id="rId34"/>
    <p:sldLayoutId id="2147484170" r:id="rId35"/>
    <p:sldLayoutId id="2147484171" r:id="rId36"/>
    <p:sldLayoutId id="2147484172" r:id="rId37"/>
    <p:sldLayoutId id="2147484173" r:id="rId38"/>
    <p:sldLayoutId id="2147484174" r:id="rId39"/>
    <p:sldLayoutId id="2147484175" r:id="rId40"/>
  </p:sldLayoutIdLs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8609984"/>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32084090"/>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327794"/>
      </p:ext>
    </p:extLst>
  </p:cSld>
  <p:clrMap bg1="lt1" tx1="dk1" bg2="lt2" tx2="dk2" accent1="accent1" accent2="accent2" accent3="accent3" accent4="accent4" accent5="accent5" accent6="accent6" hlink="hlink" folHlink="folHlink"/>
  <p:sldLayoutIdLst>
    <p:sldLayoutId id="2147483698" r:id="rId1"/>
    <p:sldLayoutId id="2147483699" r:id="rId2"/>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708866"/>
      </p:ext>
    </p:extLst>
  </p:cSld>
  <p:clrMap bg1="lt1" tx1="dk1" bg2="lt2" tx2="dk2" accent1="accent1" accent2="accent2" accent3="accent3" accent4="accent4" accent5="accent5" accent6="accent6" hlink="hlink" folHlink="folHlink"/>
  <p:sldLayoutIdLst>
    <p:sldLayoutId id="2147483715" r:id="rId1"/>
    <p:sldLayoutId id="2147483717" r:id="rId2"/>
    <p:sldLayoutId id="2147483919" r:id="rId3"/>
    <p:sldLayoutId id="2147483918" r:id="rId4"/>
    <p:sldLayoutId id="2147483917" r:id="rId5"/>
    <p:sldLayoutId id="2147483916" r:id="rId6"/>
    <p:sldLayoutId id="2147483718" r:id="rId7"/>
    <p:sldLayoutId id="2147483926" r:id="rId8"/>
    <p:sldLayoutId id="2147483924" r:id="rId9"/>
    <p:sldLayoutId id="2147483914" r:id="rId10"/>
    <p:sldLayoutId id="2147483913" r:id="rId11"/>
    <p:sldLayoutId id="2147483719" r:id="rId12"/>
    <p:sldLayoutId id="2147483725" r:id="rId13"/>
    <p:sldLayoutId id="2147483925" r:id="rId14"/>
    <p:sldLayoutId id="2147483923" r:id="rId15"/>
    <p:sldLayoutId id="2147483922" r:id="rId16"/>
    <p:sldLayoutId id="2147483921" r:id="rId17"/>
    <p:sldLayoutId id="2147483920" r:id="rId18"/>
    <p:sldLayoutId id="2147483915" r:id="rId19"/>
    <p:sldLayoutId id="2147483906" r:id="rId20"/>
    <p:sldLayoutId id="2147483905" r:id="rId21"/>
    <p:sldLayoutId id="2147483904" r:id="rId22"/>
    <p:sldLayoutId id="2147483903" r:id="rId23"/>
    <p:sldLayoutId id="2147483730" r:id="rId24"/>
    <p:sldLayoutId id="2147483907" r:id="rId25"/>
    <p:sldLayoutId id="2147483844" r:id="rId26"/>
    <p:sldLayoutId id="214748384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72167941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939" r:id="rId22"/>
    <p:sldLayoutId id="2147483938" r:id="rId23"/>
    <p:sldLayoutId id="2147483937" r:id="rId24"/>
    <p:sldLayoutId id="2147483932" r:id="rId25"/>
    <p:sldLayoutId id="2147483931" r:id="rId26"/>
    <p:sldLayoutId id="2147483930" r:id="rId27"/>
    <p:sldLayoutId id="2147483927" r:id="rId28"/>
    <p:sldLayoutId id="2147483871" r:id="rId29"/>
    <p:sldLayoutId id="2147483872" r:id="rId30"/>
    <p:sldLayoutId id="2147483873" r:id="rId31"/>
    <p:sldLayoutId id="2147483874" r:id="rId3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626020"/>
            <a:ext cx="11303917" cy="397545"/>
          </a:xfrm>
          <a:prstGeom prst="rect">
            <a:avLst/>
          </a:prstGeom>
        </p:spPr>
        <p:txBody>
          <a:bodyPr wrap="square" lIns="0" tIns="0" rIns="0" bIns="0">
            <a:spAutoFit/>
          </a:bodyPr>
          <a:lstStyle/>
          <a:p>
            <a:pPr marL="0" lvl="0">
              <a:lnSpc>
                <a:spcPts val="3137"/>
              </a:lnSpc>
            </a:pPr>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29293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5308789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929" r:id="rId12"/>
    <p:sldLayoutId id="2147483928"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Lst>
  <p:transition>
    <p:fade/>
  </p:transition>
  <p:hf hdr="0" dt="0"/>
  <p:txStyles>
    <p:titleStyle>
      <a:lvl1pPr algn="l" defTabSz="914367" rtl="0" eaLnBrk="1" latinLnBrk="0" hangingPunct="1">
        <a:lnSpc>
          <a:spcPct val="90000"/>
        </a:lnSpc>
        <a:spcBef>
          <a:spcPct val="0"/>
        </a:spcBef>
        <a:buNone/>
        <a:defRPr lang="en-US" sz="2800" b="0" strike="noStrike" kern="1200" cap="none" spc="-49"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7481479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36" r:id="rId3"/>
    <p:sldLayoutId id="2147483935" r:id="rId4"/>
    <p:sldLayoutId id="2147483934" r:id="rId5"/>
    <p:sldLayoutId id="2147483933" r:id="rId6"/>
    <p:sldLayoutId id="2147483902"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7459772"/>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27874799"/>
      </p:ext>
    </p:extLst>
  </p:cSld>
  <p:clrMap bg1="dk1" tx1="lt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229630573"/>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 id="2147484043" r:id="rId40"/>
    <p:sldLayoutId id="2147484044" r:id="rId41"/>
    <p:sldLayoutId id="2147484045" r:id="rId42"/>
    <p:sldLayoutId id="2147484046" r:id="rId43"/>
    <p:sldLayoutId id="2147484047" r:id="rId44"/>
    <p:sldLayoutId id="2147484048" r:id="rId45"/>
    <p:sldLayoutId id="2147484049" r:id="rId46"/>
    <p:sldLayoutId id="2147484050" r:id="rId47"/>
    <p:sldLayoutId id="2147484051" r:id="rId48"/>
    <p:sldLayoutId id="2147484052" r:id="rId49"/>
    <p:sldLayoutId id="2147484053" r:id="rId50"/>
    <p:sldLayoutId id="2147484054" r:id="rId51"/>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67.svg"/><Relationship Id="rId4" Type="http://schemas.openxmlformats.org/officeDocument/2006/relationships/image" Target="../media/image66.png"/></Relationships>
</file>

<file path=ppt/slides/_rels/slide1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microsoft.com/office/2007/relationships/hdphoto" Target="../media/hdphoto3.wdp"/><Relationship Id="rId11" Type="http://schemas.openxmlformats.org/officeDocument/2006/relationships/image" Target="../media/image100.sv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svg"/><Relationship Id="rId9" Type="http://schemas.openxmlformats.org/officeDocument/2006/relationships/image" Target="../media/image9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microsoft.com/office/2007/relationships/hdphoto" Target="../media/hdphoto4.wdp"/><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microsoft.com/office/2007/relationships/hdphoto" Target="../media/hdphoto5.wdp"/><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cosmos-db/optimize-dev-test" TargetMode="External"/><Relationship Id="rId7" Type="http://schemas.openxmlformats.org/officeDocument/2006/relationships/hyperlink" Target="https://docs.microsoft.com/en-us/learn/browse/?products=azure-cosmos-db" TargetMode="External"/><Relationship Id="rId2" Type="http://schemas.openxmlformats.org/officeDocument/2006/relationships/image" Target="../media/image104.png"/><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hyperlink" Target="https://azure.microsoft.com/en-us/resources/azure-cosmos-db-onboarding-best-practices/" TargetMode="External"/><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107.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2.svg"/><Relationship Id="rId4" Type="http://schemas.openxmlformats.org/officeDocument/2006/relationships/image" Target="../media/image108.svg"/><Relationship Id="rId9" Type="http://schemas.openxmlformats.org/officeDocument/2006/relationships/image" Target="../media/image111.png"/></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119.svg"/><Relationship Id="rId5" Type="http://schemas.openxmlformats.org/officeDocument/2006/relationships/image" Target="../media/image115.sv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117.sv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67.svg"/></Relationships>
</file>

<file path=ppt/slides/_rels/slide28.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azure/cosmos-db/free-tier" TargetMode="External"/><Relationship Id="rId2" Type="http://schemas.openxmlformats.org/officeDocument/2006/relationships/notesSlide" Target="../notesSlides/notesSlide25.xml"/><Relationship Id="rId1" Type="http://schemas.openxmlformats.org/officeDocument/2006/relationships/slideLayout" Target="../slideLayouts/slideLayout366.xml"/><Relationship Id="rId6" Type="http://schemas.openxmlformats.org/officeDocument/2006/relationships/hyperlink" Target="https://learn.microsoft.com/en-us/azure/cosmos-db/provision-throughput-autoscale" TargetMode="External"/><Relationship Id="rId5" Type="http://schemas.openxmlformats.org/officeDocument/2006/relationships/hyperlink" Target="https://learn.microsoft.com/en-us/azure/cosmos-db/serverless" TargetMode="External"/><Relationship Id="rId4" Type="http://schemas.openxmlformats.org/officeDocument/2006/relationships/hyperlink" Target="https://learn.microsoft.com/en-us/azure/cosmos-db/reserved-capac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hyperlink" Target="https://learn.microsoft.com/en-us/azure/cosmos-db/optimize-costs" TargetMode="External"/><Relationship Id="rId3" Type="http://schemas.openxmlformats.org/officeDocument/2006/relationships/hyperlink" Target="https://learn.microsoft.com/en-us/azure/cosmos-db/insights-overview" TargetMode="External"/><Relationship Id="rId7" Type="http://schemas.openxmlformats.org/officeDocument/2006/relationships/hyperlink" Target="https://github.com/MicrosoftDocs/azure-docs/blob/main/articles/cosmos-db/merge.md" TargetMode="External"/><Relationship Id="rId2" Type="http://schemas.openxmlformats.org/officeDocument/2006/relationships/notesSlide" Target="../notesSlides/notesSlide26.xml"/><Relationship Id="rId1" Type="http://schemas.openxmlformats.org/officeDocument/2006/relationships/slideLayout" Target="../slideLayouts/slideLayout366.xml"/><Relationship Id="rId6" Type="http://schemas.openxmlformats.org/officeDocument/2006/relationships/hyperlink" Target="https://learn.microsoft.com/en-us/azure/cosmos-db/burst-capacity" TargetMode="External"/><Relationship Id="rId5" Type="http://schemas.openxmlformats.org/officeDocument/2006/relationships/hyperlink" Target="https://learn.microsoft.com/en-us/azure/cosmos-db/automated-recommendations" TargetMode="External"/><Relationship Id="rId4" Type="http://schemas.openxmlformats.org/officeDocument/2006/relationships/hyperlink" Target="https://learn.microsoft.com/en-us/azure/cosmos-db/nosql/estimate-ru-with-capacity-planne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63.xml"/><Relationship Id="rId6" Type="http://schemas.microsoft.com/office/2007/relationships/hdphoto" Target="../media/hdphoto7.wdp"/><Relationship Id="rId5" Type="http://schemas.openxmlformats.org/officeDocument/2006/relationships/image" Target="../media/image132.png"/><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62.xml"/><Relationship Id="rId4" Type="http://schemas.openxmlformats.org/officeDocument/2006/relationships/image" Target="../media/image67.sv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dms/tutorial-mongodb-cosmos-db-online?toc=/azure/cosmos-db/toc.json&amp;bc=/azure/cosmos-db/breadcrumb/toc.json" TargetMode="External"/><Relationship Id="rId7" Type="http://schemas.openxmlformats.org/officeDocument/2006/relationships/image" Target="../media/image67.svg"/><Relationship Id="rId2" Type="http://schemas.openxmlformats.org/officeDocument/2006/relationships/notesSlide" Target="../notesSlides/notesSlide30.xml"/><Relationship Id="rId1" Type="http://schemas.openxmlformats.org/officeDocument/2006/relationships/slideLayout" Target="../slideLayouts/slideLayout61.xml"/><Relationship Id="rId6" Type="http://schemas.openxmlformats.org/officeDocument/2006/relationships/image" Target="../media/image66.png"/><Relationship Id="rId5" Type="http://schemas.openxmlformats.org/officeDocument/2006/relationships/hyperlink" Target="https://www.striim.com/striim-for-azure-cosmos-db/" TargetMode="External"/><Relationship Id="rId4" Type="http://schemas.openxmlformats.org/officeDocument/2006/relationships/hyperlink" Target="https://docs.microsoft.com/en-us/azure/dms/tutorial-mongodb-cosmos-db?toc=/azure/cosmos-db/toc.json&amp;bc=/azure/cosmos-db/breadcrumb/toc.js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99.xml"/><Relationship Id="rId5" Type="http://schemas.openxmlformats.org/officeDocument/2006/relationships/image" Target="../media/image134.jpeg"/><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98.xml"/><Relationship Id="rId5" Type="http://schemas.openxmlformats.org/officeDocument/2006/relationships/image" Target="../media/image136.jpeg"/><Relationship Id="rId4" Type="http://schemas.microsoft.com/office/2007/relationships/hdphoto" Target="../media/hdphoto9.wdp"/></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97.xml"/><Relationship Id="rId4" Type="http://schemas.openxmlformats.org/officeDocument/2006/relationships/image" Target="../media/image137.jpeg"/></Relationships>
</file>

<file path=ppt/slides/_rels/slide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cosmos-db/cassandra-import-data#migrate-data-using-spark" TargetMode="External"/><Relationship Id="rId7" Type="http://schemas.microsoft.com/office/2007/relationships/hdphoto" Target="../media/hdphoto6.wdp"/><Relationship Id="rId2" Type="http://schemas.openxmlformats.org/officeDocument/2006/relationships/hyperlink" Target="https://docs.microsoft.com/en-us/azure/cosmos-db/cassandra-import-data#migrate-data-using-cqlsh-copy-command" TargetMode="External"/><Relationship Id="rId1" Type="http://schemas.openxmlformats.org/officeDocument/2006/relationships/slideLayout" Target="../slideLayouts/slideLayout60.xml"/><Relationship Id="rId6" Type="http://schemas.openxmlformats.org/officeDocument/2006/relationships/image" Target="../media/image131.png"/><Relationship Id="rId5" Type="http://schemas.openxmlformats.org/officeDocument/2006/relationships/image" Target="../media/image67.sv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96.xml"/><Relationship Id="rId5" Type="http://schemas.openxmlformats.org/officeDocument/2006/relationships/image" Target="../media/image139.jpeg"/><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2.png"/><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emf"/><Relationship Id="rId2" Type="http://schemas.openxmlformats.org/officeDocument/2006/relationships/notesSlide" Target="../notesSlides/notesSlide35.xml"/><Relationship Id="rId1" Type="http://schemas.openxmlformats.org/officeDocument/2006/relationships/slideLayout" Target="../slideLayouts/slideLayout57.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57.xml"/><Relationship Id="rId5" Type="http://schemas.openxmlformats.org/officeDocument/2006/relationships/image" Target="../media/image149.svg"/><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7.xml"/><Relationship Id="rId1" Type="http://schemas.openxmlformats.org/officeDocument/2006/relationships/slideLayout" Target="../slideLayouts/slideLayout98.xml"/><Relationship Id="rId4" Type="http://schemas.openxmlformats.org/officeDocument/2006/relationships/image" Target="../media/image151.jpeg"/></Relationships>
</file>

<file path=ppt/slides/_rels/slide48.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notesSlide" Target="../notesSlides/notesSlide38.xml"/><Relationship Id="rId1" Type="http://schemas.openxmlformats.org/officeDocument/2006/relationships/slideLayout" Target="../slideLayouts/slideLayout98.xml"/><Relationship Id="rId5" Type="http://schemas.microsoft.com/office/2007/relationships/hdphoto" Target="../media/hdphoto11.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JavaOnAzureOffers" TargetMode="External"/><Relationship Id="rId2" Type="http://schemas.openxmlformats.org/officeDocument/2006/relationships/notesSlide" Target="../notesSlides/notesSlide40.xml"/><Relationship Id="rId1" Type="http://schemas.openxmlformats.org/officeDocument/2006/relationships/slideLayout" Target="../slideLayouts/slideLayout136.xml"/><Relationship Id="rId4" Type="http://schemas.openxmlformats.org/officeDocument/2006/relationships/hyperlink" Target="https://aka,ms/ammp"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93.xml"/><Relationship Id="rId1" Type="http://schemas.openxmlformats.org/officeDocument/2006/relationships/themeOverride" Target="../theme/themeOverride1.xml"/><Relationship Id="rId5" Type="http://schemas.openxmlformats.org/officeDocument/2006/relationships/image" Target="../media/image155.emf"/><Relationship Id="rId4" Type="http://schemas.openxmlformats.org/officeDocument/2006/relationships/image" Target="../media/image154.emf"/></Relationships>
</file>

<file path=ppt/slides/_rels/slide52.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notesSlide" Target="../notesSlides/notesSlide42.xml"/><Relationship Id="rId7" Type="http://schemas.openxmlformats.org/officeDocument/2006/relationships/image" Target="../media/image159.emf"/><Relationship Id="rId2" Type="http://schemas.openxmlformats.org/officeDocument/2006/relationships/slideLayout" Target="../slideLayouts/slideLayout259.xml"/><Relationship Id="rId1" Type="http://schemas.openxmlformats.org/officeDocument/2006/relationships/themeOverride" Target="../theme/themeOverride2.xml"/><Relationship Id="rId6" Type="http://schemas.openxmlformats.org/officeDocument/2006/relationships/image" Target="../media/image158.emf"/><Relationship Id="rId5" Type="http://schemas.openxmlformats.org/officeDocument/2006/relationships/image" Target="../media/image157.emf"/><Relationship Id="rId10" Type="http://schemas.openxmlformats.org/officeDocument/2006/relationships/hyperlink" Target="https://azure.microsoft.com/migration/migration-program/" TargetMode="External"/><Relationship Id="rId4" Type="http://schemas.openxmlformats.org/officeDocument/2006/relationships/image" Target="../media/image156.emf"/><Relationship Id="rId9" Type="http://schemas.openxmlformats.org/officeDocument/2006/relationships/image" Target="../media/image161.emf"/></Relationships>
</file>

<file path=ppt/slides/_rels/slide53.xml.rels><?xml version="1.0" encoding="UTF-8" standalone="yes"?>
<Relationships xmlns="http://schemas.openxmlformats.org/package/2006/relationships"><Relationship Id="rId3" Type="http://schemas.openxmlformats.org/officeDocument/2006/relationships/hyperlink" Target="https://www.bing.com/ck/a?!&amp;&amp;p=7fe624ad2f107787b315c9c3d15659ecec2be3b8283f7188bf14343448e9d8abJmltdHM9MTY1NDE5NjQxMSZpZ3VpZD01Mzg4MjRlNS1kZTRjLTRmNzUtOGU5NS0yMmYyYmY3YTQzMjUmaW5zaWQ9NTQ0OQ&amp;ptn=3&amp;fclid=3a6a971e-e2a6-11ec-9068-c44b777a1e81&amp;u=a1aHR0cHM6Ly9kb2NzLm1pY3Jvc29mdC5jb20vZW4tdXMvYXp1cmUvY2xvdWQtYWRvcHRpb24tZnJhbWV3b3JrL292ZXJ2aWV3&amp;ntb=1" TargetMode="External"/><Relationship Id="rId2" Type="http://schemas.openxmlformats.org/officeDocument/2006/relationships/notesSlide" Target="../notesSlides/notesSlide43.xml"/><Relationship Id="rId1" Type="http://schemas.openxmlformats.org/officeDocument/2006/relationships/slideLayout" Target="../slideLayouts/slideLayout310.xml"/><Relationship Id="rId6" Type="http://schemas.openxmlformats.org/officeDocument/2006/relationships/hyperlink" Target="https://www.bing.com/ck/a?!&amp;&amp;p=93c45ef602ef26318611b4be6ab4cf5ea32f22e95c5b144dc405044a67cc640bJmltdHM9MTY1NDE5NjUwNiZpZ3VpZD03ZWVjOWU5NC00NzdmLTQ3ZjktYTc4Ni1lYzg3OTg3MWJjNzcmaW5zaWQ9NTE3Nw&amp;ptn=3&amp;fclid=72ed3a59-e2a6-11ec-b3f7-7b08d85c0c91&amp;u=a1aHR0cHM6Ly93d3cubWljcm9zb2Z0LmNvbS9lbi11cy9sZWFybmluZy9henVyZS10cmFpbmluZy1jZXJ0aWZpY2F0aW9uLmFzcHg&amp;ntb=1" TargetMode="External"/><Relationship Id="rId5" Type="http://schemas.openxmlformats.org/officeDocument/2006/relationships/hyperlink" Target="https://azure.microsoft.com/en-us/migration/migration-modernization-program/#program-form" TargetMode="External"/><Relationship Id="rId4" Type="http://schemas.openxmlformats.org/officeDocument/2006/relationships/hyperlink" Target="https://www.bing.com/ck/a?!&amp;&amp;p=a09b8a47f9f8b41ed5da228b1da3b2f177e0904571e1d2659cdc2e92fc7a80d7JmltdHM9MTY1NDE5NjYyNSZpZ3VpZD03ZDAwM2Q0OC1iNjBkLTQzZjktODEyZC0xZGVkZDBhNWFkM2ImaW5zaWQ9NTE3OA&amp;ptn=3&amp;fclid=b9aef8a9-e2a6-11ec-8dc6-aa046f93166c&amp;u=a1aHR0cHM6Ly9henVyZS5taWNyb3NvZnQuY29tL2VuLXVzL3NlcnZpY2VzL2F6dXJlLW1pZ3JhdGUv&amp;ntb=1" TargetMode="External"/></Relationships>
</file>

<file path=ppt/slides/_rels/slide54.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167.png"/><Relationship Id="rId18" Type="http://schemas.openxmlformats.org/officeDocument/2006/relationships/image" Target="../media/image171.svg"/><Relationship Id="rId3" Type="http://schemas.openxmlformats.org/officeDocument/2006/relationships/image" Target="../media/image162.png"/><Relationship Id="rId21" Type="http://schemas.openxmlformats.org/officeDocument/2006/relationships/image" Target="../media/image140.png"/><Relationship Id="rId7" Type="http://schemas.openxmlformats.org/officeDocument/2006/relationships/image" Target="../media/image164.png"/><Relationship Id="rId12" Type="http://schemas.microsoft.com/office/2007/relationships/hdphoto" Target="../media/hdphoto16.wdp"/><Relationship Id="rId17" Type="http://schemas.openxmlformats.org/officeDocument/2006/relationships/image" Target="../media/image170.png"/><Relationship Id="rId2" Type="http://schemas.openxmlformats.org/officeDocument/2006/relationships/notesSlide" Target="../notesSlides/notesSlide44.xml"/><Relationship Id="rId16" Type="http://schemas.microsoft.com/office/2007/relationships/hdphoto" Target="../media/hdphoto17.wdp"/><Relationship Id="rId20" Type="http://schemas.openxmlformats.org/officeDocument/2006/relationships/image" Target="../media/image173.svg"/><Relationship Id="rId1" Type="http://schemas.openxmlformats.org/officeDocument/2006/relationships/slideLayout" Target="../slideLayouts/slideLayout335.xml"/><Relationship Id="rId6" Type="http://schemas.microsoft.com/office/2007/relationships/hdphoto" Target="../media/hdphoto13.wdp"/><Relationship Id="rId11" Type="http://schemas.openxmlformats.org/officeDocument/2006/relationships/image" Target="../media/image166.png"/><Relationship Id="rId24" Type="http://schemas.openxmlformats.org/officeDocument/2006/relationships/image" Target="../media/image67.svg"/><Relationship Id="rId5" Type="http://schemas.openxmlformats.org/officeDocument/2006/relationships/image" Target="../media/image163.png"/><Relationship Id="rId15" Type="http://schemas.openxmlformats.org/officeDocument/2006/relationships/image" Target="../media/image169.png"/><Relationship Id="rId23" Type="http://schemas.openxmlformats.org/officeDocument/2006/relationships/image" Target="../media/image66.png"/><Relationship Id="rId10" Type="http://schemas.microsoft.com/office/2007/relationships/hdphoto" Target="../media/hdphoto15.wdp"/><Relationship Id="rId19" Type="http://schemas.openxmlformats.org/officeDocument/2006/relationships/image" Target="../media/image172.png"/><Relationship Id="rId4" Type="http://schemas.microsoft.com/office/2007/relationships/hdphoto" Target="../media/hdphoto12.wdp"/><Relationship Id="rId9" Type="http://schemas.openxmlformats.org/officeDocument/2006/relationships/image" Target="../media/image165.png"/><Relationship Id="rId14" Type="http://schemas.openxmlformats.org/officeDocument/2006/relationships/image" Target="../media/image168.png"/><Relationship Id="rId22" Type="http://schemas.openxmlformats.org/officeDocument/2006/relationships/image" Target="../media/image141.svg"/></Relationships>
</file>

<file path=ppt/slides/_rels/slide55.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hyperlink" Target="https://gearup.microsoft.com/download/7ad8e82b-7788-4725-b4d5-7df721d677fc" TargetMode="External"/><Relationship Id="rId7" Type="http://schemas.openxmlformats.org/officeDocument/2006/relationships/image" Target="../media/image176.png"/><Relationship Id="rId2" Type="http://schemas.openxmlformats.org/officeDocument/2006/relationships/notesSlide" Target="../notesSlides/notesSlide45.xml"/><Relationship Id="rId1" Type="http://schemas.openxmlformats.org/officeDocument/2006/relationships/slideLayout" Target="../slideLayouts/slideLayout267.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hyperlink" Target="https://oneask.microsoft.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84200" y="1597728"/>
            <a:ext cx="7075245" cy="3038011"/>
          </a:xfrm>
        </p:spPr>
        <p:txBody>
          <a:bodyPr/>
          <a:lstStyle/>
          <a:p>
            <a:pPr marL="0" marR="0" lvl="0" indent="0" algn="l" defTabSz="932742" rtl="0" eaLnBrk="1" fontAlgn="auto" latinLnBrk="0" hangingPunct="1">
              <a:lnSpc>
                <a:spcPts val="6100"/>
              </a:lnSpc>
              <a:spcBef>
                <a:spcPts val="0"/>
              </a:spcBef>
              <a:spcAft>
                <a:spcPts val="0"/>
              </a:spcAft>
              <a:buClrTx/>
              <a:buSzPct val="90000"/>
              <a:buFont typeface="Wingdings" panose="05000000000000000000" pitchFamily="2" charset="2"/>
              <a:buNone/>
              <a:tabLst/>
              <a:defRPr/>
            </a:pPr>
            <a:r>
              <a:rPr lang="en-US"/>
              <a:t>Azure Cosmos DB </a:t>
            </a:r>
            <a:br>
              <a:rPr lang="en-US"/>
            </a:b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Fast, distributed NoSQL and relational database for any scale</a:t>
            </a:r>
            <a:b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endParaRPr lang="en-US"/>
          </a:p>
        </p:txBody>
      </p:sp>
      <p:pic>
        <p:nvPicPr>
          <p:cNvPr id="12" name="MS logo white - EMF" descr="Microsoft logo">
            <a:extLst>
              <a:ext uri="{FF2B5EF4-FFF2-40B4-BE49-F238E27FC236}">
                <a16:creationId xmlns:a16="http://schemas.microsoft.com/office/drawing/2014/main" id="{98489E1F-4D0D-4A3E-9D5D-684CEFAED848}"/>
              </a:ext>
            </a:extLst>
          </p:cNvPr>
          <p:cNvPicPr>
            <a:picLocks noChangeAspect="1"/>
          </p:cNvPicPr>
          <p:nvPr/>
        </p:nvPicPr>
        <p:blipFill>
          <a:blip r:embed="rId3"/>
          <a:stretch>
            <a:fillRect/>
          </a:stretch>
        </p:blipFill>
        <p:spPr bwMode="black">
          <a:xfrm>
            <a:off x="584200" y="585788"/>
            <a:ext cx="1366245" cy="292608"/>
          </a:xfrm>
          <a:prstGeom prst="rect">
            <a:avLst/>
          </a:prstGeom>
        </p:spPr>
      </p:pic>
      <p:pic>
        <p:nvPicPr>
          <p:cNvPr id="3" name="Graphic 2" descr="Azure Cosmos DB icon">
            <a:extLst>
              <a:ext uri="{FF2B5EF4-FFF2-40B4-BE49-F238E27FC236}">
                <a16:creationId xmlns:a16="http://schemas.microsoft.com/office/drawing/2014/main" id="{74138909-5951-87FB-4EC7-A8EFBA5705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2312" y="1897222"/>
            <a:ext cx="2420170" cy="2420170"/>
          </a:xfrm>
          <a:prstGeom prst="rect">
            <a:avLst/>
          </a:prstGeom>
        </p:spPr>
      </p:pic>
    </p:spTree>
    <p:extLst>
      <p:ext uri="{BB962C8B-B14F-4D97-AF65-F5344CB8AC3E}">
        <p14:creationId xmlns:p14="http://schemas.microsoft.com/office/powerpoint/2010/main" val="14476849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E93EB-9D36-427E-AF1C-4C17A0E221D8}"/>
              </a:ext>
            </a:extLst>
          </p:cNvPr>
          <p:cNvSpPr>
            <a:spLocks noGrp="1"/>
          </p:cNvSpPr>
          <p:nvPr>
            <p:ph type="title"/>
          </p:nvPr>
        </p:nvSpPr>
        <p:spPr>
          <a:xfrm>
            <a:off x="6701674" y="602937"/>
            <a:ext cx="3636125" cy="492443"/>
          </a:xfrm>
        </p:spPr>
        <p:txBody>
          <a:bodyPr/>
          <a:lstStyle/>
          <a:p>
            <a:r>
              <a:rPr lang="en-CA" sz="3200" b="1" spc="0">
                <a:ln>
                  <a:noFill/>
                </a:ln>
                <a:noFill/>
                <a:latin typeface="Segoe UI"/>
                <a:cs typeface="+mn-cs"/>
              </a:rPr>
              <a:t>ASOS (1 of 2)</a:t>
            </a:r>
            <a:endParaRPr lang="en-US">
              <a:noFill/>
            </a:endParaRPr>
          </a:p>
        </p:txBody>
      </p:sp>
      <p:pic>
        <p:nvPicPr>
          <p:cNvPr id="10242" name="Picture 2" descr="Interior view of Asos with a reception desk.">
            <a:extLst>
              <a:ext uri="{FF2B5EF4-FFF2-40B4-BE49-F238E27FC236}">
                <a16:creationId xmlns:a16="http://schemas.microsoft.com/office/drawing/2014/main" id="{E1C1DF1E-4CCE-4A5C-853B-426EAE476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2E92DB-4E7F-43AB-A511-9C63B1B9E44D}"/>
              </a:ext>
              <a:ext uri="{C183D7F6-B498-43B3-948B-1728B52AA6E4}">
                <adec:decorative xmlns:adec="http://schemas.microsoft.com/office/drawing/2017/decorative" val="1"/>
              </a:ext>
            </a:extLst>
          </p:cNvPr>
          <p:cNvGrpSpPr/>
          <p:nvPr/>
        </p:nvGrpSpPr>
        <p:grpSpPr>
          <a:xfrm>
            <a:off x="6096000" y="0"/>
            <a:ext cx="6096000" cy="6858000"/>
            <a:chOff x="6096000" y="0"/>
            <a:chExt cx="6096000" cy="6858000"/>
          </a:xfrm>
        </p:grpSpPr>
        <p:sp>
          <p:nvSpPr>
            <p:cNvPr id="11" name="Rectangle 10">
              <a:extLst>
                <a:ext uri="{FF2B5EF4-FFF2-40B4-BE49-F238E27FC236}">
                  <a16:creationId xmlns:a16="http://schemas.microsoft.com/office/drawing/2014/main" id="{1AC3A4E1-2640-41A7-8F65-02528577B92B}"/>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5D96F22-A069-450C-94F3-12A55E67033D}"/>
                </a:ext>
                <a:ext uri="{C183D7F6-B498-43B3-948B-1728B52AA6E4}">
                  <adec:decorative xmlns:adec="http://schemas.microsoft.com/office/drawing/2017/decorative" val="1"/>
                </a:ext>
              </a:extLst>
            </p:cNvPr>
            <p:cNvSpPr txBox="1"/>
            <p:nvPr/>
          </p:nvSpPr>
          <p:spPr>
            <a:xfrm>
              <a:off x="6701432" y="613097"/>
              <a:ext cx="4055468" cy="492443"/>
            </a:xfrm>
            <a:prstGeom prst="rect">
              <a:avLst/>
            </a:prstGeom>
            <a:noFill/>
          </p:spPr>
          <p:txBody>
            <a:bodyPr wrap="square" lIns="0" tIns="0" rIns="0" bIns="0" rtlCol="0">
              <a:spAutoFit/>
            </a:bodyPr>
            <a:lstStyle/>
            <a:p>
              <a:r>
                <a:rPr lang="en-CA" sz="3200" b="1">
                  <a:solidFill>
                    <a:srgbClr val="FFFFFF"/>
                  </a:solidFill>
                  <a:cs typeface="Segoe UI" pitchFamily="34" charset="0"/>
                </a:rPr>
                <a:t>ASOS </a:t>
              </a:r>
              <a:r>
                <a:rPr lang="en-CA" sz="3200" b="1">
                  <a:cs typeface="Segoe UI" pitchFamily="34" charset="0"/>
                </a:rPr>
                <a:t>(1 of 2)</a:t>
              </a:r>
              <a:endParaRPr lang="en-US" sz="2000" err="1"/>
            </a:p>
          </p:txBody>
        </p:sp>
      </p:grpSp>
      <p:sp>
        <p:nvSpPr>
          <p:cNvPr id="4" name="Content Placeholder 3">
            <a:extLst>
              <a:ext uri="{FF2B5EF4-FFF2-40B4-BE49-F238E27FC236}">
                <a16:creationId xmlns:a16="http://schemas.microsoft.com/office/drawing/2014/main" id="{733C14AE-7370-4125-B7EA-6749862219B0}"/>
              </a:ext>
            </a:extLst>
          </p:cNvPr>
          <p:cNvSpPr>
            <a:spLocks noGrp="1"/>
          </p:cNvSpPr>
          <p:nvPr>
            <p:ph sz="quarter" idx="10"/>
          </p:nvPr>
        </p:nvSpPr>
        <p:spPr>
          <a:xfrm>
            <a:off x="6701674" y="1245270"/>
            <a:ext cx="4944893" cy="1107996"/>
          </a:xfrm>
        </p:spPr>
        <p:txBody>
          <a:bodyPr/>
          <a:lstStyle/>
          <a:p>
            <a:pPr marL="0" lvl="0" indent="0" defTabSz="914400">
              <a:spcBef>
                <a:spcPts val="0"/>
              </a:spcBef>
              <a:spcAft>
                <a:spcPts val="1200"/>
              </a:spcAft>
              <a:buSzTx/>
              <a:buNone/>
            </a:pPr>
            <a:r>
              <a:rPr lang="en-CA" sz="2400" dirty="0">
                <a:solidFill>
                  <a:srgbClr val="FFFFFF"/>
                </a:solidFill>
                <a:latin typeface="Segoe UI" panose="020B0502040204020203" pitchFamily="34" charset="0"/>
              </a:rPr>
              <a:t>Real-time product recommendations and instant order updates for 26mm+ global customers.</a:t>
            </a:r>
          </a:p>
        </p:txBody>
      </p:sp>
      <p:sp>
        <p:nvSpPr>
          <p:cNvPr id="8" name="Content Placeholder 7">
            <a:extLst>
              <a:ext uri="{FF2B5EF4-FFF2-40B4-BE49-F238E27FC236}">
                <a16:creationId xmlns:a16="http://schemas.microsoft.com/office/drawing/2014/main" id="{23F0150C-3876-4E9D-A32D-B2D9CB176973}"/>
              </a:ext>
            </a:extLst>
          </p:cNvPr>
          <p:cNvSpPr>
            <a:spLocks noGrp="1"/>
          </p:cNvSpPr>
          <p:nvPr>
            <p:ph sz="quarter" idx="11"/>
          </p:nvPr>
        </p:nvSpPr>
        <p:spPr>
          <a:xfrm>
            <a:off x="6701675" y="2990504"/>
            <a:ext cx="3828364" cy="2143472"/>
          </a:xfrm>
        </p:spPr>
        <p:txBody>
          <a:bodyPr/>
          <a:lstStyle/>
          <a:p>
            <a:pPr marL="0" lvl="0" indent="0" defTabSz="914400">
              <a:spcBef>
                <a:spcPts val="0"/>
              </a:spcBef>
              <a:spcAft>
                <a:spcPts val="800"/>
              </a:spcAft>
              <a:buSzTx/>
              <a:buNone/>
            </a:pPr>
            <a:r>
              <a:rPr lang="en-CA" sz="2400">
                <a:solidFill>
                  <a:srgbClr val="50E6FF"/>
                </a:solidFill>
                <a:latin typeface="Segoe UI Semibold"/>
                <a:cs typeface="+mn-cs"/>
              </a:rPr>
              <a:t>Azure Cosmos DB delivers</a:t>
            </a:r>
            <a:r>
              <a:rPr lang="en-US" sz="2400">
                <a:solidFill>
                  <a:srgbClr val="50E6FF"/>
                </a:solidFill>
                <a:latin typeface="Segoe UI Semibold"/>
                <a:cs typeface="+mn-cs"/>
              </a:rPr>
              <a:t>: </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&lt;10 </a:t>
            </a:r>
            <a:r>
              <a:rPr lang="en-US" sz="1800" err="1">
                <a:solidFill>
                  <a:srgbClr val="FFFFFF"/>
                </a:solidFill>
                <a:cs typeface="+mn-cs"/>
              </a:rPr>
              <a:t>ms</a:t>
            </a:r>
            <a:r>
              <a:rPr lang="en-US" sz="1800">
                <a:solidFill>
                  <a:srgbClr val="FFFFFF"/>
                </a:solidFill>
                <a:cs typeface="+mn-cs"/>
              </a:rPr>
              <a:t> latency reads and writes</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Global data distribution</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Instant elastic scalability</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Change feed for order workflows and microservices</a:t>
            </a:r>
          </a:p>
        </p:txBody>
      </p:sp>
      <p:pic>
        <p:nvPicPr>
          <p:cNvPr id="2" name="Picture 1" descr="Asos logo">
            <a:extLst>
              <a:ext uri="{FF2B5EF4-FFF2-40B4-BE49-F238E27FC236}">
                <a16:creationId xmlns:a16="http://schemas.microsoft.com/office/drawing/2014/main" id="{A1BED5D8-6B5E-4A44-A86F-32B0DC6F719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b="21356"/>
          <a:stretch/>
        </p:blipFill>
        <p:spPr>
          <a:xfrm>
            <a:off x="6611648" y="5879323"/>
            <a:ext cx="1327589" cy="386305"/>
          </a:xfrm>
          <a:prstGeom prst="rect">
            <a:avLst/>
          </a:prstGeom>
        </p:spPr>
      </p:pic>
    </p:spTree>
    <p:extLst>
      <p:ext uri="{BB962C8B-B14F-4D97-AF65-F5344CB8AC3E}">
        <p14:creationId xmlns:p14="http://schemas.microsoft.com/office/powerpoint/2010/main" val="517069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048C-C81C-4A4E-BEAB-0D554B0FB5B2}"/>
              </a:ext>
            </a:extLst>
          </p:cNvPr>
          <p:cNvSpPr>
            <a:spLocks noGrp="1"/>
          </p:cNvSpPr>
          <p:nvPr>
            <p:ph type="title"/>
          </p:nvPr>
        </p:nvSpPr>
        <p:spPr>
          <a:xfrm>
            <a:off x="4307834" y="457200"/>
            <a:ext cx="3579379" cy="553998"/>
          </a:xfrm>
          <a:noFill/>
        </p:spPr>
        <p:txBody>
          <a:bodyPr wrap="square" lIns="0" tIns="0" rIns="0" bIns="0" rtlCol="0">
            <a:spAutoFit/>
          </a:bodyPr>
          <a:lstStyle/>
          <a:p>
            <a:pPr algn="ctr" defTabSz="914400"/>
            <a:r>
              <a:rPr lang="en-US" sz="3200" b="1">
                <a:noFill/>
                <a:latin typeface="+mn-lt"/>
              </a:rPr>
              <a:t>ASOS (2 of 2)</a:t>
            </a:r>
          </a:p>
        </p:txBody>
      </p:sp>
      <p:pic>
        <p:nvPicPr>
          <p:cNvPr id="5" name="Picture 4" descr="Three men in asos clothing brand standing together.">
            <a:extLst>
              <a:ext uri="{FF2B5EF4-FFF2-40B4-BE49-F238E27FC236}">
                <a16:creationId xmlns:a16="http://schemas.microsoft.com/office/drawing/2014/main" id="{DF2B5134-6FF8-A947-8526-A20C7C9BA87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8" name="Rectangle 17">
            <a:extLst>
              <a:ext uri="{FF2B5EF4-FFF2-40B4-BE49-F238E27FC236}">
                <a16:creationId xmlns:a16="http://schemas.microsoft.com/office/drawing/2014/main" id="{5A92767F-0616-6143-8A3E-BE71D754AAC9}"/>
              </a:ext>
              <a:ext uri="{C183D7F6-B498-43B3-948B-1728B52AA6E4}">
                <adec:decorative xmlns:adec="http://schemas.microsoft.com/office/drawing/2017/decorative" val="1"/>
              </a:ext>
            </a:extLst>
          </p:cNvPr>
          <p:cNvSpPr/>
          <p:nvPr/>
        </p:nvSpPr>
        <p:spPr bwMode="auto">
          <a:xfrm>
            <a:off x="1665333" y="1889356"/>
            <a:ext cx="8872038" cy="311292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D478FF7-5FD4-4722-AF48-FCBD8ACCB458}"/>
              </a:ext>
            </a:extLst>
          </p:cNvPr>
          <p:cNvSpPr>
            <a:spLocks noGrp="1"/>
          </p:cNvSpPr>
          <p:nvPr>
            <p:ph sz="quarter" idx="10"/>
          </p:nvPr>
        </p:nvSpPr>
        <p:spPr>
          <a:xfrm>
            <a:off x="2623683" y="2773501"/>
            <a:ext cx="7095280" cy="655499"/>
          </a:xfrm>
        </p:spPr>
        <p:txBody>
          <a:bodyPr/>
          <a:lstStyle/>
          <a:p>
            <a:pPr marL="0" lvl="0" indent="0" defTabSz="914400">
              <a:spcBef>
                <a:spcPts val="0"/>
              </a:spcBef>
              <a:buSzTx/>
              <a:buNone/>
            </a:pPr>
            <a:r>
              <a:rPr lang="en-CA" sz="2000">
                <a:solidFill>
                  <a:srgbClr val="50E6FF"/>
                </a:solidFill>
                <a:cs typeface="+mn-cs"/>
              </a:rPr>
              <a:t>“</a:t>
            </a:r>
            <a:r>
              <a:rPr lang="en-US" sz="2000">
                <a:solidFill>
                  <a:srgbClr val="FFFFFF"/>
                </a:solidFill>
                <a:cs typeface="+mn-cs"/>
              </a:rPr>
              <a:t>We chose Azure Cosmos DB because of its global distribution and ability to handle heavy seasonal bursts like Black Friday.</a:t>
            </a:r>
            <a:r>
              <a:rPr lang="en-US" sz="2000">
                <a:solidFill>
                  <a:srgbClr val="50E6FF"/>
                </a:solidFill>
                <a:cs typeface="+mn-cs"/>
              </a:rPr>
              <a:t>”</a:t>
            </a:r>
          </a:p>
        </p:txBody>
      </p:sp>
      <p:sp>
        <p:nvSpPr>
          <p:cNvPr id="4" name="Content Placeholder 3">
            <a:extLst>
              <a:ext uri="{FF2B5EF4-FFF2-40B4-BE49-F238E27FC236}">
                <a16:creationId xmlns:a16="http://schemas.microsoft.com/office/drawing/2014/main" id="{53051EA5-2059-4F2F-BE6A-C304FCAB898E}"/>
              </a:ext>
            </a:extLst>
          </p:cNvPr>
          <p:cNvSpPr>
            <a:spLocks noGrp="1"/>
          </p:cNvSpPr>
          <p:nvPr>
            <p:ph sz="quarter" idx="11"/>
          </p:nvPr>
        </p:nvSpPr>
        <p:spPr>
          <a:xfrm>
            <a:off x="2624745" y="3698772"/>
            <a:ext cx="2053478" cy="534905"/>
          </a:xfrm>
        </p:spPr>
        <p:txBody>
          <a:bodyPr/>
          <a:lstStyle/>
          <a:p>
            <a:pPr marL="0" lvl="0" indent="0" defTabSz="914400">
              <a:spcBef>
                <a:spcPts val="0"/>
              </a:spcBef>
              <a:buSzTx/>
              <a:buNone/>
            </a:pPr>
            <a:r>
              <a:rPr lang="en-US" sz="1600">
                <a:solidFill>
                  <a:srgbClr val="50E6FF"/>
                </a:solidFill>
                <a:latin typeface="Segoe UI Semibold"/>
                <a:cs typeface="+mn-cs"/>
              </a:rPr>
              <a:t>Bob Strudwick</a:t>
            </a:r>
          </a:p>
          <a:p>
            <a:pPr marL="0" lvl="0" indent="0" defTabSz="914400">
              <a:spcBef>
                <a:spcPts val="0"/>
              </a:spcBef>
              <a:buSzTx/>
              <a:buNone/>
            </a:pPr>
            <a:r>
              <a:rPr lang="en-US" sz="1400">
                <a:solidFill>
                  <a:srgbClr val="FFFFFF"/>
                </a:solidFill>
                <a:cs typeface="+mn-cs"/>
              </a:rPr>
              <a:t>Chief Technology Officer</a:t>
            </a:r>
          </a:p>
        </p:txBody>
      </p:sp>
      <p:pic>
        <p:nvPicPr>
          <p:cNvPr id="22" name="Picture 21" descr="Asos logo">
            <a:extLst>
              <a:ext uri="{FF2B5EF4-FFF2-40B4-BE49-F238E27FC236}">
                <a16:creationId xmlns:a16="http://schemas.microsoft.com/office/drawing/2014/main" id="{CB15DA8F-A96E-5E4E-8E4A-0E099DFFF32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b="21356"/>
          <a:stretch/>
        </p:blipFill>
        <p:spPr>
          <a:xfrm>
            <a:off x="8994802" y="4238440"/>
            <a:ext cx="1327589" cy="386305"/>
          </a:xfrm>
          <a:prstGeom prst="rect">
            <a:avLst/>
          </a:prstGeom>
        </p:spPr>
      </p:pic>
    </p:spTree>
    <p:extLst>
      <p:ext uri="{BB962C8B-B14F-4D97-AF65-F5344CB8AC3E}">
        <p14:creationId xmlns:p14="http://schemas.microsoft.com/office/powerpoint/2010/main" val="3044994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E4D-8A35-4A48-A86A-0CB5B9208DB8}"/>
              </a:ext>
            </a:extLst>
          </p:cNvPr>
          <p:cNvSpPr>
            <a:spLocks noGrp="1"/>
          </p:cNvSpPr>
          <p:nvPr>
            <p:ph type="title"/>
          </p:nvPr>
        </p:nvSpPr>
        <p:spPr>
          <a:xfrm>
            <a:off x="6703541" y="601997"/>
            <a:ext cx="3926359" cy="492443"/>
          </a:xfrm>
        </p:spPr>
        <p:txBody>
          <a:bodyPr/>
          <a:lstStyle/>
          <a:p>
            <a:pPr lvl="0" defTabSz="914400">
              <a:spcBef>
                <a:spcPts val="0"/>
              </a:spcBef>
              <a:spcAft>
                <a:spcPts val="1200"/>
              </a:spcAft>
            </a:pPr>
            <a:r>
              <a:rPr lang="en-CA" sz="3200" b="1" spc="0">
                <a:ln>
                  <a:noFill/>
                </a:ln>
                <a:noFill/>
                <a:latin typeface="Segoe UI"/>
                <a:cs typeface="+mn-cs"/>
              </a:rPr>
              <a:t>Coca-Cola (1 of 2)</a:t>
            </a:r>
            <a:endParaRPr lang="en-US">
              <a:noFill/>
            </a:endParaRPr>
          </a:p>
        </p:txBody>
      </p:sp>
      <p:pic>
        <p:nvPicPr>
          <p:cNvPr id="3" name="Picture 2" descr="Close-up of Coca-Cola cans.">
            <a:extLst>
              <a:ext uri="{FF2B5EF4-FFF2-40B4-BE49-F238E27FC236}">
                <a16:creationId xmlns:a16="http://schemas.microsoft.com/office/drawing/2014/main" id="{CD1A1D3A-F378-5A4F-89F8-240EC5FE58FF}"/>
              </a:ext>
            </a:extLst>
          </p:cNvPr>
          <p:cNvPicPr>
            <a:picLocks noChangeAspect="1"/>
          </p:cNvPicPr>
          <p:nvPr/>
        </p:nvPicPr>
        <p:blipFill rotWithShape="1">
          <a:blip r:embed="rId3">
            <a:extLst>
              <a:ext uri="{28A0092B-C50C-407E-A947-70E740481C1C}">
                <a14:useLocalDpi xmlns:a14="http://schemas.microsoft.com/office/drawing/2010/main" val="0"/>
              </a:ext>
            </a:extLst>
          </a:blip>
          <a:srcRect l="7153" r="7153"/>
          <a:stretch/>
        </p:blipFill>
        <p:spPr>
          <a:xfrm>
            <a:off x="0" y="0"/>
            <a:ext cx="12192000" cy="6857999"/>
          </a:xfrm>
          <a:prstGeom prst="rect">
            <a:avLst/>
          </a:prstGeom>
        </p:spPr>
      </p:pic>
      <p:grpSp>
        <p:nvGrpSpPr>
          <p:cNvPr id="11" name="Group 10">
            <a:extLst>
              <a:ext uri="{FF2B5EF4-FFF2-40B4-BE49-F238E27FC236}">
                <a16:creationId xmlns:a16="http://schemas.microsoft.com/office/drawing/2014/main" id="{6EB5E315-F36A-4EC7-ACFD-87C7BFC97530}"/>
              </a:ext>
              <a:ext uri="{C183D7F6-B498-43B3-948B-1728B52AA6E4}">
                <adec:decorative xmlns:adec="http://schemas.microsoft.com/office/drawing/2017/decorative" val="1"/>
              </a:ext>
            </a:extLst>
          </p:cNvPr>
          <p:cNvGrpSpPr/>
          <p:nvPr/>
        </p:nvGrpSpPr>
        <p:grpSpPr>
          <a:xfrm>
            <a:off x="6096000" y="0"/>
            <a:ext cx="6096000" cy="6858000"/>
            <a:chOff x="6096000" y="0"/>
            <a:chExt cx="6096000" cy="6858000"/>
          </a:xfrm>
        </p:grpSpPr>
        <p:sp>
          <p:nvSpPr>
            <p:cNvPr id="5" name="Rectangle 4">
              <a:extLst>
                <a:ext uri="{FF2B5EF4-FFF2-40B4-BE49-F238E27FC236}">
                  <a16:creationId xmlns:a16="http://schemas.microsoft.com/office/drawing/2014/main" id="{D1E6EB30-979D-3841-A71C-F378304BA209}"/>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867F7BC-B505-CB4B-85EB-B01056A87440}"/>
                </a:ext>
                <a:ext uri="{C183D7F6-B498-43B3-948B-1728B52AA6E4}">
                  <adec:decorative xmlns:adec="http://schemas.microsoft.com/office/drawing/2017/decorative" val="1"/>
                </a:ext>
              </a:extLst>
            </p:cNvPr>
            <p:cNvSpPr txBox="1"/>
            <p:nvPr/>
          </p:nvSpPr>
          <p:spPr>
            <a:xfrm>
              <a:off x="6611648" y="516511"/>
              <a:ext cx="5002211" cy="593640"/>
            </a:xfrm>
            <a:prstGeom prst="rect">
              <a:avLst/>
            </a:prstGeom>
            <a:noFill/>
          </p:spPr>
          <p:txBody>
            <a:bodyPr wrap="square" lIns="91440" tIns="91440" rIns="91440" bIns="91440" rtlCol="0">
              <a:noAutofit/>
            </a:bodyPr>
            <a:lstStyle/>
            <a:p>
              <a:pPr>
                <a:spcAft>
                  <a:spcPts val="1200"/>
                </a:spcAft>
              </a:pPr>
              <a:r>
                <a:rPr lang="en-CA" sz="3200" b="1">
                  <a:solidFill>
                    <a:schemeClr val="bg1"/>
                  </a:solidFill>
                </a:rPr>
                <a:t>Coca-Cola </a:t>
              </a:r>
              <a:r>
                <a:rPr lang="en-CA" sz="3200" b="1"/>
                <a:t>(1 of 2)</a:t>
              </a:r>
            </a:p>
          </p:txBody>
        </p:sp>
      </p:grpSp>
      <p:sp>
        <p:nvSpPr>
          <p:cNvPr id="4" name="Content Placeholder 3">
            <a:extLst>
              <a:ext uri="{FF2B5EF4-FFF2-40B4-BE49-F238E27FC236}">
                <a16:creationId xmlns:a16="http://schemas.microsoft.com/office/drawing/2014/main" id="{E6BCAA55-EA8B-45BC-9829-D3B1EFA08190}"/>
              </a:ext>
            </a:extLst>
          </p:cNvPr>
          <p:cNvSpPr>
            <a:spLocks noGrp="1"/>
          </p:cNvSpPr>
          <p:nvPr>
            <p:ph sz="quarter" idx="10"/>
          </p:nvPr>
        </p:nvSpPr>
        <p:spPr>
          <a:xfrm>
            <a:off x="6707187" y="1248404"/>
            <a:ext cx="5002212" cy="1211863"/>
          </a:xfrm>
        </p:spPr>
        <p:txBody>
          <a:bodyPr/>
          <a:lstStyle/>
          <a:p>
            <a:pPr lvl="0" defTabSz="914400">
              <a:spcBef>
                <a:spcPts val="0"/>
              </a:spcBef>
              <a:spcAft>
                <a:spcPts val="1200"/>
              </a:spcAft>
              <a:buSzTx/>
            </a:pPr>
            <a:r>
              <a:rPr lang="en-CA" sz="2400">
                <a:solidFill>
                  <a:prstClr val="white"/>
                </a:solidFill>
                <a:latin typeface="Segoe UI" panose="020B0502040204020203" pitchFamily="34" charset="0"/>
                <a:cs typeface="Segoe UI" panose="020B0502040204020203" pitchFamily="34" charset="0"/>
              </a:rPr>
              <a:t>A sales revenue solution gathers data from business units across 200+ countries, for insights in minutes.</a:t>
            </a:r>
          </a:p>
        </p:txBody>
      </p:sp>
      <p:sp>
        <p:nvSpPr>
          <p:cNvPr id="8" name="Content Placeholder 7">
            <a:extLst>
              <a:ext uri="{FF2B5EF4-FFF2-40B4-BE49-F238E27FC236}">
                <a16:creationId xmlns:a16="http://schemas.microsoft.com/office/drawing/2014/main" id="{52279B8E-3702-4012-9859-AADDBB16ECFC}"/>
              </a:ext>
            </a:extLst>
          </p:cNvPr>
          <p:cNvSpPr>
            <a:spLocks noGrp="1"/>
          </p:cNvSpPr>
          <p:nvPr>
            <p:ph sz="quarter" idx="11"/>
          </p:nvPr>
        </p:nvSpPr>
        <p:spPr>
          <a:xfrm>
            <a:off x="6707187" y="2983048"/>
            <a:ext cx="3732213" cy="1912945"/>
          </a:xfrm>
        </p:spPr>
        <p:txBody>
          <a:bodyPr/>
          <a:lstStyle/>
          <a:p>
            <a:pPr lvl="0" defTabSz="914400">
              <a:spcBef>
                <a:spcPts val="0"/>
              </a:spcBef>
              <a:spcAft>
                <a:spcPts val="800"/>
              </a:spcAft>
              <a:buSzTx/>
            </a:pPr>
            <a:r>
              <a:rPr lang="en-CA" sz="2400">
                <a:solidFill>
                  <a:srgbClr val="50E6FF"/>
                </a:solidFill>
                <a:latin typeface="Segoe UI Semibold"/>
                <a:cs typeface="+mn-cs"/>
              </a:rPr>
              <a:t>Azure Cosmos DB delivers</a:t>
            </a:r>
            <a:r>
              <a:rPr lang="en-US" sz="2400">
                <a:solidFill>
                  <a:srgbClr val="50E6FF"/>
                </a:solidFill>
                <a:latin typeface="Segoe UI Semibold"/>
                <a:cs typeface="+mn-cs"/>
              </a:rPr>
              <a:t>: </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Global data distribution</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Ingestion of PBs of data</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Unlimited scale</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Enterprise-grade service</a:t>
            </a:r>
          </a:p>
        </p:txBody>
      </p:sp>
      <p:pic>
        <p:nvPicPr>
          <p:cNvPr id="12" name="Picture 11" descr="Coca-Cola logo">
            <a:extLst>
              <a:ext uri="{FF2B5EF4-FFF2-40B4-BE49-F238E27FC236}">
                <a16:creationId xmlns:a16="http://schemas.microsoft.com/office/drawing/2014/main" id="{4D23B71A-9B83-1F43-BA37-A3D1F14D5A86}"/>
              </a:ext>
            </a:extLst>
          </p:cNvPr>
          <p:cNvPicPr>
            <a:picLocks noChangeAspect="1"/>
          </p:cNvPicPr>
          <p:nvPr/>
        </p:nvPicPr>
        <p:blipFill>
          <a:blip r:embed="rId4"/>
          <a:stretch>
            <a:fillRect/>
          </a:stretch>
        </p:blipFill>
        <p:spPr>
          <a:xfrm>
            <a:off x="6611648" y="5763603"/>
            <a:ext cx="1314203" cy="617744"/>
          </a:xfrm>
          <a:prstGeom prst="rect">
            <a:avLst/>
          </a:prstGeom>
        </p:spPr>
      </p:pic>
    </p:spTree>
    <p:extLst>
      <p:ext uri="{BB962C8B-B14F-4D97-AF65-F5344CB8AC3E}">
        <p14:creationId xmlns:p14="http://schemas.microsoft.com/office/powerpoint/2010/main" val="113951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DC24-4608-4E5E-9B7C-C3CD0A7EB227}"/>
              </a:ext>
            </a:extLst>
          </p:cNvPr>
          <p:cNvSpPr>
            <a:spLocks noGrp="1"/>
          </p:cNvSpPr>
          <p:nvPr>
            <p:ph type="title"/>
          </p:nvPr>
        </p:nvSpPr>
        <p:spPr>
          <a:xfrm>
            <a:off x="3977986" y="457200"/>
            <a:ext cx="4239075" cy="553998"/>
          </a:xfrm>
          <a:noFill/>
        </p:spPr>
        <p:txBody>
          <a:bodyPr wrap="square" lIns="91440" tIns="91440" rIns="91440" bIns="91440" rtlCol="0">
            <a:noAutofit/>
          </a:bodyPr>
          <a:lstStyle/>
          <a:p>
            <a:pPr algn="ctr" defTabSz="914400">
              <a:spcAft>
                <a:spcPts val="1200"/>
              </a:spcAft>
            </a:pPr>
            <a:r>
              <a:rPr lang="en-US" sz="3200" b="1">
                <a:noFill/>
                <a:latin typeface="+mn-lt"/>
                <a:cs typeface="+mn-cs"/>
              </a:rPr>
              <a:t>Coca-Cola (2 of 2)</a:t>
            </a:r>
          </a:p>
        </p:txBody>
      </p:sp>
      <p:pic>
        <p:nvPicPr>
          <p:cNvPr id="23" name="Picture 22">
            <a:extLst>
              <a:ext uri="{FF2B5EF4-FFF2-40B4-BE49-F238E27FC236}">
                <a16:creationId xmlns:a16="http://schemas.microsoft.com/office/drawing/2014/main" id="{D1324B0A-7B4F-0A43-9D21-01F8247B3F3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80" t="3796" r="9413" b="4611"/>
          <a:stretch/>
        </p:blipFill>
        <p:spPr>
          <a:xfrm>
            <a:off x="0" y="-1"/>
            <a:ext cx="12192000" cy="6858001"/>
          </a:xfrm>
          <a:prstGeom prst="rect">
            <a:avLst/>
          </a:prstGeom>
        </p:spPr>
      </p:pic>
      <p:sp>
        <p:nvSpPr>
          <p:cNvPr id="15" name="Rectangle 14">
            <a:extLst>
              <a:ext uri="{FF2B5EF4-FFF2-40B4-BE49-F238E27FC236}">
                <a16:creationId xmlns:a16="http://schemas.microsoft.com/office/drawing/2014/main" id="{8F268B4C-8DAA-2549-81A7-B2A85F215D8E}"/>
              </a:ext>
              <a:ext uri="{C183D7F6-B498-43B3-948B-1728B52AA6E4}">
                <adec:decorative xmlns:adec="http://schemas.microsoft.com/office/drawing/2017/decorative" val="1"/>
              </a:ext>
            </a:extLst>
          </p:cNvPr>
          <p:cNvSpPr/>
          <p:nvPr/>
        </p:nvSpPr>
        <p:spPr bwMode="auto">
          <a:xfrm>
            <a:off x="1665333" y="1889356"/>
            <a:ext cx="8872038" cy="311292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25AE18E-B634-4B09-82D3-8504A4D8A455}"/>
              </a:ext>
            </a:extLst>
          </p:cNvPr>
          <p:cNvSpPr>
            <a:spLocks noGrp="1"/>
          </p:cNvSpPr>
          <p:nvPr>
            <p:ph sz="quarter" idx="10"/>
          </p:nvPr>
        </p:nvSpPr>
        <p:spPr>
          <a:xfrm>
            <a:off x="2624789" y="2772750"/>
            <a:ext cx="7189804" cy="661512"/>
          </a:xfrm>
        </p:spPr>
        <p:txBody>
          <a:bodyPr/>
          <a:lstStyle/>
          <a:p>
            <a:pPr lvl="0" defTabSz="914400">
              <a:spcBef>
                <a:spcPts val="0"/>
              </a:spcBef>
              <a:buSzTx/>
            </a:pPr>
            <a:r>
              <a:rPr lang="en-CA" sz="2000" kern="0">
                <a:solidFill>
                  <a:srgbClr val="50E6FF"/>
                </a:solidFill>
                <a:latin typeface="Segoe UI"/>
                <a:cs typeface="+mn-cs"/>
              </a:rPr>
              <a:t>“</a:t>
            </a:r>
            <a:r>
              <a:rPr lang="en-US" sz="2000" kern="0">
                <a:solidFill>
                  <a:srgbClr val="FFFFFF"/>
                </a:solidFill>
                <a:latin typeface="Segoe UI"/>
                <a:cs typeface="+mn-cs"/>
              </a:rPr>
              <a:t>Being able to scale and have insights that are delivered within minutes is very important to us</a:t>
            </a:r>
            <a:r>
              <a:rPr lang="en-US" sz="2000" kern="0">
                <a:solidFill>
                  <a:srgbClr val="50E6FF"/>
                </a:solidFill>
                <a:latin typeface="Segoe UI"/>
                <a:cs typeface="+mn-cs"/>
              </a:rPr>
              <a:t>”</a:t>
            </a:r>
          </a:p>
        </p:txBody>
      </p:sp>
      <p:sp>
        <p:nvSpPr>
          <p:cNvPr id="4" name="Content Placeholder 3">
            <a:extLst>
              <a:ext uri="{FF2B5EF4-FFF2-40B4-BE49-F238E27FC236}">
                <a16:creationId xmlns:a16="http://schemas.microsoft.com/office/drawing/2014/main" id="{304DBF6C-6B8C-4CE2-A07A-E48672D39720}"/>
              </a:ext>
            </a:extLst>
          </p:cNvPr>
          <p:cNvSpPr>
            <a:spLocks noGrp="1"/>
          </p:cNvSpPr>
          <p:nvPr>
            <p:ph sz="quarter" idx="11"/>
          </p:nvPr>
        </p:nvSpPr>
        <p:spPr>
          <a:xfrm>
            <a:off x="2624789" y="3699982"/>
            <a:ext cx="5613278" cy="588815"/>
          </a:xfrm>
        </p:spPr>
        <p:txBody>
          <a:bodyPr/>
          <a:lstStyle/>
          <a:p>
            <a:pPr lvl="0" defTabSz="914400">
              <a:spcBef>
                <a:spcPts val="0"/>
              </a:spcBef>
              <a:buSzTx/>
            </a:pPr>
            <a:r>
              <a:rPr lang="en-US" sz="1600" kern="0">
                <a:solidFill>
                  <a:srgbClr val="50E6FF"/>
                </a:solidFill>
                <a:latin typeface="Segoe UI Semibold"/>
                <a:cs typeface="+mn-cs"/>
              </a:rPr>
              <a:t>Neeraj </a:t>
            </a:r>
            <a:r>
              <a:rPr lang="en-US" sz="1600" kern="0" err="1">
                <a:solidFill>
                  <a:srgbClr val="50E6FF"/>
                </a:solidFill>
                <a:latin typeface="Segoe UI Semibold"/>
                <a:cs typeface="+mn-cs"/>
              </a:rPr>
              <a:t>Tolmare</a:t>
            </a:r>
            <a:r>
              <a:rPr lang="en-US" sz="1600" kern="0">
                <a:solidFill>
                  <a:srgbClr val="50E6FF"/>
                </a:solidFill>
                <a:latin typeface="Segoe UI Semibold"/>
                <a:cs typeface="+mn-cs"/>
              </a:rPr>
              <a:t> </a:t>
            </a:r>
          </a:p>
          <a:p>
            <a:pPr lvl="0" defTabSz="914400">
              <a:spcBef>
                <a:spcPts val="0"/>
              </a:spcBef>
              <a:buSzTx/>
            </a:pPr>
            <a:r>
              <a:rPr lang="en-US" sz="1400" kern="0">
                <a:solidFill>
                  <a:srgbClr val="FFFFFF"/>
                </a:solidFill>
                <a:latin typeface="Segoe UI"/>
                <a:cs typeface="+mn-cs"/>
              </a:rPr>
              <a:t>CIO and Global Head of Digital &amp; Innovation, The Coca-Cola Company </a:t>
            </a:r>
          </a:p>
        </p:txBody>
      </p:sp>
      <p:pic>
        <p:nvPicPr>
          <p:cNvPr id="21" name="Picture 20" descr="Coca-Cola logo">
            <a:extLst>
              <a:ext uri="{FF2B5EF4-FFF2-40B4-BE49-F238E27FC236}">
                <a16:creationId xmlns:a16="http://schemas.microsoft.com/office/drawing/2014/main" id="{FB626315-9A31-794E-8759-6AA9EF8A99AA}"/>
              </a:ext>
            </a:extLst>
          </p:cNvPr>
          <p:cNvPicPr>
            <a:picLocks noChangeAspect="1"/>
          </p:cNvPicPr>
          <p:nvPr/>
        </p:nvPicPr>
        <p:blipFill>
          <a:blip r:embed="rId3"/>
          <a:stretch>
            <a:fillRect/>
          </a:stretch>
        </p:blipFill>
        <p:spPr>
          <a:xfrm>
            <a:off x="9008188" y="4122720"/>
            <a:ext cx="1314203" cy="617744"/>
          </a:xfrm>
          <a:prstGeom prst="rect">
            <a:avLst/>
          </a:prstGeom>
        </p:spPr>
      </p:pic>
    </p:spTree>
    <p:extLst>
      <p:ext uri="{BB962C8B-B14F-4D97-AF65-F5344CB8AC3E}">
        <p14:creationId xmlns:p14="http://schemas.microsoft.com/office/powerpoint/2010/main" val="1987106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E4D-8A35-4A48-A86A-0CB5B9208DB8}"/>
              </a:ext>
            </a:extLst>
          </p:cNvPr>
          <p:cNvSpPr>
            <a:spLocks noGrp="1"/>
          </p:cNvSpPr>
          <p:nvPr>
            <p:ph type="title"/>
          </p:nvPr>
        </p:nvSpPr>
        <p:spPr>
          <a:xfrm>
            <a:off x="6703541" y="601997"/>
            <a:ext cx="3926359" cy="492443"/>
          </a:xfrm>
        </p:spPr>
        <p:txBody>
          <a:bodyPr/>
          <a:lstStyle/>
          <a:p>
            <a:pPr lvl="0" defTabSz="914400">
              <a:spcBef>
                <a:spcPts val="0"/>
              </a:spcBef>
              <a:spcAft>
                <a:spcPts val="1200"/>
              </a:spcAft>
            </a:pPr>
            <a:r>
              <a:rPr lang="en-CA" sz="3200" b="1" spc="0">
                <a:ln>
                  <a:noFill/>
                </a:ln>
                <a:noFill/>
                <a:latin typeface="Segoe UI"/>
                <a:cs typeface="+mn-cs"/>
              </a:rPr>
              <a:t>Coca-Cola (1 of </a:t>
            </a:r>
            <a:endParaRPr lang="en-US">
              <a:noFill/>
            </a:endParaRPr>
          </a:p>
        </p:txBody>
      </p:sp>
      <p:pic>
        <p:nvPicPr>
          <p:cNvPr id="1026" name="Picture 2" descr="Zero Friction device screens layered on a background of a blue sky with clouds">
            <a:extLst>
              <a:ext uri="{FF2B5EF4-FFF2-40B4-BE49-F238E27FC236}">
                <a16:creationId xmlns:a16="http://schemas.microsoft.com/office/drawing/2014/main" id="{A690BF81-0A55-436A-E32B-05C116190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3202" y="0"/>
            <a:ext cx="629920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E6EB30-979D-3841-A71C-F378304BA209}"/>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8C1B28BA-A06F-4FBE-5F57-6136710CCB5D}"/>
              </a:ext>
            </a:extLst>
          </p:cNvPr>
          <p:cNvSpPr txBox="1"/>
          <p:nvPr/>
        </p:nvSpPr>
        <p:spPr>
          <a:xfrm>
            <a:off x="6634530" y="475216"/>
            <a:ext cx="456255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CA" sz="3200" b="1" i="0" u="none" strike="noStrike" kern="1200" cap="none" spc="0" normalizeH="0" baseline="0" noProof="0">
                <a:ln>
                  <a:noFill/>
                </a:ln>
                <a:solidFill>
                  <a:prstClr val="white"/>
                </a:solidFill>
                <a:effectLst/>
                <a:uLnTx/>
                <a:uFillTx/>
                <a:latin typeface="Segoe UI"/>
                <a:ea typeface="+mn-ea"/>
                <a:cs typeface="+mn-cs"/>
              </a:rPr>
              <a:t>Zero Friction </a:t>
            </a:r>
          </a:p>
        </p:txBody>
      </p:sp>
      <p:sp>
        <p:nvSpPr>
          <p:cNvPr id="4" name="Content Placeholder 3">
            <a:extLst>
              <a:ext uri="{FF2B5EF4-FFF2-40B4-BE49-F238E27FC236}">
                <a16:creationId xmlns:a16="http://schemas.microsoft.com/office/drawing/2014/main" id="{E6BCAA55-EA8B-45BC-9829-D3B1EFA08190}"/>
              </a:ext>
            </a:extLst>
          </p:cNvPr>
          <p:cNvSpPr>
            <a:spLocks noGrp="1"/>
          </p:cNvSpPr>
          <p:nvPr>
            <p:ph sz="quarter" idx="10"/>
          </p:nvPr>
        </p:nvSpPr>
        <p:spPr>
          <a:xfrm>
            <a:off x="6707187" y="1248404"/>
            <a:ext cx="5002212" cy="1477328"/>
          </a:xfrm>
        </p:spPr>
        <p:txBody>
          <a:bodyPr/>
          <a:lstStyle/>
          <a:p>
            <a:pPr lvl="0" defTabSz="914400">
              <a:spcBef>
                <a:spcPts val="0"/>
              </a:spcBef>
              <a:spcAft>
                <a:spcPts val="1200"/>
              </a:spcAft>
              <a:buSzTx/>
            </a:pPr>
            <a:r>
              <a:rPr lang="en-CA" sz="2400">
                <a:solidFill>
                  <a:prstClr val="white"/>
                </a:solidFill>
                <a:latin typeface="Segoe UI" panose="020B0502040204020203" pitchFamily="34" charset="0"/>
                <a:cs typeface="Segoe UI" panose="020B0502040204020203" pitchFamily="34" charset="0"/>
              </a:rPr>
              <a:t>SaaS platform that provides efficient heat metering and billing for heat suppliers and ~12,000 end customers.</a:t>
            </a:r>
          </a:p>
        </p:txBody>
      </p:sp>
      <p:sp>
        <p:nvSpPr>
          <p:cNvPr id="8" name="Content Placeholder 7">
            <a:extLst>
              <a:ext uri="{FF2B5EF4-FFF2-40B4-BE49-F238E27FC236}">
                <a16:creationId xmlns:a16="http://schemas.microsoft.com/office/drawing/2014/main" id="{52279B8E-3702-4012-9859-AADDBB16ECFC}"/>
              </a:ext>
            </a:extLst>
          </p:cNvPr>
          <p:cNvSpPr>
            <a:spLocks noGrp="1"/>
          </p:cNvSpPr>
          <p:nvPr>
            <p:ph sz="quarter" idx="11"/>
          </p:nvPr>
        </p:nvSpPr>
        <p:spPr>
          <a:xfrm>
            <a:off x="6707187" y="2983048"/>
            <a:ext cx="3732213" cy="2164695"/>
          </a:xfrm>
        </p:spPr>
        <p:txBody>
          <a:bodyPr/>
          <a:lstStyle/>
          <a:p>
            <a:pPr lvl="0" defTabSz="914400">
              <a:spcBef>
                <a:spcPts val="0"/>
              </a:spcBef>
              <a:spcAft>
                <a:spcPts val="800"/>
              </a:spcAft>
              <a:buSzTx/>
            </a:pPr>
            <a:r>
              <a:rPr lang="en-CA" sz="2400">
                <a:solidFill>
                  <a:srgbClr val="50E6FF"/>
                </a:solidFill>
                <a:latin typeface="Segoe UI Semibold"/>
                <a:cs typeface="+mn-cs"/>
              </a:rPr>
              <a:t>Azure Cosmos DB delivers</a:t>
            </a:r>
            <a:r>
              <a:rPr lang="en-US" sz="2400">
                <a:solidFill>
                  <a:srgbClr val="50E6FF"/>
                </a:solidFill>
                <a:latin typeface="Segoe UI Semibold"/>
                <a:cs typeface="+mn-cs"/>
              </a:rPr>
              <a:t>: </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Massive scale</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Support for major traffic spikes</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SLA-backed high availability</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Cost efficiency with serverless and multitenant billing</a:t>
            </a:r>
          </a:p>
        </p:txBody>
      </p:sp>
      <p:pic>
        <p:nvPicPr>
          <p:cNvPr id="1030" name="Picture 6" descr="Zero friction logo">
            <a:extLst>
              <a:ext uri="{FF2B5EF4-FFF2-40B4-BE49-F238E27FC236}">
                <a16:creationId xmlns:a16="http://schemas.microsoft.com/office/drawing/2014/main" id="{6E608995-EB76-B306-D918-03BB2F6EC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3541" y="5987072"/>
            <a:ext cx="1846552" cy="43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1055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CA867-C016-F5D2-4C0D-34CA41E08604}"/>
              </a:ext>
            </a:extLst>
          </p:cNvPr>
          <p:cNvSpPr>
            <a:spLocks noGrp="1"/>
          </p:cNvSpPr>
          <p:nvPr>
            <p:ph type="title"/>
          </p:nvPr>
        </p:nvSpPr>
        <p:spPr/>
        <p:txBody>
          <a:bodyPr/>
          <a:lstStyle/>
          <a:p>
            <a:r>
              <a:rPr lang="en-US">
                <a:cs typeface="Segoe UI"/>
              </a:rPr>
              <a:t>Zero friction</a:t>
            </a:r>
            <a:endParaRPr lang="en-US"/>
          </a:p>
        </p:txBody>
      </p:sp>
      <p:pic>
        <p:nvPicPr>
          <p:cNvPr id="2050" name="Picture 2" descr="A scene of an office with desktop computers at a long table">
            <a:extLst>
              <a:ext uri="{FF2B5EF4-FFF2-40B4-BE49-F238E27FC236}">
                <a16:creationId xmlns:a16="http://schemas.microsoft.com/office/drawing/2014/main" id="{38780B51-644D-3C63-D78B-855747B3A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F268B4C-8DAA-2549-81A7-B2A85F215D8E}"/>
              </a:ext>
              <a:ext uri="{C183D7F6-B498-43B3-948B-1728B52AA6E4}">
                <adec:decorative xmlns:adec="http://schemas.microsoft.com/office/drawing/2017/decorative" val="1"/>
              </a:ext>
            </a:extLst>
          </p:cNvPr>
          <p:cNvSpPr/>
          <p:nvPr/>
        </p:nvSpPr>
        <p:spPr bwMode="auto">
          <a:xfrm>
            <a:off x="1665333" y="1889356"/>
            <a:ext cx="8872038" cy="311292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25AE18E-B634-4B09-82D3-8504A4D8A455}"/>
              </a:ext>
            </a:extLst>
          </p:cNvPr>
          <p:cNvSpPr>
            <a:spLocks noGrp="1"/>
          </p:cNvSpPr>
          <p:nvPr>
            <p:ph sz="quarter" idx="10"/>
          </p:nvPr>
        </p:nvSpPr>
        <p:spPr>
          <a:xfrm>
            <a:off x="2624789" y="2772750"/>
            <a:ext cx="7189804" cy="615553"/>
          </a:xfrm>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CA" sz="2000" b="0" i="0" u="none" strike="noStrike" kern="0" cap="none" spc="0" normalizeH="0" baseline="0" noProof="0">
                <a:ln>
                  <a:noFill/>
                </a:ln>
                <a:solidFill>
                  <a:srgbClr val="50E6FF"/>
                </a:solidFill>
                <a:effectLst/>
                <a:uLnTx/>
                <a:uFillTx/>
                <a:latin typeface="Segoe UI"/>
                <a:ea typeface="+mn-ea"/>
                <a:cs typeface="+mn-cs"/>
              </a:rPr>
              <a:t>“</a:t>
            </a:r>
            <a:r>
              <a:rPr kumimoji="0" lang="en-US" sz="2000" b="0" i="0" u="none" strike="noStrike" kern="0" cap="none" spc="0" normalizeH="0" baseline="0" noProof="0">
                <a:ln>
                  <a:noFill/>
                </a:ln>
                <a:solidFill>
                  <a:srgbClr val="FFFFFF"/>
                </a:solidFill>
                <a:effectLst/>
                <a:uLnTx/>
                <a:uFillTx/>
                <a:latin typeface="Segoe UI"/>
                <a:ea typeface="+mn-ea"/>
                <a:cs typeface="+mn-cs"/>
              </a:rPr>
              <a:t>We’ve built a unique solution for our industry because we use a SaaS concept, which makes it very affordable and scalable.</a:t>
            </a:r>
            <a:r>
              <a:rPr kumimoji="0" lang="en-US" sz="2000" b="0" i="0" u="none" strike="noStrike" kern="0" cap="none" spc="0" normalizeH="0" baseline="0" noProof="0">
                <a:ln>
                  <a:noFill/>
                </a:ln>
                <a:solidFill>
                  <a:srgbClr val="50E6FF"/>
                </a:solidFill>
                <a:effectLst/>
                <a:uLnTx/>
                <a:uFillTx/>
                <a:latin typeface="Segoe UI"/>
                <a:ea typeface="+mn-ea"/>
                <a:cs typeface="+mn-cs"/>
              </a:rPr>
              <a:t>”</a:t>
            </a:r>
          </a:p>
        </p:txBody>
      </p:sp>
      <p:sp>
        <p:nvSpPr>
          <p:cNvPr id="4" name="Content Placeholder 3">
            <a:extLst>
              <a:ext uri="{FF2B5EF4-FFF2-40B4-BE49-F238E27FC236}">
                <a16:creationId xmlns:a16="http://schemas.microsoft.com/office/drawing/2014/main" id="{304DBF6C-6B8C-4CE2-A07A-E48672D39720}"/>
              </a:ext>
            </a:extLst>
          </p:cNvPr>
          <p:cNvSpPr>
            <a:spLocks noGrp="1"/>
          </p:cNvSpPr>
          <p:nvPr>
            <p:ph sz="quarter" idx="11"/>
          </p:nvPr>
        </p:nvSpPr>
        <p:spPr>
          <a:xfrm>
            <a:off x="2624789" y="3699982"/>
            <a:ext cx="5613278" cy="461665"/>
          </a:xfrm>
        </p:spPr>
        <p:txBody>
          <a:bodyPr/>
          <a:lstStyle/>
          <a:p>
            <a:pPr lvl="0" defTabSz="914400">
              <a:spcBef>
                <a:spcPts val="0"/>
              </a:spcBef>
              <a:buSzTx/>
            </a:pPr>
            <a:r>
              <a:rPr lang="en-US" sz="1600" kern="0">
                <a:solidFill>
                  <a:srgbClr val="50E6FF"/>
                </a:solidFill>
                <a:latin typeface="Segoe UI Semibold"/>
                <a:cs typeface="+mn-cs"/>
              </a:rPr>
              <a:t>Yoni </a:t>
            </a:r>
            <a:r>
              <a:rPr lang="en-US" sz="1600" kern="0" err="1">
                <a:solidFill>
                  <a:srgbClr val="50E6FF"/>
                </a:solidFill>
                <a:latin typeface="Segoe UI Semibold"/>
                <a:cs typeface="+mn-cs"/>
              </a:rPr>
              <a:t>Nijs</a:t>
            </a:r>
            <a:endParaRPr lang="en-US" sz="1600" kern="0">
              <a:solidFill>
                <a:srgbClr val="50E6FF"/>
              </a:solidFill>
              <a:latin typeface="Segoe UI Semibold"/>
              <a:cs typeface="+mn-cs"/>
            </a:endParaRPr>
          </a:p>
          <a:p>
            <a:pPr lvl="0" defTabSz="914400">
              <a:spcBef>
                <a:spcPts val="0"/>
              </a:spcBef>
              <a:buSzTx/>
            </a:pPr>
            <a:r>
              <a:rPr lang="en-US" sz="1400" kern="0">
                <a:solidFill>
                  <a:srgbClr val="FFFFFF"/>
                </a:solidFill>
                <a:latin typeface="Segoe UI"/>
                <a:cs typeface="+mn-cs"/>
              </a:rPr>
              <a:t>Cofounder, CTO, and Product Lead, Zero Friction</a:t>
            </a:r>
          </a:p>
        </p:txBody>
      </p:sp>
      <p:pic>
        <p:nvPicPr>
          <p:cNvPr id="5" name="Picture 6" descr="Zero friction logo">
            <a:extLst>
              <a:ext uri="{FF2B5EF4-FFF2-40B4-BE49-F238E27FC236}">
                <a16:creationId xmlns:a16="http://schemas.microsoft.com/office/drawing/2014/main" id="{FFD1A78E-4B2C-E34A-2243-13BAE05D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048" y="4327451"/>
            <a:ext cx="1622621" cy="37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1269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a:xfrm>
            <a:off x="3780650" y="455823"/>
            <a:ext cx="4643288" cy="492443"/>
          </a:xfrm>
        </p:spPr>
        <p:txBody>
          <a:bodyPr/>
          <a:lstStyle/>
          <a:p>
            <a:pPr algn="ctr"/>
            <a:r>
              <a:rPr lang="en-US" sz="3200" dirty="0"/>
              <a:t>Azure Cosmos DB</a:t>
            </a:r>
          </a:p>
        </p:txBody>
      </p:sp>
      <p:sp>
        <p:nvSpPr>
          <p:cNvPr id="5" name="Content Placeholder 4">
            <a:extLst>
              <a:ext uri="{FF2B5EF4-FFF2-40B4-BE49-F238E27FC236}">
                <a16:creationId xmlns:a16="http://schemas.microsoft.com/office/drawing/2014/main" id="{5AA61F9C-C304-4CE2-B638-55341B869A15}"/>
              </a:ext>
            </a:extLst>
          </p:cNvPr>
          <p:cNvSpPr>
            <a:spLocks noGrp="1"/>
          </p:cNvSpPr>
          <p:nvPr>
            <p:ph sz="quarter" idx="10"/>
          </p:nvPr>
        </p:nvSpPr>
        <p:spPr>
          <a:xfrm>
            <a:off x="645460" y="1125758"/>
            <a:ext cx="10651576" cy="664797"/>
          </a:xfrm>
        </p:spPr>
        <p:txBody>
          <a:bodyPr/>
          <a:lstStyle/>
          <a:p>
            <a:pPr lvl="0" algn="ctr" defTabSz="914400">
              <a:lnSpc>
                <a:spcPct val="90000"/>
              </a:lnSpc>
              <a:spcBef>
                <a:spcPts val="0"/>
              </a:spcBef>
              <a:spcAft>
                <a:spcPts val="600"/>
              </a:spcAft>
              <a:buSzTx/>
              <a:defRPr/>
            </a:pPr>
            <a:r>
              <a:rPr lang="en-US" sz="1600" dirty="0">
                <a:ln w="3175">
                  <a:noFill/>
                </a:ln>
                <a:solidFill>
                  <a:prstClr val="black"/>
                </a:solidFill>
                <a:latin typeface="Segoe UI Semibold"/>
                <a:cs typeface="Segoe UI" pitchFamily="34" charset="0"/>
              </a:rPr>
              <a:t>Develop modern apps with a fully managed and serverless distributed database, offering SLA-backed speed and availability for NoSQL data, and support for open-source PostgreSQL, MongoDB, and Cassandra.</a:t>
            </a:r>
          </a:p>
        </p:txBody>
      </p:sp>
      <p:sp>
        <p:nvSpPr>
          <p:cNvPr id="7" name="Content Placeholder 6">
            <a:extLst>
              <a:ext uri="{FF2B5EF4-FFF2-40B4-BE49-F238E27FC236}">
                <a16:creationId xmlns:a16="http://schemas.microsoft.com/office/drawing/2014/main" id="{63F1F23B-14C5-4CAD-98D7-6EA10CCA4F2A}"/>
              </a:ext>
            </a:extLst>
          </p:cNvPr>
          <p:cNvSpPr>
            <a:spLocks noGrp="1"/>
          </p:cNvSpPr>
          <p:nvPr>
            <p:ph sz="quarter" idx="11"/>
          </p:nvPr>
        </p:nvSpPr>
        <p:spPr>
          <a:xfrm>
            <a:off x="645460" y="2694195"/>
            <a:ext cx="2355924" cy="738664"/>
          </a:xfrm>
        </p:spPr>
        <p:txBody>
          <a:bodyPr/>
          <a:lstStyle/>
          <a:p>
            <a:pPr lvl="0" algn="ctr" defTabSz="914400">
              <a:spcBef>
                <a:spcPts val="0"/>
              </a:spcBef>
              <a:buSzTx/>
              <a:defRPr/>
            </a:pPr>
            <a:r>
              <a:rPr lang="en-US" sz="1600" b="1" kern="0">
                <a:solidFill>
                  <a:prstClr val="black"/>
                </a:solidFill>
                <a:latin typeface="Segoe UI Semibold" panose="020B0502040204020203" pitchFamily="34" charset="0"/>
                <a:cs typeface="Segoe UI Semibold" panose="020B0502040204020203" pitchFamily="34" charset="0"/>
              </a:rPr>
              <a:t>Guaranteed performance at any scale </a:t>
            </a:r>
          </a:p>
        </p:txBody>
      </p:sp>
      <p:grpSp>
        <p:nvGrpSpPr>
          <p:cNvPr id="18" name="Group 135">
            <a:extLst>
              <a:ext uri="{FF2B5EF4-FFF2-40B4-BE49-F238E27FC236}">
                <a16:creationId xmlns:a16="http://schemas.microsoft.com/office/drawing/2014/main" id="{FCA40719-0B4C-664E-A665-30983765B2CC}"/>
              </a:ext>
              <a:ext uri="{C183D7F6-B498-43B3-948B-1728B52AA6E4}">
                <adec:decorative xmlns:adec="http://schemas.microsoft.com/office/drawing/2017/decorative" val="1"/>
              </a:ext>
            </a:extLst>
          </p:cNvPr>
          <p:cNvGrpSpPr>
            <a:grpSpLocks noChangeAspect="1"/>
          </p:cNvGrpSpPr>
          <p:nvPr/>
        </p:nvGrpSpPr>
        <p:grpSpPr bwMode="auto">
          <a:xfrm>
            <a:off x="1515450" y="3711311"/>
            <a:ext cx="708304" cy="587983"/>
            <a:chOff x="2204" y="1026"/>
            <a:chExt cx="312" cy="259"/>
          </a:xfrm>
        </p:grpSpPr>
        <p:sp>
          <p:nvSpPr>
            <p:cNvPr id="19" name="Freeform 136">
              <a:extLst>
                <a:ext uri="{FF2B5EF4-FFF2-40B4-BE49-F238E27FC236}">
                  <a16:creationId xmlns:a16="http://schemas.microsoft.com/office/drawing/2014/main" id="{38F8FFB0-2F60-0848-8755-47C5A66FB06A}"/>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137">
              <a:extLst>
                <a:ext uri="{FF2B5EF4-FFF2-40B4-BE49-F238E27FC236}">
                  <a16:creationId xmlns:a16="http://schemas.microsoft.com/office/drawing/2014/main" id="{CCA4F921-05A9-8F4F-84B4-905FB26A706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138">
              <a:extLst>
                <a:ext uri="{FF2B5EF4-FFF2-40B4-BE49-F238E27FC236}">
                  <a16:creationId xmlns:a16="http://schemas.microsoft.com/office/drawing/2014/main" id="{E9AEA0A4-9850-9C4F-AD10-F11F72A65571}"/>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139">
              <a:extLst>
                <a:ext uri="{FF2B5EF4-FFF2-40B4-BE49-F238E27FC236}">
                  <a16:creationId xmlns:a16="http://schemas.microsoft.com/office/drawing/2014/main" id="{B1F7A584-4133-3F45-98C3-F2F7ABFCF6AB}"/>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140">
              <a:extLst>
                <a:ext uri="{FF2B5EF4-FFF2-40B4-BE49-F238E27FC236}">
                  <a16:creationId xmlns:a16="http://schemas.microsoft.com/office/drawing/2014/main" id="{8299CF6B-07DA-C441-BDDD-6BB2DA1BD700}"/>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141">
              <a:extLst>
                <a:ext uri="{FF2B5EF4-FFF2-40B4-BE49-F238E27FC236}">
                  <a16:creationId xmlns:a16="http://schemas.microsoft.com/office/drawing/2014/main" id="{493F826F-AA34-0044-B408-1E3701AA4108}"/>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Oval 142">
              <a:extLst>
                <a:ext uri="{FF2B5EF4-FFF2-40B4-BE49-F238E27FC236}">
                  <a16:creationId xmlns:a16="http://schemas.microsoft.com/office/drawing/2014/main" id="{E1CCB88F-DE38-AF4C-ACDC-0541B0AA94BC}"/>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143">
              <a:extLst>
                <a:ext uri="{FF2B5EF4-FFF2-40B4-BE49-F238E27FC236}">
                  <a16:creationId xmlns:a16="http://schemas.microsoft.com/office/drawing/2014/main" id="{DD77B343-AFFF-A745-9214-FEED649273AE}"/>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 name="Content Placeholder 8">
            <a:extLst>
              <a:ext uri="{FF2B5EF4-FFF2-40B4-BE49-F238E27FC236}">
                <a16:creationId xmlns:a16="http://schemas.microsoft.com/office/drawing/2014/main" id="{FB2CA468-7681-416E-A906-6FB67287FB03}"/>
              </a:ext>
            </a:extLst>
          </p:cNvPr>
          <p:cNvSpPr>
            <a:spLocks noGrp="1"/>
          </p:cNvSpPr>
          <p:nvPr>
            <p:ph sz="quarter" idx="12"/>
          </p:nvPr>
        </p:nvSpPr>
        <p:spPr>
          <a:xfrm>
            <a:off x="920819" y="4728727"/>
            <a:ext cx="1959320" cy="830997"/>
          </a:xfrm>
        </p:spPr>
        <p:txBody>
          <a:bodyPr/>
          <a:lstStyle/>
          <a:p>
            <a:pPr marL="0" lvl="1" indent="0" algn="ctr" defTabSz="711200">
              <a:lnSpc>
                <a:spcPct val="90000"/>
              </a:lnSpc>
              <a:spcBef>
                <a:spcPct val="0"/>
              </a:spcBef>
              <a:spcAft>
                <a:spcPct val="15000"/>
              </a:spcAft>
              <a:buSzTx/>
              <a:buNone/>
              <a:defRPr/>
            </a:pPr>
            <a:r>
              <a:rPr lang="en-US" sz="1200" dirty="0">
                <a:solidFill>
                  <a:prstClr val="black"/>
                </a:solidFill>
                <a:latin typeface="Segoe UI" panose="020B0502040204020203" pitchFamily="34" charset="0"/>
                <a:cs typeface="Segoe UI" panose="020B0502040204020203" pitchFamily="34" charset="0"/>
              </a:rPr>
              <a:t>Gain unparalleled SLA-backed availability, speed and throughput for NoSQL data, fast global access, and instant elasticity.</a:t>
            </a:r>
          </a:p>
        </p:txBody>
      </p:sp>
      <p:sp>
        <p:nvSpPr>
          <p:cNvPr id="10" name="Content Placeholder 9">
            <a:extLst>
              <a:ext uri="{FF2B5EF4-FFF2-40B4-BE49-F238E27FC236}">
                <a16:creationId xmlns:a16="http://schemas.microsoft.com/office/drawing/2014/main" id="{5CC8BC6B-6D3F-45C5-8F82-69B2DDA05575}"/>
              </a:ext>
            </a:extLst>
          </p:cNvPr>
          <p:cNvSpPr>
            <a:spLocks noGrp="1"/>
          </p:cNvSpPr>
          <p:nvPr>
            <p:ph sz="quarter" idx="13"/>
          </p:nvPr>
        </p:nvSpPr>
        <p:spPr>
          <a:xfrm>
            <a:off x="4081814" y="2693369"/>
            <a:ext cx="1338262" cy="492443"/>
          </a:xfrm>
        </p:spPr>
        <p:txBody>
          <a:bodyPr/>
          <a:lstStyle/>
          <a:p>
            <a:pPr lvl="0" algn="ctr" defTabSz="914400">
              <a:spcBef>
                <a:spcPts val="0"/>
              </a:spcBef>
              <a:buSzTx/>
              <a:defRPr/>
            </a:pPr>
            <a:r>
              <a:rPr lang="en-US" sz="1600" b="1" kern="0">
                <a:solidFill>
                  <a:prstClr val="black"/>
                </a:solidFill>
                <a:latin typeface="Segoe UI Semibold" panose="020B0502040204020203" pitchFamily="34" charset="0"/>
                <a:cs typeface="Segoe UI Semibold" panose="020B0502040204020203" pitchFamily="34" charset="0"/>
              </a:rPr>
              <a:t>Simplified app development</a:t>
            </a:r>
          </a:p>
        </p:txBody>
      </p:sp>
      <p:grpSp>
        <p:nvGrpSpPr>
          <p:cNvPr id="15" name="Group 34">
            <a:extLst>
              <a:ext uri="{FF2B5EF4-FFF2-40B4-BE49-F238E27FC236}">
                <a16:creationId xmlns:a16="http://schemas.microsoft.com/office/drawing/2014/main" id="{3B6A82DA-4C4C-044A-B004-4F7470AE0CD3}"/>
              </a:ext>
              <a:ext uri="{C183D7F6-B498-43B3-948B-1728B52AA6E4}">
                <adec:decorative xmlns:adec="http://schemas.microsoft.com/office/drawing/2017/decorative" val="1"/>
              </a:ext>
            </a:extLst>
          </p:cNvPr>
          <p:cNvGrpSpPr>
            <a:grpSpLocks noChangeAspect="1"/>
          </p:cNvGrpSpPr>
          <p:nvPr/>
        </p:nvGrpSpPr>
        <p:grpSpPr bwMode="auto">
          <a:xfrm>
            <a:off x="4302342" y="3652318"/>
            <a:ext cx="798406" cy="780885"/>
            <a:chOff x="2805" y="999"/>
            <a:chExt cx="319" cy="312"/>
          </a:xfrm>
        </p:grpSpPr>
        <p:sp>
          <p:nvSpPr>
            <p:cNvPr id="16" name="Freeform 35">
              <a:extLst>
                <a:ext uri="{FF2B5EF4-FFF2-40B4-BE49-F238E27FC236}">
                  <a16:creationId xmlns:a16="http://schemas.microsoft.com/office/drawing/2014/main" id="{B3170CFE-3898-B340-837E-F7DE24BACDB7}"/>
                </a:ext>
                <a:ext uri="{C183D7F6-B498-43B3-948B-1728B52AA6E4}">
                  <adec:decorative xmlns:adec="http://schemas.microsoft.com/office/drawing/2017/decorative" val="1"/>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36">
              <a:extLst>
                <a:ext uri="{FF2B5EF4-FFF2-40B4-BE49-F238E27FC236}">
                  <a16:creationId xmlns:a16="http://schemas.microsoft.com/office/drawing/2014/main" id="{9D6E90AC-01B8-8448-AEC9-F9D9DC8FAA3B}"/>
                </a:ext>
                <a:ext uri="{C183D7F6-B498-43B3-948B-1728B52AA6E4}">
                  <adec:decorative xmlns:adec="http://schemas.microsoft.com/office/drawing/2017/decorative" val="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 name="Content Placeholder 10">
            <a:extLst>
              <a:ext uri="{FF2B5EF4-FFF2-40B4-BE49-F238E27FC236}">
                <a16:creationId xmlns:a16="http://schemas.microsoft.com/office/drawing/2014/main" id="{AB65C9B5-8B53-489B-937A-5297A84C5C0F}"/>
              </a:ext>
            </a:extLst>
          </p:cNvPr>
          <p:cNvSpPr>
            <a:spLocks noGrp="1"/>
          </p:cNvSpPr>
          <p:nvPr>
            <p:ph sz="quarter" idx="14"/>
          </p:nvPr>
        </p:nvSpPr>
        <p:spPr>
          <a:xfrm>
            <a:off x="3546065" y="4727137"/>
            <a:ext cx="2418299" cy="997196"/>
          </a:xfrm>
        </p:spPr>
        <p:txBody>
          <a:bodyPr/>
          <a:lstStyle/>
          <a:p>
            <a:pPr marL="0" lvl="1" indent="0" algn="ctr" defTabSz="711200">
              <a:lnSpc>
                <a:spcPct val="90000"/>
              </a:lnSpc>
              <a:spcBef>
                <a:spcPct val="0"/>
              </a:spcBef>
              <a:spcAft>
                <a:spcPct val="15000"/>
              </a:spcAft>
              <a:buSzTx/>
              <a:buNone/>
              <a:defRPr/>
            </a:pPr>
            <a:r>
              <a:rPr lang="en-US" sz="1200" dirty="0">
                <a:solidFill>
                  <a:prstClr val="black"/>
                </a:solidFill>
                <a:latin typeface="Segoe UI" panose="020B0502040204020203" pitchFamily="34" charset="0"/>
                <a:cs typeface="Segoe UI" panose="020B0502040204020203" pitchFamily="34" charset="0"/>
              </a:rPr>
              <a:t>Build fast with multiple SDKs and support for open-source PostgreSQL, MongoDB, Apache Cassandra, and more. Gain insight over real-time data with no-ETL analytics using Azure Synapse Link.</a:t>
            </a:r>
          </a:p>
        </p:txBody>
      </p:sp>
      <p:sp>
        <p:nvSpPr>
          <p:cNvPr id="12" name="Content Placeholder 11">
            <a:extLst>
              <a:ext uri="{FF2B5EF4-FFF2-40B4-BE49-F238E27FC236}">
                <a16:creationId xmlns:a16="http://schemas.microsoft.com/office/drawing/2014/main" id="{42386FC6-1E5B-4617-B5DE-7948F05E30B7}"/>
              </a:ext>
            </a:extLst>
          </p:cNvPr>
          <p:cNvSpPr>
            <a:spLocks noGrp="1"/>
          </p:cNvSpPr>
          <p:nvPr>
            <p:ph sz="quarter" idx="15"/>
          </p:nvPr>
        </p:nvSpPr>
        <p:spPr>
          <a:xfrm>
            <a:off x="6586084" y="2696962"/>
            <a:ext cx="2001601" cy="262226"/>
          </a:xfrm>
        </p:spPr>
        <p:txBody>
          <a:bodyPr/>
          <a:lstStyle/>
          <a:p>
            <a:pPr lvl="0" algn="ctr" defTabSz="914400">
              <a:spcBef>
                <a:spcPts val="0"/>
              </a:spcBef>
              <a:buSzTx/>
              <a:defRPr/>
            </a:pPr>
            <a:r>
              <a:rPr lang="en-US" sz="1600" b="1" kern="0">
                <a:solidFill>
                  <a:prstClr val="black"/>
                </a:solidFill>
                <a:latin typeface="Segoe UI Semibold" panose="020B0502040204020203" pitchFamily="34" charset="0"/>
                <a:cs typeface="Segoe UI Semibold" panose="020B0502040204020203" pitchFamily="34" charset="0"/>
              </a:rPr>
              <a:t>Mission-critical ready</a:t>
            </a:r>
          </a:p>
        </p:txBody>
      </p:sp>
      <p:grpSp>
        <p:nvGrpSpPr>
          <p:cNvPr id="2" name="Group 1">
            <a:extLst>
              <a:ext uri="{FF2B5EF4-FFF2-40B4-BE49-F238E27FC236}">
                <a16:creationId xmlns:a16="http://schemas.microsoft.com/office/drawing/2014/main" id="{44046102-549C-4F86-B48D-A052C4C78A26}"/>
              </a:ext>
              <a:ext uri="{C183D7F6-B498-43B3-948B-1728B52AA6E4}">
                <adec:decorative xmlns:adec="http://schemas.microsoft.com/office/drawing/2017/decorative" val="1"/>
              </a:ext>
            </a:extLst>
          </p:cNvPr>
          <p:cNvGrpSpPr/>
          <p:nvPr/>
        </p:nvGrpSpPr>
        <p:grpSpPr>
          <a:xfrm>
            <a:off x="7210020" y="3577667"/>
            <a:ext cx="577430" cy="841860"/>
            <a:chOff x="7210020" y="3577667"/>
            <a:chExt cx="577430" cy="841860"/>
          </a:xfrm>
        </p:grpSpPr>
        <p:sp>
          <p:nvSpPr>
            <p:cNvPr id="43" name="Rectangle 127">
              <a:extLst>
                <a:ext uri="{FF2B5EF4-FFF2-40B4-BE49-F238E27FC236}">
                  <a16:creationId xmlns:a16="http://schemas.microsoft.com/office/drawing/2014/main" id="{709EB082-69FA-44B5-AF84-D7ABAC9B4A15}"/>
                </a:ext>
                <a:ext uri="{C183D7F6-B498-43B3-948B-1728B52AA6E4}">
                  <adec:decorative xmlns:adec="http://schemas.microsoft.com/office/drawing/2017/decorative" val="1"/>
                </a:ext>
              </a:extLst>
            </p:cNvPr>
            <p:cNvSpPr>
              <a:spLocks noChangeArrowheads="1"/>
            </p:cNvSpPr>
            <p:nvPr/>
          </p:nvSpPr>
          <p:spPr bwMode="auto">
            <a:xfrm>
              <a:off x="7210020" y="3577667"/>
              <a:ext cx="577430" cy="8418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D50E48E5-9F17-414F-A273-8E09E488E283}"/>
                </a:ext>
              </a:extLst>
            </p:cNvPr>
            <p:cNvGrpSpPr/>
            <p:nvPr/>
          </p:nvGrpSpPr>
          <p:grpSpPr>
            <a:xfrm>
              <a:off x="7490753" y="3627299"/>
              <a:ext cx="237448" cy="202500"/>
              <a:chOff x="7490753" y="3627299"/>
              <a:chExt cx="237448" cy="202500"/>
            </a:xfrm>
          </p:grpSpPr>
          <p:sp>
            <p:nvSpPr>
              <p:cNvPr id="48" name="Rectangle 128">
                <a:extLst>
                  <a:ext uri="{FF2B5EF4-FFF2-40B4-BE49-F238E27FC236}">
                    <a16:creationId xmlns:a16="http://schemas.microsoft.com/office/drawing/2014/main" id="{04F44164-C756-48D9-95F6-8C764A6471AE}"/>
                  </a:ext>
                  <a:ext uri="{C183D7F6-B498-43B3-948B-1728B52AA6E4}">
                    <adec:decorative xmlns:adec="http://schemas.microsoft.com/office/drawing/2017/decorative" val="1"/>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3">
                <a:extLst>
                  <a:ext uri="{FF2B5EF4-FFF2-40B4-BE49-F238E27FC236}">
                    <a16:creationId xmlns:a16="http://schemas.microsoft.com/office/drawing/2014/main" id="{D4444459-20B2-4DCF-88A0-95150552F473}"/>
                  </a:ext>
                  <a:ext uri="{C183D7F6-B498-43B3-948B-1728B52AA6E4}">
                    <adec:decorative xmlns:adec="http://schemas.microsoft.com/office/drawing/2017/decorative" val="1"/>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4">
                <a:extLst>
                  <a:ext uri="{FF2B5EF4-FFF2-40B4-BE49-F238E27FC236}">
                    <a16:creationId xmlns:a16="http://schemas.microsoft.com/office/drawing/2014/main" id="{C6DAB041-E320-47FD-9C2E-4F5DE44BA8D8}"/>
                  </a:ext>
                  <a:ext uri="{C183D7F6-B498-43B3-948B-1728B52AA6E4}">
                    <adec:decorative xmlns:adec="http://schemas.microsoft.com/office/drawing/2017/decorative" val="1"/>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E191052-3DCB-4000-8A3F-74A9D064B761}"/>
                </a:ext>
              </a:extLst>
            </p:cNvPr>
            <p:cNvGrpSpPr/>
            <p:nvPr/>
          </p:nvGrpSpPr>
          <p:grpSpPr>
            <a:xfrm>
              <a:off x="7484232" y="3888295"/>
              <a:ext cx="237448" cy="202500"/>
              <a:chOff x="7490753" y="3627299"/>
              <a:chExt cx="237448" cy="202500"/>
            </a:xfrm>
          </p:grpSpPr>
          <p:sp>
            <p:nvSpPr>
              <p:cNvPr id="60" name="Rectangle 128">
                <a:extLst>
                  <a:ext uri="{FF2B5EF4-FFF2-40B4-BE49-F238E27FC236}">
                    <a16:creationId xmlns:a16="http://schemas.microsoft.com/office/drawing/2014/main" id="{5953B875-1DCA-494E-A5FF-6213F4FD5BDC}"/>
                  </a:ext>
                  <a:ext uri="{C183D7F6-B498-43B3-948B-1728B52AA6E4}">
                    <adec:decorative xmlns:adec="http://schemas.microsoft.com/office/drawing/2017/decorative" val="1"/>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
                <a:extLst>
                  <a:ext uri="{FF2B5EF4-FFF2-40B4-BE49-F238E27FC236}">
                    <a16:creationId xmlns:a16="http://schemas.microsoft.com/office/drawing/2014/main" id="{0D1AADB2-8A2D-40F7-AC79-DA42DB6DBCA8}"/>
                  </a:ext>
                  <a:ext uri="{C183D7F6-B498-43B3-948B-1728B52AA6E4}">
                    <adec:decorative xmlns:adec="http://schemas.microsoft.com/office/drawing/2017/decorative" val="1"/>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4">
                <a:extLst>
                  <a:ext uri="{FF2B5EF4-FFF2-40B4-BE49-F238E27FC236}">
                    <a16:creationId xmlns:a16="http://schemas.microsoft.com/office/drawing/2014/main" id="{85162C0A-55DF-4332-8E8D-A730E04DD2E7}"/>
                  </a:ext>
                  <a:ext uri="{C183D7F6-B498-43B3-948B-1728B52AA6E4}">
                    <adec:decorative xmlns:adec="http://schemas.microsoft.com/office/drawing/2017/decorative" val="1"/>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867478F-E45E-44BA-94B2-4C2967E36582}"/>
                </a:ext>
              </a:extLst>
            </p:cNvPr>
            <p:cNvGrpSpPr/>
            <p:nvPr/>
          </p:nvGrpSpPr>
          <p:grpSpPr>
            <a:xfrm>
              <a:off x="7476250" y="4128798"/>
              <a:ext cx="237448" cy="202500"/>
              <a:chOff x="7490753" y="3627299"/>
              <a:chExt cx="237448" cy="202500"/>
            </a:xfrm>
          </p:grpSpPr>
          <p:sp>
            <p:nvSpPr>
              <p:cNvPr id="68" name="Rectangle 128">
                <a:extLst>
                  <a:ext uri="{FF2B5EF4-FFF2-40B4-BE49-F238E27FC236}">
                    <a16:creationId xmlns:a16="http://schemas.microsoft.com/office/drawing/2014/main" id="{8E01D177-BC97-4448-93E4-CFB49565272D}"/>
                  </a:ext>
                  <a:ext uri="{C183D7F6-B498-43B3-948B-1728B52AA6E4}">
                    <adec:decorative xmlns:adec="http://schemas.microsoft.com/office/drawing/2017/decorative" val="1"/>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33">
                <a:extLst>
                  <a:ext uri="{FF2B5EF4-FFF2-40B4-BE49-F238E27FC236}">
                    <a16:creationId xmlns:a16="http://schemas.microsoft.com/office/drawing/2014/main" id="{06E06462-4B17-4722-BD29-67B8142D5FA8}"/>
                  </a:ext>
                  <a:ext uri="{C183D7F6-B498-43B3-948B-1728B52AA6E4}">
                    <adec:decorative xmlns:adec="http://schemas.microsoft.com/office/drawing/2017/decorative" val="1"/>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34">
                <a:extLst>
                  <a:ext uri="{FF2B5EF4-FFF2-40B4-BE49-F238E27FC236}">
                    <a16:creationId xmlns:a16="http://schemas.microsoft.com/office/drawing/2014/main" id="{63F59818-81DB-4DBA-AA60-EC8524C39D9B}"/>
                  </a:ext>
                  <a:ext uri="{C183D7F6-B498-43B3-948B-1728B52AA6E4}">
                    <adec:decorative xmlns:adec="http://schemas.microsoft.com/office/drawing/2017/decorative" val="1"/>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75568998-8841-4B67-9032-C1F242DA560E}"/>
                </a:ext>
              </a:extLst>
            </p:cNvPr>
            <p:cNvGrpSpPr/>
            <p:nvPr/>
          </p:nvGrpSpPr>
          <p:grpSpPr>
            <a:xfrm>
              <a:off x="7277256" y="3729552"/>
              <a:ext cx="168827" cy="614891"/>
              <a:chOff x="6494432" y="3776532"/>
              <a:chExt cx="168827" cy="694770"/>
            </a:xfrm>
            <a:solidFill>
              <a:schemeClr val="tx1"/>
            </a:solidFill>
          </p:grpSpPr>
          <p:sp>
            <p:nvSpPr>
              <p:cNvPr id="6" name="Rectangle 5">
                <a:extLst>
                  <a:ext uri="{FF2B5EF4-FFF2-40B4-BE49-F238E27FC236}">
                    <a16:creationId xmlns:a16="http://schemas.microsoft.com/office/drawing/2014/main" id="{B06BAAA3-6617-4D72-A815-E367D159D104}"/>
                  </a:ext>
                  <a:ext uri="{C183D7F6-B498-43B3-948B-1728B52AA6E4}">
                    <adec:decorative xmlns:adec="http://schemas.microsoft.com/office/drawing/2017/decorative" val="1"/>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FADA709-2F95-4451-BF4D-03B11C643AAB}"/>
                  </a:ext>
                  <a:ext uri="{C183D7F6-B498-43B3-948B-1728B52AA6E4}">
                    <adec:decorative xmlns:adec="http://schemas.microsoft.com/office/drawing/2017/decorative" val="1"/>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CFC5B497-576C-4899-B1A4-A224F694B402}"/>
                  </a:ext>
                  <a:ext uri="{C183D7F6-B498-43B3-948B-1728B52AA6E4}">
                    <adec:decorative xmlns:adec="http://schemas.microsoft.com/office/drawing/2017/decorative" val="1"/>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498F6DE-0799-4937-A81E-8183021D96FF}"/>
                  </a:ext>
                  <a:ext uri="{C183D7F6-B498-43B3-948B-1728B52AA6E4}">
                    <adec:decorative xmlns:adec="http://schemas.microsoft.com/office/drawing/2017/decorative" val="1"/>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F249A784-F85C-422A-8894-4697E48FD954}"/>
                  </a:ext>
                  <a:ext uri="{C183D7F6-B498-43B3-948B-1728B52AA6E4}">
                    <adec:decorative xmlns:adec="http://schemas.microsoft.com/office/drawing/2017/decorative" val="1"/>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FFA3124B-0442-4D94-9B06-DA7BA739A29E}"/>
                  </a:ext>
                  <a:ext uri="{C183D7F6-B498-43B3-948B-1728B52AA6E4}">
                    <adec:decorative xmlns:adec="http://schemas.microsoft.com/office/drawing/2017/decorative" val="1"/>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 name="Content Placeholder 12">
            <a:extLst>
              <a:ext uri="{FF2B5EF4-FFF2-40B4-BE49-F238E27FC236}">
                <a16:creationId xmlns:a16="http://schemas.microsoft.com/office/drawing/2014/main" id="{6D36A9A7-4EFD-43E8-BF13-E7D25F819AD3}"/>
              </a:ext>
            </a:extLst>
          </p:cNvPr>
          <p:cNvSpPr>
            <a:spLocks noGrp="1"/>
          </p:cNvSpPr>
          <p:nvPr>
            <p:ph sz="quarter" idx="16"/>
          </p:nvPr>
        </p:nvSpPr>
        <p:spPr>
          <a:xfrm>
            <a:off x="6397629" y="4726440"/>
            <a:ext cx="2430122" cy="664797"/>
          </a:xfrm>
        </p:spPr>
        <p:txBody>
          <a:bodyPr/>
          <a:lstStyle/>
          <a:p>
            <a:pPr marL="0" lvl="1" indent="0" algn="ctr" defTabSz="711200">
              <a:lnSpc>
                <a:spcPct val="90000"/>
              </a:lnSpc>
              <a:spcBef>
                <a:spcPct val="0"/>
              </a:spcBef>
              <a:spcAft>
                <a:spcPct val="15000"/>
              </a:spcAft>
              <a:buSzTx/>
              <a:buNone/>
              <a:defRPr/>
            </a:pPr>
            <a:r>
              <a:rPr lang="en-CA" sz="1200">
                <a:solidFill>
                  <a:prstClr val="black"/>
                </a:solidFill>
                <a:latin typeface="Segoe UI" panose="020B0502040204020203" pitchFamily="34" charset="0"/>
                <a:cs typeface="Segoe UI" panose="020B0502040204020203" pitchFamily="34" charset="0"/>
              </a:rPr>
              <a:t>Guaranteed business continuity, up to 99.999% availability, and enterprise-level security for every application.</a:t>
            </a:r>
            <a:endParaRPr lang="en-US" sz="1200">
              <a:solidFill>
                <a:prstClr val="black"/>
              </a:solidFill>
              <a:latin typeface="Segoe UI" panose="020B0502040204020203" pitchFamily="34" charset="0"/>
              <a:cs typeface="Segoe UI" panose="020B0502040204020203" pitchFamily="34" charset="0"/>
            </a:endParaRPr>
          </a:p>
        </p:txBody>
      </p:sp>
      <p:sp>
        <p:nvSpPr>
          <p:cNvPr id="14" name="Content Placeholder 13">
            <a:extLst>
              <a:ext uri="{FF2B5EF4-FFF2-40B4-BE49-F238E27FC236}">
                <a16:creationId xmlns:a16="http://schemas.microsoft.com/office/drawing/2014/main" id="{B970B11F-40CE-4D34-A732-22B40B1D9E9C}"/>
              </a:ext>
            </a:extLst>
          </p:cNvPr>
          <p:cNvSpPr>
            <a:spLocks noGrp="1"/>
          </p:cNvSpPr>
          <p:nvPr>
            <p:ph sz="quarter" idx="17"/>
          </p:nvPr>
        </p:nvSpPr>
        <p:spPr>
          <a:xfrm>
            <a:off x="9521137" y="2693366"/>
            <a:ext cx="1775899" cy="526279"/>
          </a:xfrm>
        </p:spPr>
        <p:txBody>
          <a:bodyPr/>
          <a:lstStyle/>
          <a:p>
            <a:pPr lvl="0" algn="ctr" defTabSz="914400">
              <a:spcBef>
                <a:spcPts val="0"/>
              </a:spcBef>
              <a:buSzTx/>
              <a:defRPr/>
            </a:pPr>
            <a:r>
              <a:rPr lang="en-US" sz="1600" b="1" kern="0">
                <a:solidFill>
                  <a:prstClr val="black"/>
                </a:solidFill>
                <a:latin typeface="Segoe UI Semibold" panose="020B0502040204020203" pitchFamily="34" charset="0"/>
                <a:cs typeface="Segoe UI Semibold" panose="020B0502040204020203" pitchFamily="34" charset="0"/>
              </a:rPr>
              <a:t>Fully managed and cost-effective</a:t>
            </a:r>
          </a:p>
        </p:txBody>
      </p:sp>
      <p:grpSp>
        <p:nvGrpSpPr>
          <p:cNvPr id="33" name="Group 84">
            <a:extLst>
              <a:ext uri="{FF2B5EF4-FFF2-40B4-BE49-F238E27FC236}">
                <a16:creationId xmlns:a16="http://schemas.microsoft.com/office/drawing/2014/main" id="{D7E80828-C30C-5842-878A-830AEE52A4E6}"/>
              </a:ext>
              <a:ext uri="{C183D7F6-B498-43B3-948B-1728B52AA6E4}">
                <adec:decorative xmlns:adec="http://schemas.microsoft.com/office/drawing/2017/decorative" val="1"/>
              </a:ext>
            </a:extLst>
          </p:cNvPr>
          <p:cNvGrpSpPr>
            <a:grpSpLocks noChangeAspect="1"/>
          </p:cNvGrpSpPr>
          <p:nvPr/>
        </p:nvGrpSpPr>
        <p:grpSpPr bwMode="auto">
          <a:xfrm>
            <a:off x="10018956" y="3606914"/>
            <a:ext cx="708304" cy="780885"/>
            <a:chOff x="5822" y="999"/>
            <a:chExt cx="283" cy="312"/>
          </a:xfrm>
        </p:grpSpPr>
        <p:sp>
          <p:nvSpPr>
            <p:cNvPr id="34" name="AutoShape 83">
              <a:extLst>
                <a:ext uri="{FF2B5EF4-FFF2-40B4-BE49-F238E27FC236}">
                  <a16:creationId xmlns:a16="http://schemas.microsoft.com/office/drawing/2014/main" id="{6AF3DBA1-7785-5A42-BDB5-CD70E0501495}"/>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5">
              <a:extLst>
                <a:ext uri="{FF2B5EF4-FFF2-40B4-BE49-F238E27FC236}">
                  <a16:creationId xmlns:a16="http://schemas.microsoft.com/office/drawing/2014/main" id="{9AF83A25-10B9-E242-8CE2-158BA30EF7F7}"/>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86">
              <a:extLst>
                <a:ext uri="{FF2B5EF4-FFF2-40B4-BE49-F238E27FC236}">
                  <a16:creationId xmlns:a16="http://schemas.microsoft.com/office/drawing/2014/main" id="{36482EC0-5643-654E-9AA7-7C32381004B8}"/>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87">
              <a:extLst>
                <a:ext uri="{FF2B5EF4-FFF2-40B4-BE49-F238E27FC236}">
                  <a16:creationId xmlns:a16="http://schemas.microsoft.com/office/drawing/2014/main" id="{904CAF94-9B64-3A41-886B-8A8FD6405BB2}"/>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8">
              <a:extLst>
                <a:ext uri="{FF2B5EF4-FFF2-40B4-BE49-F238E27FC236}">
                  <a16:creationId xmlns:a16="http://schemas.microsoft.com/office/drawing/2014/main" id="{FCE37501-1710-D94C-8A6E-F2254A5637DD}"/>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9">
              <a:extLst>
                <a:ext uri="{FF2B5EF4-FFF2-40B4-BE49-F238E27FC236}">
                  <a16:creationId xmlns:a16="http://schemas.microsoft.com/office/drawing/2014/main" id="{273CBD63-8FBB-614A-8CFD-D1C4E23C9175}"/>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90">
              <a:extLst>
                <a:ext uri="{FF2B5EF4-FFF2-40B4-BE49-F238E27FC236}">
                  <a16:creationId xmlns:a16="http://schemas.microsoft.com/office/drawing/2014/main" id="{7812183E-C8D9-0B40-87C2-89B545BB3DCB}"/>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98233E0E-906A-42B8-BE83-DAB5151BA559}"/>
              </a:ext>
            </a:extLst>
          </p:cNvPr>
          <p:cNvSpPr>
            <a:spLocks noGrp="1"/>
          </p:cNvSpPr>
          <p:nvPr>
            <p:ph sz="quarter" idx="18"/>
          </p:nvPr>
        </p:nvSpPr>
        <p:spPr>
          <a:xfrm>
            <a:off x="9286210" y="4728055"/>
            <a:ext cx="2171305" cy="830997"/>
          </a:xfrm>
        </p:spPr>
        <p:txBody>
          <a:bodyPr/>
          <a:lstStyle/>
          <a:p>
            <a:pPr marL="0" lvl="1" indent="0" algn="ctr" defTabSz="711200">
              <a:lnSpc>
                <a:spcPct val="90000"/>
              </a:lnSpc>
              <a:spcBef>
                <a:spcPct val="0"/>
              </a:spcBef>
              <a:spcAft>
                <a:spcPct val="15000"/>
              </a:spcAft>
              <a:buSzTx/>
              <a:buNone/>
              <a:defRPr/>
            </a:pPr>
            <a:r>
              <a:rPr lang="en-US" sz="1200">
                <a:solidFill>
                  <a:prstClr val="black"/>
                </a:solidFill>
                <a:latin typeface="Segoe UI" panose="020B0502040204020203" pitchFamily="34" charset="0"/>
                <a:cs typeface="Segoe UI" panose="020B0502040204020203" pitchFamily="34" charset="0"/>
              </a:rPr>
              <a:t>End-to-end database management with serverless and automatic scaling options to match your application and TCO needs.</a:t>
            </a:r>
          </a:p>
        </p:txBody>
      </p:sp>
    </p:spTree>
    <p:extLst>
      <p:ext uri="{BB962C8B-B14F-4D97-AF65-F5344CB8AC3E}">
        <p14:creationId xmlns:p14="http://schemas.microsoft.com/office/powerpoint/2010/main" val="1084708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588263" y="814637"/>
            <a:ext cx="5104434" cy="1661993"/>
          </a:xfrm>
        </p:spPr>
        <p:txBody>
          <a:bodyPr/>
          <a:lstStyle/>
          <a:p>
            <a:r>
              <a:rPr lang="en-US">
                <a:solidFill>
                  <a:schemeClr val="accent2"/>
                </a:solidFill>
              </a:rPr>
              <a:t>Guaranteed performance at any scale </a:t>
            </a:r>
          </a:p>
        </p:txBody>
      </p:sp>
      <p:grpSp>
        <p:nvGrpSpPr>
          <p:cNvPr id="107" name="Group 331">
            <a:extLst>
              <a:ext uri="{FF2B5EF4-FFF2-40B4-BE49-F238E27FC236}">
                <a16:creationId xmlns:a16="http://schemas.microsoft.com/office/drawing/2014/main" id="{CE75F76F-F37B-E749-85D4-C25F238F0E6F}"/>
              </a:ext>
              <a:ext uri="{C183D7F6-B498-43B3-948B-1728B52AA6E4}">
                <adec:decorative xmlns:adec="http://schemas.microsoft.com/office/drawing/2017/decorative" val="1"/>
              </a:ext>
            </a:extLst>
          </p:cNvPr>
          <p:cNvGrpSpPr>
            <a:grpSpLocks noChangeAspect="1"/>
          </p:cNvGrpSpPr>
          <p:nvPr/>
        </p:nvGrpSpPr>
        <p:grpSpPr bwMode="auto">
          <a:xfrm>
            <a:off x="588263" y="286058"/>
            <a:ext cx="495300" cy="411162"/>
            <a:chOff x="2204" y="2803"/>
            <a:chExt cx="312" cy="259"/>
          </a:xfrm>
        </p:grpSpPr>
        <p:sp>
          <p:nvSpPr>
            <p:cNvPr id="108" name="Freeform 332">
              <a:extLst>
                <a:ext uri="{FF2B5EF4-FFF2-40B4-BE49-F238E27FC236}">
                  <a16:creationId xmlns:a16="http://schemas.microsoft.com/office/drawing/2014/main" id="{AF9E8D5F-9A71-6E4F-B04A-E1E1A9C4455D}"/>
                </a:ext>
                <a:ext uri="{C183D7F6-B498-43B3-948B-1728B52AA6E4}">
                  <adec:decorative xmlns:adec="http://schemas.microsoft.com/office/drawing/2017/decorative" val="1"/>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33">
              <a:extLst>
                <a:ext uri="{FF2B5EF4-FFF2-40B4-BE49-F238E27FC236}">
                  <a16:creationId xmlns:a16="http://schemas.microsoft.com/office/drawing/2014/main" id="{4C1F512D-F9B3-4E46-A0C2-63903DECEA57}"/>
                </a:ext>
                <a:ext uri="{C183D7F6-B498-43B3-948B-1728B52AA6E4}">
                  <adec:decorative xmlns:adec="http://schemas.microsoft.com/office/drawing/2017/decorative" val="1"/>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4">
              <a:extLst>
                <a:ext uri="{FF2B5EF4-FFF2-40B4-BE49-F238E27FC236}">
                  <a16:creationId xmlns:a16="http://schemas.microsoft.com/office/drawing/2014/main" id="{025143F5-C4E6-4C4A-A4E6-66FCF044A7F8}"/>
                </a:ext>
                <a:ext uri="{C183D7F6-B498-43B3-948B-1728B52AA6E4}">
                  <adec:decorative xmlns:adec="http://schemas.microsoft.com/office/drawing/2017/decorative" val="1"/>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35">
              <a:extLst>
                <a:ext uri="{FF2B5EF4-FFF2-40B4-BE49-F238E27FC236}">
                  <a16:creationId xmlns:a16="http://schemas.microsoft.com/office/drawing/2014/main" id="{BB2B6AF1-3445-DD47-AD59-5BB193D94E9E}"/>
                </a:ext>
                <a:ext uri="{C183D7F6-B498-43B3-948B-1728B52AA6E4}">
                  <adec:decorative xmlns:adec="http://schemas.microsoft.com/office/drawing/2017/decorative" val="1"/>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36">
              <a:extLst>
                <a:ext uri="{FF2B5EF4-FFF2-40B4-BE49-F238E27FC236}">
                  <a16:creationId xmlns:a16="http://schemas.microsoft.com/office/drawing/2014/main" id="{7FCF6A37-CF69-C74A-9D1A-1A8179FC315E}"/>
                </a:ext>
                <a:ext uri="{C183D7F6-B498-43B3-948B-1728B52AA6E4}">
                  <adec:decorative xmlns:adec="http://schemas.microsoft.com/office/drawing/2017/decorative" val="1"/>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37">
              <a:extLst>
                <a:ext uri="{FF2B5EF4-FFF2-40B4-BE49-F238E27FC236}">
                  <a16:creationId xmlns:a16="http://schemas.microsoft.com/office/drawing/2014/main" id="{D5B5746F-F694-674E-96C8-8F5D4D9FEF37}"/>
                </a:ext>
                <a:ext uri="{C183D7F6-B498-43B3-948B-1728B52AA6E4}">
                  <adec:decorative xmlns:adec="http://schemas.microsoft.com/office/drawing/2017/decorative" val="1"/>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338">
              <a:extLst>
                <a:ext uri="{FF2B5EF4-FFF2-40B4-BE49-F238E27FC236}">
                  <a16:creationId xmlns:a16="http://schemas.microsoft.com/office/drawing/2014/main" id="{84362BF7-CA8A-E545-A2F4-3570FC231CD6}"/>
                </a:ext>
                <a:ext uri="{C183D7F6-B498-43B3-948B-1728B52AA6E4}">
                  <adec:decorative xmlns:adec="http://schemas.microsoft.com/office/drawing/2017/decorative" val="1"/>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39">
              <a:extLst>
                <a:ext uri="{FF2B5EF4-FFF2-40B4-BE49-F238E27FC236}">
                  <a16:creationId xmlns:a16="http://schemas.microsoft.com/office/drawing/2014/main" id="{D678AE38-254B-4740-9668-1F9484BB1127}"/>
                </a:ext>
                <a:ext uri="{C183D7F6-B498-43B3-948B-1728B52AA6E4}">
                  <adec:decorative xmlns:adec="http://schemas.microsoft.com/office/drawing/2017/decorative" val="1"/>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83E262E4-F619-4C2C-B70F-70014EB31B88}"/>
              </a:ext>
            </a:extLst>
          </p:cNvPr>
          <p:cNvSpPr>
            <a:spLocks noGrp="1"/>
          </p:cNvSpPr>
          <p:nvPr>
            <p:ph sz="quarter" idx="4294967295"/>
          </p:nvPr>
        </p:nvSpPr>
        <p:spPr>
          <a:xfrm>
            <a:off x="588064" y="2120627"/>
            <a:ext cx="5660413" cy="3167021"/>
          </a:xfrm>
        </p:spPr>
        <p:txBody>
          <a:bodyPr/>
          <a:lstStyle/>
          <a:p>
            <a:pPr marL="288925" lvl="0" indent="-288925">
              <a:spcAft>
                <a:spcPts val="600"/>
              </a:spcAft>
              <a:buFont typeface="Arial" panose="020B0604020202020204" pitchFamily="34" charset="0"/>
              <a:buChar char="•"/>
            </a:pPr>
            <a:r>
              <a:rPr lang="en-US" sz="1800" dirty="0">
                <a:solidFill>
                  <a:schemeClr val="bg1"/>
                </a:solidFill>
              </a:rPr>
              <a:t>Real-time access with &lt;10 </a:t>
            </a:r>
            <a:r>
              <a:rPr lang="en-US" sz="1800" dirty="0" err="1">
                <a:solidFill>
                  <a:schemeClr val="bg1"/>
                </a:solidFill>
              </a:rPr>
              <a:t>ms</a:t>
            </a:r>
            <a:r>
              <a:rPr lang="en-US" sz="1800" dirty="0">
                <a:solidFill>
                  <a:schemeClr val="bg1"/>
                </a:solidFill>
              </a:rPr>
              <a:t> read and write latencies backed globally by SLA for NoSQL data</a:t>
            </a:r>
            <a:endParaRPr lang="en-US" sz="1800" dirty="0">
              <a:solidFill>
                <a:srgbClr val="FF0000"/>
              </a:solidFill>
            </a:endParaRPr>
          </a:p>
          <a:p>
            <a:pPr marL="288925" lvl="0" indent="-288925">
              <a:spcAft>
                <a:spcPts val="600"/>
              </a:spcAft>
              <a:buFont typeface="Arial" panose="020B0604020202020204" pitchFamily="34" charset="0"/>
              <a:buChar char="•"/>
            </a:pPr>
            <a:r>
              <a:rPr lang="en-US" sz="1800" dirty="0">
                <a:solidFill>
                  <a:schemeClr val="bg1"/>
                </a:solidFill>
              </a:rPr>
              <a:t>The only service with financially-backed SLAs for millisecond read and write latency at the 99th percentile and 99.999% high availability for NoSQL data</a:t>
            </a:r>
          </a:p>
          <a:p>
            <a:pPr marL="288925" lvl="0" indent="-288925">
              <a:spcAft>
                <a:spcPts val="600"/>
              </a:spcAft>
              <a:buFont typeface="Arial" panose="020B0604020202020204" pitchFamily="34" charset="0"/>
              <a:buChar char="•"/>
            </a:pPr>
            <a:r>
              <a:rPr lang="en-US" sz="1800" dirty="0">
                <a:solidFill>
                  <a:schemeClr val="bg1"/>
                </a:solidFill>
              </a:rPr>
              <a:t>Turnkey multi-region writes and data distribution to any Azure region with the click of a button</a:t>
            </a:r>
          </a:p>
          <a:p>
            <a:pPr marL="288925" indent="-288925">
              <a:spcAft>
                <a:spcPts val="600"/>
              </a:spcAft>
              <a:buFont typeface="Arial" panose="020B0604020202020204" pitchFamily="34" charset="0"/>
              <a:buChar char="•"/>
            </a:pPr>
            <a:r>
              <a:rPr lang="en-US" sz="1800" dirty="0">
                <a:solidFill>
                  <a:schemeClr val="bg1"/>
                </a:solidFill>
              </a:rPr>
              <a:t>Independently and elastically scale storage and throughput across any Azure region</a:t>
            </a:r>
          </a:p>
        </p:txBody>
      </p:sp>
      <p:grpSp>
        <p:nvGrpSpPr>
          <p:cNvPr id="41" name="Group 135">
            <a:extLst>
              <a:ext uri="{FF2B5EF4-FFF2-40B4-BE49-F238E27FC236}">
                <a16:creationId xmlns:a16="http://schemas.microsoft.com/office/drawing/2014/main" id="{C563BF3E-1D9B-254B-8D88-C6041CC1F6E8}"/>
              </a:ext>
              <a:ext uri="{C183D7F6-B498-43B3-948B-1728B52AA6E4}">
                <adec:decorative xmlns:adec="http://schemas.microsoft.com/office/drawing/2017/decorative" val="1"/>
              </a:ext>
            </a:extLst>
          </p:cNvPr>
          <p:cNvGrpSpPr>
            <a:grpSpLocks noChangeAspect="1"/>
          </p:cNvGrpSpPr>
          <p:nvPr/>
        </p:nvGrpSpPr>
        <p:grpSpPr bwMode="auto">
          <a:xfrm>
            <a:off x="7800566" y="1439007"/>
            <a:ext cx="495300" cy="411163"/>
            <a:chOff x="2204" y="1026"/>
            <a:chExt cx="312" cy="259"/>
          </a:xfrm>
        </p:grpSpPr>
        <p:sp>
          <p:nvSpPr>
            <p:cNvPr id="42" name="Freeform 136">
              <a:extLst>
                <a:ext uri="{FF2B5EF4-FFF2-40B4-BE49-F238E27FC236}">
                  <a16:creationId xmlns:a16="http://schemas.microsoft.com/office/drawing/2014/main" id="{267B23EB-CEF8-2B43-8E05-E9BFD3EF42A8}"/>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1BBB99AF-1CE7-2C47-8C6B-E08AF4EC97AA}"/>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C3717405-CB9E-DE47-860A-2BA3A146C35A}"/>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13A18702-C8E9-C74F-9A94-5A1AB373CC8C}"/>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0594DDE0-3324-0548-B0B3-A989D9860DFE}"/>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E0C9BCFF-DB32-914D-8107-C30145AEEF69}"/>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954D88C0-EDB4-8C43-A6BC-071D0E288C1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D2B43832-0B2E-384D-A248-7B16124EA19A}"/>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4" name="Content Placeholder 13">
            <a:extLst>
              <a:ext uri="{FF2B5EF4-FFF2-40B4-BE49-F238E27FC236}">
                <a16:creationId xmlns:a16="http://schemas.microsoft.com/office/drawing/2014/main" id="{DCECE260-882B-4632-8D5E-18ED08231F21}"/>
              </a:ext>
            </a:extLst>
          </p:cNvPr>
          <p:cNvSpPr>
            <a:spLocks noGrp="1"/>
          </p:cNvSpPr>
          <p:nvPr>
            <p:ph sz="quarter" idx="4294967295"/>
          </p:nvPr>
        </p:nvSpPr>
        <p:spPr>
          <a:xfrm>
            <a:off x="7691941" y="2006925"/>
            <a:ext cx="766260" cy="290872"/>
          </a:xfrm>
        </p:spPr>
        <p:txBody>
          <a:bodyPr/>
          <a:lstStyle/>
          <a:p>
            <a:pPr marL="0" indent="0">
              <a:buNone/>
            </a:pPr>
            <a:r>
              <a:rPr lang="en-US" sz="1600" b="1">
                <a:solidFill>
                  <a:srgbClr val="0078D4"/>
                </a:solidFill>
                <a:latin typeface="Segoe UI Semibold" charset="0"/>
                <a:ea typeface="Segoe UI Semibold" charset="0"/>
                <a:cs typeface="Segoe UI Semibold" charset="0"/>
              </a:rPr>
              <a:t>Latency</a:t>
            </a:r>
            <a:endParaRPr lang="en-US"/>
          </a:p>
        </p:txBody>
      </p:sp>
      <p:sp>
        <p:nvSpPr>
          <p:cNvPr id="15" name="Content Placeholder 14">
            <a:extLst>
              <a:ext uri="{FF2B5EF4-FFF2-40B4-BE49-F238E27FC236}">
                <a16:creationId xmlns:a16="http://schemas.microsoft.com/office/drawing/2014/main" id="{9413147C-D0C5-4C3E-AFFD-A18CC10FB0D7}"/>
              </a:ext>
            </a:extLst>
          </p:cNvPr>
          <p:cNvSpPr>
            <a:spLocks noGrp="1"/>
          </p:cNvSpPr>
          <p:nvPr>
            <p:ph sz="quarter" idx="4294967295"/>
          </p:nvPr>
        </p:nvSpPr>
        <p:spPr>
          <a:xfrm>
            <a:off x="7708653" y="2407334"/>
            <a:ext cx="641024" cy="221599"/>
          </a:xfrm>
        </p:spPr>
        <p:txBody>
          <a:bodyPr/>
          <a:lstStyle/>
          <a:p>
            <a:pPr marL="0" lvl="0" indent="0" algn="ctr" defTabSz="914400">
              <a:lnSpc>
                <a:spcPct val="90000"/>
              </a:lnSpc>
              <a:spcBef>
                <a:spcPts val="0"/>
              </a:spcBef>
              <a:buSzTx/>
              <a:buNone/>
              <a:defRPr/>
            </a:pPr>
            <a:r>
              <a:rPr lang="en-US" sz="1600" kern="0" spc="-10">
                <a:solidFill>
                  <a:prstClr val="black"/>
                </a:solidFill>
                <a:ea typeface="Segoe UI Black" panose="020B0A02040204020203" pitchFamily="34" charset="0"/>
              </a:rPr>
              <a:t>&lt;10</a:t>
            </a:r>
            <a:r>
              <a:rPr lang="en-US" sz="1600" kern="0">
                <a:solidFill>
                  <a:prstClr val="black"/>
                </a:solidFill>
                <a:latin typeface="Segoe UI"/>
                <a:ea typeface="Segoe UI Black" panose="020B0A02040204020203" pitchFamily="34" charset="0"/>
                <a:cs typeface="Segoe UI Black" panose="020B0A02040204020203" pitchFamily="34" charset="0"/>
              </a:rPr>
              <a:t> </a:t>
            </a:r>
            <a:r>
              <a:rPr lang="en-US" sz="1600" kern="0" err="1">
                <a:solidFill>
                  <a:prstClr val="black"/>
                </a:solidFill>
                <a:latin typeface="Segoe UI"/>
                <a:ea typeface="Segoe UI Black" panose="020B0A02040204020203" pitchFamily="34" charset="0"/>
                <a:cs typeface="Segoe UI Black" panose="020B0A02040204020203" pitchFamily="34" charset="0"/>
              </a:rPr>
              <a:t>ms</a:t>
            </a:r>
            <a:endParaRPr lang="en-US" sz="1600" kern="0">
              <a:solidFill>
                <a:prstClr val="black"/>
              </a:solidFill>
              <a:latin typeface="Segoe UI"/>
              <a:ea typeface="Segoe UI Black" panose="020B0A02040204020203" pitchFamily="34" charset="0"/>
              <a:cs typeface="Segoe UI Black" panose="020B0A02040204020203" pitchFamily="34" charset="0"/>
            </a:endParaRPr>
          </a:p>
        </p:txBody>
      </p:sp>
      <p:sp>
        <p:nvSpPr>
          <p:cNvPr id="16" name="Content Placeholder 15">
            <a:extLst>
              <a:ext uri="{FF2B5EF4-FFF2-40B4-BE49-F238E27FC236}">
                <a16:creationId xmlns:a16="http://schemas.microsoft.com/office/drawing/2014/main" id="{0695BFFF-3CB8-40CF-A63E-9184B96A1DB8}"/>
              </a:ext>
            </a:extLst>
          </p:cNvPr>
          <p:cNvSpPr>
            <a:spLocks noGrp="1"/>
          </p:cNvSpPr>
          <p:nvPr>
            <p:ph sz="quarter" idx="4294967295"/>
          </p:nvPr>
        </p:nvSpPr>
        <p:spPr>
          <a:xfrm>
            <a:off x="7442418" y="2702487"/>
            <a:ext cx="1216249" cy="147733"/>
          </a:xfrm>
        </p:spPr>
        <p:txBody>
          <a:bodyPr/>
          <a:lstStyle/>
          <a:p>
            <a:pPr marL="0" lvl="0" indent="0" algn="ctr" defTabSz="914400">
              <a:lnSpc>
                <a:spcPct val="80000"/>
              </a:lnSpc>
              <a:spcBef>
                <a:spcPts val="0"/>
              </a:spcBef>
              <a:buSzTx/>
              <a:buNone/>
              <a:defRPr/>
            </a:pPr>
            <a:r>
              <a:rPr lang="en-US" sz="1200" kern="0" dirty="0">
                <a:solidFill>
                  <a:prstClr val="black"/>
                </a:solidFill>
                <a:latin typeface="Segoe UI"/>
                <a:ea typeface="Segoe UI Black" panose="020B0A02040204020203" pitchFamily="34" charset="0"/>
              </a:rPr>
              <a:t>99</a:t>
            </a:r>
            <a:r>
              <a:rPr lang="en-US" sz="1200" kern="0" baseline="30000" dirty="0">
                <a:solidFill>
                  <a:prstClr val="black"/>
                </a:solidFill>
                <a:latin typeface="Segoe UI"/>
                <a:ea typeface="Segoe UI Black" panose="020B0A02040204020203" pitchFamily="34" charset="0"/>
              </a:rPr>
              <a:t>th</a:t>
            </a:r>
            <a:r>
              <a:rPr lang="en-US" sz="1200" kern="0" dirty="0">
                <a:solidFill>
                  <a:prstClr val="black"/>
                </a:solidFill>
                <a:latin typeface="Segoe UI"/>
                <a:ea typeface="Segoe UI Black" panose="020B0A02040204020203" pitchFamily="34" charset="0"/>
              </a:rPr>
              <a:t> </a:t>
            </a:r>
            <a:r>
              <a:rPr lang="en-US" sz="1200" kern="0" spc="-10" dirty="0">
                <a:solidFill>
                  <a:prstClr val="black"/>
                </a:solidFill>
                <a:latin typeface="Segoe UI"/>
              </a:rPr>
              <a:t>percentile</a:t>
            </a:r>
          </a:p>
        </p:txBody>
      </p:sp>
      <p:grpSp>
        <p:nvGrpSpPr>
          <p:cNvPr id="50" name="Group 46">
            <a:extLst>
              <a:ext uri="{FF2B5EF4-FFF2-40B4-BE49-F238E27FC236}">
                <a16:creationId xmlns:a16="http://schemas.microsoft.com/office/drawing/2014/main" id="{3AC76683-3DBF-4049-A96F-C504901133E3}"/>
              </a:ext>
              <a:ext uri="{C183D7F6-B498-43B3-948B-1728B52AA6E4}">
                <adec:decorative xmlns:adec="http://schemas.microsoft.com/office/drawing/2017/decorative" val="1"/>
              </a:ext>
            </a:extLst>
          </p:cNvPr>
          <p:cNvGrpSpPr>
            <a:grpSpLocks noChangeAspect="1"/>
          </p:cNvGrpSpPr>
          <p:nvPr/>
        </p:nvGrpSpPr>
        <p:grpSpPr bwMode="auto">
          <a:xfrm>
            <a:off x="10605349" y="1357721"/>
            <a:ext cx="495300" cy="495300"/>
            <a:chOff x="2812" y="999"/>
            <a:chExt cx="312" cy="312"/>
          </a:xfrm>
        </p:grpSpPr>
        <p:sp>
          <p:nvSpPr>
            <p:cNvPr id="51" name="AutoShape 45">
              <a:extLst>
                <a:ext uri="{FF2B5EF4-FFF2-40B4-BE49-F238E27FC236}">
                  <a16:creationId xmlns:a16="http://schemas.microsoft.com/office/drawing/2014/main" id="{835E3E89-54E3-B442-B306-EAD5FEFDDB7D}"/>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14ED6921-1E33-DB46-8E12-D7774BCF46B4}"/>
                </a:ext>
                <a:ext uri="{C183D7F6-B498-43B3-948B-1728B52AA6E4}">
                  <adec:decorative xmlns:adec="http://schemas.microsoft.com/office/drawing/2017/decorative" val="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269818CE-8DC4-0B46-9DF1-8DAC187E6638}"/>
                </a:ext>
                <a:ext uri="{C183D7F6-B498-43B3-948B-1728B52AA6E4}">
                  <adec:decorative xmlns:adec="http://schemas.microsoft.com/office/drawing/2017/decorative" val="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a:extLst>
                <a:ext uri="{FF2B5EF4-FFF2-40B4-BE49-F238E27FC236}">
                  <a16:creationId xmlns:a16="http://schemas.microsoft.com/office/drawing/2014/main" id="{673DF927-E0B9-2A4A-9DD1-A9CC3577D9AB}"/>
                </a:ext>
                <a:ext uri="{C183D7F6-B498-43B3-948B-1728B52AA6E4}">
                  <adec:decorative xmlns:adec="http://schemas.microsoft.com/office/drawing/2017/decorative" val="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Content Placeholder 16">
            <a:extLst>
              <a:ext uri="{FF2B5EF4-FFF2-40B4-BE49-F238E27FC236}">
                <a16:creationId xmlns:a16="http://schemas.microsoft.com/office/drawing/2014/main" id="{6A5560DD-8404-42BC-A6B1-A9D60C7B7891}"/>
              </a:ext>
            </a:extLst>
          </p:cNvPr>
          <p:cNvSpPr>
            <a:spLocks noGrp="1"/>
          </p:cNvSpPr>
          <p:nvPr>
            <p:ph sz="quarter" idx="4294967295"/>
          </p:nvPr>
        </p:nvSpPr>
        <p:spPr>
          <a:xfrm>
            <a:off x="10295797" y="2010672"/>
            <a:ext cx="1130300" cy="492443"/>
          </a:xfrm>
        </p:spPr>
        <p:txBody>
          <a:bodyPr/>
          <a:lstStyle/>
          <a:p>
            <a:pPr marL="0" lvl="0" indent="0" algn="ctr" defTabSz="914400">
              <a:spcBef>
                <a:spcPts val="0"/>
              </a:spcBef>
              <a:buSzTx/>
              <a:buNone/>
              <a:defRPr/>
            </a:pPr>
            <a:r>
              <a:rPr lang="en-US" sz="1600" b="1">
                <a:solidFill>
                  <a:srgbClr val="0078D4"/>
                </a:solidFill>
                <a:latin typeface="Segoe UI Semibold"/>
                <a:ea typeface="Segoe UI Semibold" charset="0"/>
                <a:cs typeface="Segoe UI Semibold"/>
              </a:rPr>
              <a:t>High Availability</a:t>
            </a:r>
            <a:endParaRPr lang="en-US" sz="1600" b="1">
              <a:solidFill>
                <a:srgbClr val="0078D4"/>
              </a:solidFill>
              <a:latin typeface="Segoe UI Semibold"/>
              <a:ea typeface="Segoe UI Semibold" charset="0"/>
              <a:cs typeface="Segoe UI Semibold" charset="0"/>
            </a:endParaRPr>
          </a:p>
        </p:txBody>
      </p:sp>
      <p:sp>
        <p:nvSpPr>
          <p:cNvPr id="18" name="Content Placeholder 17">
            <a:extLst>
              <a:ext uri="{FF2B5EF4-FFF2-40B4-BE49-F238E27FC236}">
                <a16:creationId xmlns:a16="http://schemas.microsoft.com/office/drawing/2014/main" id="{AEBC71A5-BDD6-4730-8E08-4ABC2A8D2E5F}"/>
              </a:ext>
            </a:extLst>
          </p:cNvPr>
          <p:cNvSpPr>
            <a:spLocks noGrp="1"/>
          </p:cNvSpPr>
          <p:nvPr>
            <p:ph sz="quarter" idx="4294967295"/>
          </p:nvPr>
        </p:nvSpPr>
        <p:spPr>
          <a:xfrm>
            <a:off x="10396172" y="2631972"/>
            <a:ext cx="846980" cy="492443"/>
          </a:xfrm>
        </p:spPr>
        <p:txBody>
          <a:bodyPr/>
          <a:lstStyle/>
          <a:p>
            <a:pPr marL="0" lvl="0" indent="0" algn="ctr" defTabSz="914400">
              <a:spcBef>
                <a:spcPts val="0"/>
              </a:spcBef>
              <a:buSzTx/>
              <a:buNone/>
              <a:defRPr/>
            </a:pPr>
            <a:r>
              <a:rPr lang="en-US" sz="1600" dirty="0">
                <a:solidFill>
                  <a:prstClr val="black"/>
                </a:solidFill>
                <a:ea typeface="Segoe UI Black" panose="020B0A02040204020203" pitchFamily="34" charset="0"/>
              </a:rPr>
              <a:t>Up to</a:t>
            </a:r>
          </a:p>
          <a:p>
            <a:pPr marL="0" lvl="0" indent="0" algn="ctr" defTabSz="914400">
              <a:spcBef>
                <a:spcPts val="0"/>
              </a:spcBef>
              <a:buSzTx/>
              <a:buNone/>
              <a:defRPr/>
            </a:pPr>
            <a:r>
              <a:rPr lang="en-US" sz="1600" dirty="0">
                <a:solidFill>
                  <a:prstClr val="black"/>
                </a:solidFill>
                <a:ea typeface="Segoe UI Black" panose="020B0A02040204020203" pitchFamily="34" charset="0"/>
              </a:rPr>
              <a:t>99</a:t>
            </a:r>
            <a:r>
              <a:rPr lang="en-US" sz="1600" dirty="0">
                <a:solidFill>
                  <a:prstClr val="black"/>
                </a:solidFill>
                <a:latin typeface="Segoe UI"/>
                <a:ea typeface="Segoe UI Black" panose="020B0A02040204020203" pitchFamily="34" charset="0"/>
                <a:cs typeface="Segoe UI Black" panose="020B0A02040204020203" pitchFamily="34" charset="0"/>
              </a:rPr>
              <a:t>.999%</a:t>
            </a:r>
          </a:p>
        </p:txBody>
      </p:sp>
      <p:grpSp>
        <p:nvGrpSpPr>
          <p:cNvPr id="55" name="Group 100">
            <a:extLst>
              <a:ext uri="{FF2B5EF4-FFF2-40B4-BE49-F238E27FC236}">
                <a16:creationId xmlns:a16="http://schemas.microsoft.com/office/drawing/2014/main" id="{92F159BE-B5A0-CB46-8580-DDEED67185D3}"/>
              </a:ext>
              <a:ext uri="{C183D7F6-B498-43B3-948B-1728B52AA6E4}">
                <adec:decorative xmlns:adec="http://schemas.microsoft.com/office/drawing/2017/decorative" val="1"/>
              </a:ext>
            </a:extLst>
          </p:cNvPr>
          <p:cNvGrpSpPr>
            <a:grpSpLocks noChangeAspect="1"/>
          </p:cNvGrpSpPr>
          <p:nvPr/>
        </p:nvGrpSpPr>
        <p:grpSpPr bwMode="auto">
          <a:xfrm>
            <a:off x="7784692" y="4070626"/>
            <a:ext cx="495300" cy="495300"/>
            <a:chOff x="7014" y="999"/>
            <a:chExt cx="312" cy="312"/>
          </a:xfrm>
        </p:grpSpPr>
        <p:sp>
          <p:nvSpPr>
            <p:cNvPr id="56" name="AutoShape 99">
              <a:extLst>
                <a:ext uri="{FF2B5EF4-FFF2-40B4-BE49-F238E27FC236}">
                  <a16:creationId xmlns:a16="http://schemas.microsoft.com/office/drawing/2014/main" id="{EA4AC4FC-7AC0-E942-A5E6-C4BE7F298E27}"/>
                </a:ext>
                <a:ext uri="{C183D7F6-B498-43B3-948B-1728B52AA6E4}">
                  <adec:decorative xmlns:adec="http://schemas.microsoft.com/office/drawing/2017/decorative" val="1"/>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56D421C6-5685-744E-95BD-FF400BC882A5}"/>
                </a:ext>
                <a:ext uri="{C183D7F6-B498-43B3-948B-1728B52AA6E4}">
                  <adec:decorative xmlns:adec="http://schemas.microsoft.com/office/drawing/2017/decorative" val="1"/>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2">
              <a:extLst>
                <a:ext uri="{FF2B5EF4-FFF2-40B4-BE49-F238E27FC236}">
                  <a16:creationId xmlns:a16="http://schemas.microsoft.com/office/drawing/2014/main" id="{0ACE67EF-BDDF-7040-9935-784EA34684B8}"/>
                </a:ext>
                <a:ext uri="{C183D7F6-B498-43B3-948B-1728B52AA6E4}">
                  <adec:decorative xmlns:adec="http://schemas.microsoft.com/office/drawing/2017/decorative" val="1"/>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3">
              <a:extLst>
                <a:ext uri="{FF2B5EF4-FFF2-40B4-BE49-F238E27FC236}">
                  <a16:creationId xmlns:a16="http://schemas.microsoft.com/office/drawing/2014/main" id="{DB2962A8-F9B5-C94A-AE64-96EE0C2EDE73}"/>
                </a:ext>
                <a:ext uri="{C183D7F6-B498-43B3-948B-1728B52AA6E4}">
                  <adec:decorative xmlns:adec="http://schemas.microsoft.com/office/drawing/2017/decorative" val="1"/>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04">
              <a:extLst>
                <a:ext uri="{FF2B5EF4-FFF2-40B4-BE49-F238E27FC236}">
                  <a16:creationId xmlns:a16="http://schemas.microsoft.com/office/drawing/2014/main" id="{739E804E-7334-0F45-8903-299EE205B206}"/>
                </a:ext>
                <a:ext uri="{C183D7F6-B498-43B3-948B-1728B52AA6E4}">
                  <adec:decorative xmlns:adec="http://schemas.microsoft.com/office/drawing/2017/decorative" val="1"/>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
              <a:extLst>
                <a:ext uri="{FF2B5EF4-FFF2-40B4-BE49-F238E27FC236}">
                  <a16:creationId xmlns:a16="http://schemas.microsoft.com/office/drawing/2014/main" id="{EC108B78-C808-EE4A-B564-6D5FE969C1B0}"/>
                </a:ext>
                <a:ext uri="{C183D7F6-B498-43B3-948B-1728B52AA6E4}">
                  <adec:decorative xmlns:adec="http://schemas.microsoft.com/office/drawing/2017/decorative" val="1"/>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6">
              <a:extLst>
                <a:ext uri="{FF2B5EF4-FFF2-40B4-BE49-F238E27FC236}">
                  <a16:creationId xmlns:a16="http://schemas.microsoft.com/office/drawing/2014/main" id="{E3366A9F-D526-634C-BA15-0BEE9D395C96}"/>
                </a:ext>
                <a:ext uri="{C183D7F6-B498-43B3-948B-1728B52AA6E4}">
                  <adec:decorative xmlns:adec="http://schemas.microsoft.com/office/drawing/2017/decorative" val="1"/>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7">
              <a:extLst>
                <a:ext uri="{FF2B5EF4-FFF2-40B4-BE49-F238E27FC236}">
                  <a16:creationId xmlns:a16="http://schemas.microsoft.com/office/drawing/2014/main" id="{8622F978-4AC3-644B-8FDC-273CB33F0A15}"/>
                </a:ext>
                <a:ext uri="{C183D7F6-B498-43B3-948B-1728B52AA6E4}">
                  <adec:decorative xmlns:adec="http://schemas.microsoft.com/office/drawing/2017/decorative" val="1"/>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8">
              <a:extLst>
                <a:ext uri="{FF2B5EF4-FFF2-40B4-BE49-F238E27FC236}">
                  <a16:creationId xmlns:a16="http://schemas.microsoft.com/office/drawing/2014/main" id="{ACF3D5B5-4655-3B40-BAD6-B0C9C5B3B8FB}"/>
                </a:ext>
                <a:ext uri="{C183D7F6-B498-43B3-948B-1728B52AA6E4}">
                  <adec:decorative xmlns:adec="http://schemas.microsoft.com/office/drawing/2017/decorative" val="1"/>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9">
              <a:extLst>
                <a:ext uri="{FF2B5EF4-FFF2-40B4-BE49-F238E27FC236}">
                  <a16:creationId xmlns:a16="http://schemas.microsoft.com/office/drawing/2014/main" id="{B0C19F8C-A1DA-624D-A63E-9A8236C8D2B1}"/>
                </a:ext>
                <a:ext uri="{C183D7F6-B498-43B3-948B-1728B52AA6E4}">
                  <adec:decorative xmlns:adec="http://schemas.microsoft.com/office/drawing/2017/decorative" val="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3782311C-41C9-8547-BF6C-74576960ACD8}"/>
                </a:ext>
                <a:ext uri="{C183D7F6-B498-43B3-948B-1728B52AA6E4}">
                  <adec:decorative xmlns:adec="http://schemas.microsoft.com/office/drawing/2017/decorative" val="1"/>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1">
              <a:extLst>
                <a:ext uri="{FF2B5EF4-FFF2-40B4-BE49-F238E27FC236}">
                  <a16:creationId xmlns:a16="http://schemas.microsoft.com/office/drawing/2014/main" id="{F0AF420A-252F-8844-8D26-74EB46932A98}"/>
                </a:ext>
                <a:ext uri="{C183D7F6-B498-43B3-948B-1728B52AA6E4}">
                  <adec:decorative xmlns:adec="http://schemas.microsoft.com/office/drawing/2017/decorative" val="1"/>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2">
              <a:extLst>
                <a:ext uri="{FF2B5EF4-FFF2-40B4-BE49-F238E27FC236}">
                  <a16:creationId xmlns:a16="http://schemas.microsoft.com/office/drawing/2014/main" id="{570C9B63-6E4F-F846-9FC8-75E253B9CBD7}"/>
                </a:ext>
                <a:ext uri="{C183D7F6-B498-43B3-948B-1728B52AA6E4}">
                  <adec:decorative xmlns:adec="http://schemas.microsoft.com/office/drawing/2017/decorative" val="1"/>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3">
              <a:extLst>
                <a:ext uri="{FF2B5EF4-FFF2-40B4-BE49-F238E27FC236}">
                  <a16:creationId xmlns:a16="http://schemas.microsoft.com/office/drawing/2014/main" id="{B580CE9C-D717-0843-B1CE-745B44CB0916}"/>
                </a:ext>
                <a:ext uri="{C183D7F6-B498-43B3-948B-1728B52AA6E4}">
                  <adec:decorative xmlns:adec="http://schemas.microsoft.com/office/drawing/2017/decorative" val="1"/>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4">
              <a:extLst>
                <a:ext uri="{FF2B5EF4-FFF2-40B4-BE49-F238E27FC236}">
                  <a16:creationId xmlns:a16="http://schemas.microsoft.com/office/drawing/2014/main" id="{33D4BF5F-FDED-EE40-BF1F-C9AE95B1F9BA}"/>
                </a:ext>
                <a:ext uri="{C183D7F6-B498-43B3-948B-1728B52AA6E4}">
                  <adec:decorative xmlns:adec="http://schemas.microsoft.com/office/drawing/2017/decorative" val="1"/>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5">
              <a:extLst>
                <a:ext uri="{FF2B5EF4-FFF2-40B4-BE49-F238E27FC236}">
                  <a16:creationId xmlns:a16="http://schemas.microsoft.com/office/drawing/2014/main" id="{87473417-F86E-064D-9834-874BDBD9E17A}"/>
                </a:ext>
                <a:ext uri="{C183D7F6-B498-43B3-948B-1728B52AA6E4}">
                  <adec:decorative xmlns:adec="http://schemas.microsoft.com/office/drawing/2017/decorative" val="1"/>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6">
              <a:extLst>
                <a:ext uri="{FF2B5EF4-FFF2-40B4-BE49-F238E27FC236}">
                  <a16:creationId xmlns:a16="http://schemas.microsoft.com/office/drawing/2014/main" id="{C351F6A8-B9C4-D943-8D2F-1CC16E5C8BCA}"/>
                </a:ext>
                <a:ext uri="{C183D7F6-B498-43B3-948B-1728B52AA6E4}">
                  <adec:decorative xmlns:adec="http://schemas.microsoft.com/office/drawing/2017/decorative" val="1"/>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7">
              <a:extLst>
                <a:ext uri="{FF2B5EF4-FFF2-40B4-BE49-F238E27FC236}">
                  <a16:creationId xmlns:a16="http://schemas.microsoft.com/office/drawing/2014/main" id="{186C1C7A-B6AA-684A-B46C-14B75F66D4A4}"/>
                </a:ext>
                <a:ext uri="{C183D7F6-B498-43B3-948B-1728B52AA6E4}">
                  <adec:decorative xmlns:adec="http://schemas.microsoft.com/office/drawing/2017/decorative" val="1"/>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8">
              <a:extLst>
                <a:ext uri="{FF2B5EF4-FFF2-40B4-BE49-F238E27FC236}">
                  <a16:creationId xmlns:a16="http://schemas.microsoft.com/office/drawing/2014/main" id="{3EC79FA4-0860-1A40-B4F4-ACC964639608}"/>
                </a:ext>
                <a:ext uri="{C183D7F6-B498-43B3-948B-1728B52AA6E4}">
                  <adec:decorative xmlns:adec="http://schemas.microsoft.com/office/drawing/2017/decorative" val="1"/>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9">
              <a:extLst>
                <a:ext uri="{FF2B5EF4-FFF2-40B4-BE49-F238E27FC236}">
                  <a16:creationId xmlns:a16="http://schemas.microsoft.com/office/drawing/2014/main" id="{213677F8-EA43-1A4E-AB10-73F29495B899}"/>
                </a:ext>
                <a:ext uri="{C183D7F6-B498-43B3-948B-1728B52AA6E4}">
                  <adec:decorative xmlns:adec="http://schemas.microsoft.com/office/drawing/2017/decorative" val="1"/>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20">
              <a:extLst>
                <a:ext uri="{FF2B5EF4-FFF2-40B4-BE49-F238E27FC236}">
                  <a16:creationId xmlns:a16="http://schemas.microsoft.com/office/drawing/2014/main" id="{5E80081C-F13C-C346-A2C4-65C9804E98B4}"/>
                </a:ext>
                <a:ext uri="{C183D7F6-B498-43B3-948B-1728B52AA6E4}">
                  <adec:decorative xmlns:adec="http://schemas.microsoft.com/office/drawing/2017/decorative" val="1"/>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
              <a:extLst>
                <a:ext uri="{FF2B5EF4-FFF2-40B4-BE49-F238E27FC236}">
                  <a16:creationId xmlns:a16="http://schemas.microsoft.com/office/drawing/2014/main" id="{D9B3A010-9FF9-A54F-A95E-01DE45512580}"/>
                </a:ext>
                <a:ext uri="{C183D7F6-B498-43B3-948B-1728B52AA6E4}">
                  <adec:decorative xmlns:adec="http://schemas.microsoft.com/office/drawing/2017/decorative" val="1"/>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22">
              <a:extLst>
                <a:ext uri="{FF2B5EF4-FFF2-40B4-BE49-F238E27FC236}">
                  <a16:creationId xmlns:a16="http://schemas.microsoft.com/office/drawing/2014/main" id="{CDC52B85-D218-B74B-A535-1BF997ACE1CC}"/>
                </a:ext>
                <a:ext uri="{C183D7F6-B498-43B3-948B-1728B52AA6E4}">
                  <adec:decorative xmlns:adec="http://schemas.microsoft.com/office/drawing/2017/decorative" val="1"/>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23">
              <a:extLst>
                <a:ext uri="{FF2B5EF4-FFF2-40B4-BE49-F238E27FC236}">
                  <a16:creationId xmlns:a16="http://schemas.microsoft.com/office/drawing/2014/main" id="{30AEF95E-4187-FB4E-BC3F-0BD3EE86E83F}"/>
                </a:ext>
                <a:ext uri="{C183D7F6-B498-43B3-948B-1728B52AA6E4}">
                  <adec:decorative xmlns:adec="http://schemas.microsoft.com/office/drawing/2017/decorative" val="1"/>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4">
              <a:extLst>
                <a:ext uri="{FF2B5EF4-FFF2-40B4-BE49-F238E27FC236}">
                  <a16:creationId xmlns:a16="http://schemas.microsoft.com/office/drawing/2014/main" id="{D18D9566-F835-EC4F-9BE7-40779628CC0E}"/>
                </a:ext>
                <a:ext uri="{C183D7F6-B498-43B3-948B-1728B52AA6E4}">
                  <adec:decorative xmlns:adec="http://schemas.microsoft.com/office/drawing/2017/decorative" val="1"/>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5">
              <a:extLst>
                <a:ext uri="{FF2B5EF4-FFF2-40B4-BE49-F238E27FC236}">
                  <a16:creationId xmlns:a16="http://schemas.microsoft.com/office/drawing/2014/main" id="{05413989-F393-9B4D-8043-2D2E31AF0544}"/>
                </a:ext>
                <a:ext uri="{C183D7F6-B498-43B3-948B-1728B52AA6E4}">
                  <adec:decorative xmlns:adec="http://schemas.microsoft.com/office/drawing/2017/decorative" val="1"/>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6">
              <a:extLst>
                <a:ext uri="{FF2B5EF4-FFF2-40B4-BE49-F238E27FC236}">
                  <a16:creationId xmlns:a16="http://schemas.microsoft.com/office/drawing/2014/main" id="{405BB36D-DD11-0047-99BE-01794C2B6D36}"/>
                </a:ext>
                <a:ext uri="{C183D7F6-B498-43B3-948B-1728B52AA6E4}">
                  <adec:decorative xmlns:adec="http://schemas.microsoft.com/office/drawing/2017/decorative" val="1"/>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7">
              <a:extLst>
                <a:ext uri="{FF2B5EF4-FFF2-40B4-BE49-F238E27FC236}">
                  <a16:creationId xmlns:a16="http://schemas.microsoft.com/office/drawing/2014/main" id="{03B69CBC-8E97-6F40-B1B9-C0863AC904E1}"/>
                </a:ext>
                <a:ext uri="{C183D7F6-B498-43B3-948B-1728B52AA6E4}">
                  <adec:decorative xmlns:adec="http://schemas.microsoft.com/office/drawing/2017/decorative" val="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Content Placeholder 18">
            <a:extLst>
              <a:ext uri="{FF2B5EF4-FFF2-40B4-BE49-F238E27FC236}">
                <a16:creationId xmlns:a16="http://schemas.microsoft.com/office/drawing/2014/main" id="{11192FC7-BE56-4A2F-9B2B-A915CAF69255}"/>
              </a:ext>
            </a:extLst>
          </p:cNvPr>
          <p:cNvSpPr>
            <a:spLocks noGrp="1"/>
          </p:cNvSpPr>
          <p:nvPr>
            <p:ph sz="quarter" idx="4294967295"/>
          </p:nvPr>
        </p:nvSpPr>
        <p:spPr>
          <a:xfrm>
            <a:off x="7482276" y="4746910"/>
            <a:ext cx="1130300" cy="246221"/>
          </a:xfrm>
        </p:spPr>
        <p:txBody>
          <a:bodyPr/>
          <a:lstStyle/>
          <a:p>
            <a:pPr marL="0" lvl="0" indent="0" algn="ctr" defTabSz="914400">
              <a:spcBef>
                <a:spcPts val="0"/>
              </a:spcBef>
              <a:buSzTx/>
              <a:buNone/>
              <a:defRPr/>
            </a:pPr>
            <a:r>
              <a:rPr lang="en-US" sz="1600" b="1">
                <a:solidFill>
                  <a:srgbClr val="0078D4"/>
                </a:solidFill>
                <a:latin typeface="Segoe UI Semibold" charset="0"/>
                <a:ea typeface="Segoe UI Semibold" charset="0"/>
                <a:cs typeface="Segoe UI Semibold" charset="0"/>
              </a:rPr>
              <a:t>Throughput</a:t>
            </a:r>
          </a:p>
        </p:txBody>
      </p:sp>
      <p:sp>
        <p:nvSpPr>
          <p:cNvPr id="20" name="Content Placeholder 19">
            <a:extLst>
              <a:ext uri="{FF2B5EF4-FFF2-40B4-BE49-F238E27FC236}">
                <a16:creationId xmlns:a16="http://schemas.microsoft.com/office/drawing/2014/main" id="{18B3B393-9325-4D5E-9A48-304795EA5FCF}"/>
              </a:ext>
            </a:extLst>
          </p:cNvPr>
          <p:cNvSpPr>
            <a:spLocks noGrp="1"/>
          </p:cNvSpPr>
          <p:nvPr>
            <p:ph sz="quarter" idx="4294967295"/>
          </p:nvPr>
        </p:nvSpPr>
        <p:spPr>
          <a:xfrm>
            <a:off x="7525337" y="5121439"/>
            <a:ext cx="1064794" cy="246221"/>
          </a:xfrm>
        </p:spPr>
        <p:txBody>
          <a:bodyPr/>
          <a:lstStyle/>
          <a:p>
            <a:pPr marL="0" indent="0">
              <a:buNone/>
            </a:pPr>
            <a:r>
              <a:rPr lang="en-US" sz="1600">
                <a:solidFill>
                  <a:prstClr val="black"/>
                </a:solidFill>
                <a:latin typeface="Segoe UI"/>
                <a:ea typeface="Segoe UI Black" panose="020B0A02040204020203" pitchFamily="34" charset="0"/>
                <a:cs typeface="Segoe UI Black" panose="020B0A02040204020203" pitchFamily="34" charset="0"/>
              </a:rPr>
              <a:t>Guaranteed</a:t>
            </a:r>
            <a:endParaRPr lang="en-US"/>
          </a:p>
        </p:txBody>
      </p:sp>
      <p:grpSp>
        <p:nvGrpSpPr>
          <p:cNvPr id="84" name="Group 47">
            <a:extLst>
              <a:ext uri="{FF2B5EF4-FFF2-40B4-BE49-F238E27FC236}">
                <a16:creationId xmlns:a16="http://schemas.microsoft.com/office/drawing/2014/main" id="{72ABF5B5-F8E2-D448-9507-112719FA76B4}"/>
              </a:ext>
              <a:ext uri="{C183D7F6-B498-43B3-948B-1728B52AA6E4}">
                <adec:decorative xmlns:adec="http://schemas.microsoft.com/office/drawing/2017/decorative" val="1"/>
              </a:ext>
            </a:extLst>
          </p:cNvPr>
          <p:cNvGrpSpPr>
            <a:grpSpLocks noChangeAspect="1"/>
          </p:cNvGrpSpPr>
          <p:nvPr/>
        </p:nvGrpSpPr>
        <p:grpSpPr bwMode="auto">
          <a:xfrm>
            <a:off x="10605349" y="4076976"/>
            <a:ext cx="495300" cy="495300"/>
            <a:chOff x="3411" y="999"/>
            <a:chExt cx="312" cy="312"/>
          </a:xfrm>
        </p:grpSpPr>
        <p:sp>
          <p:nvSpPr>
            <p:cNvPr id="85" name="AutoShape 46">
              <a:extLst>
                <a:ext uri="{FF2B5EF4-FFF2-40B4-BE49-F238E27FC236}">
                  <a16:creationId xmlns:a16="http://schemas.microsoft.com/office/drawing/2014/main" id="{6235DFF8-97C4-AF49-AB2E-A36AA2EE06C1}"/>
                </a:ext>
                <a:ext uri="{C183D7F6-B498-43B3-948B-1728B52AA6E4}">
                  <adec:decorative xmlns:adec="http://schemas.microsoft.com/office/drawing/2017/decorative" val="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8">
              <a:extLst>
                <a:ext uri="{FF2B5EF4-FFF2-40B4-BE49-F238E27FC236}">
                  <a16:creationId xmlns:a16="http://schemas.microsoft.com/office/drawing/2014/main" id="{D2411175-5696-0749-8DFA-FF6D1BB34C1B}"/>
                </a:ext>
                <a:ext uri="{C183D7F6-B498-43B3-948B-1728B52AA6E4}">
                  <adec:decorative xmlns:adec="http://schemas.microsoft.com/office/drawing/2017/decorative" val="1"/>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9">
              <a:extLst>
                <a:ext uri="{FF2B5EF4-FFF2-40B4-BE49-F238E27FC236}">
                  <a16:creationId xmlns:a16="http://schemas.microsoft.com/office/drawing/2014/main" id="{151A780B-FD18-7947-A833-2CB721A2C0C5}"/>
                </a:ext>
                <a:ext uri="{C183D7F6-B498-43B3-948B-1728B52AA6E4}">
                  <adec:decorative xmlns:adec="http://schemas.microsoft.com/office/drawing/2017/decorative" val="1"/>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0">
              <a:extLst>
                <a:ext uri="{FF2B5EF4-FFF2-40B4-BE49-F238E27FC236}">
                  <a16:creationId xmlns:a16="http://schemas.microsoft.com/office/drawing/2014/main" id="{820696F4-E6A3-B148-8509-6472CF3639EB}"/>
                </a:ext>
                <a:ext uri="{C183D7F6-B498-43B3-948B-1728B52AA6E4}">
                  <adec:decorative xmlns:adec="http://schemas.microsoft.com/office/drawing/2017/decorative" val="1"/>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1">
              <a:extLst>
                <a:ext uri="{FF2B5EF4-FFF2-40B4-BE49-F238E27FC236}">
                  <a16:creationId xmlns:a16="http://schemas.microsoft.com/office/drawing/2014/main" id="{FAC17F1D-9B19-0E4C-BAE8-B9B5BB82D70A}"/>
                </a:ext>
                <a:ext uri="{C183D7F6-B498-43B3-948B-1728B52AA6E4}">
                  <adec:decorative xmlns:adec="http://schemas.microsoft.com/office/drawing/2017/decorative" val="1"/>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2">
              <a:extLst>
                <a:ext uri="{FF2B5EF4-FFF2-40B4-BE49-F238E27FC236}">
                  <a16:creationId xmlns:a16="http://schemas.microsoft.com/office/drawing/2014/main" id="{C2820AD9-75BA-5640-A262-344ECC903B48}"/>
                </a:ext>
                <a:ext uri="{C183D7F6-B498-43B3-948B-1728B52AA6E4}">
                  <adec:decorative xmlns:adec="http://schemas.microsoft.com/office/drawing/2017/decorative" val="1"/>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3">
              <a:extLst>
                <a:ext uri="{FF2B5EF4-FFF2-40B4-BE49-F238E27FC236}">
                  <a16:creationId xmlns:a16="http://schemas.microsoft.com/office/drawing/2014/main" id="{B9D6579B-D4DA-5742-AC57-61D2EBAFC47C}"/>
                </a:ext>
                <a:ext uri="{C183D7F6-B498-43B3-948B-1728B52AA6E4}">
                  <adec:decorative xmlns:adec="http://schemas.microsoft.com/office/drawing/2017/decorative" val="1"/>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4">
              <a:extLst>
                <a:ext uri="{FF2B5EF4-FFF2-40B4-BE49-F238E27FC236}">
                  <a16:creationId xmlns:a16="http://schemas.microsoft.com/office/drawing/2014/main" id="{3764BB13-739D-2646-AAED-E86E3337A16D}"/>
                </a:ext>
                <a:ext uri="{C183D7F6-B498-43B3-948B-1728B52AA6E4}">
                  <adec:decorative xmlns:adec="http://schemas.microsoft.com/office/drawing/2017/decorative" val="1"/>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5">
              <a:extLst>
                <a:ext uri="{FF2B5EF4-FFF2-40B4-BE49-F238E27FC236}">
                  <a16:creationId xmlns:a16="http://schemas.microsoft.com/office/drawing/2014/main" id="{DD5B0A93-E7D3-854E-9565-A91326C0CF82}"/>
                </a:ext>
                <a:ext uri="{C183D7F6-B498-43B3-948B-1728B52AA6E4}">
                  <adec:decorative xmlns:adec="http://schemas.microsoft.com/office/drawing/2017/decorative" val="1"/>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6">
              <a:extLst>
                <a:ext uri="{FF2B5EF4-FFF2-40B4-BE49-F238E27FC236}">
                  <a16:creationId xmlns:a16="http://schemas.microsoft.com/office/drawing/2014/main" id="{B84C0CAA-5F91-F442-8AD0-DD1886E25F47}"/>
                </a:ext>
                <a:ext uri="{C183D7F6-B498-43B3-948B-1728B52AA6E4}">
                  <adec:decorative xmlns:adec="http://schemas.microsoft.com/office/drawing/2017/decorative" val="1"/>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7">
              <a:extLst>
                <a:ext uri="{FF2B5EF4-FFF2-40B4-BE49-F238E27FC236}">
                  <a16:creationId xmlns:a16="http://schemas.microsoft.com/office/drawing/2014/main" id="{8446A44A-CE68-1E4A-BAF4-CF30F50DA60A}"/>
                </a:ext>
                <a:ext uri="{C183D7F6-B498-43B3-948B-1728B52AA6E4}">
                  <adec:decorative xmlns:adec="http://schemas.microsoft.com/office/drawing/2017/decorative" val="1"/>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0" name="Content Placeholder 17">
            <a:extLst>
              <a:ext uri="{FF2B5EF4-FFF2-40B4-BE49-F238E27FC236}">
                <a16:creationId xmlns:a16="http://schemas.microsoft.com/office/drawing/2014/main" id="{8B127730-B950-4D78-A7F9-E5BE6FE43E31}"/>
              </a:ext>
            </a:extLst>
          </p:cNvPr>
          <p:cNvSpPr>
            <a:spLocks noGrp="1"/>
          </p:cNvSpPr>
          <p:nvPr>
            <p:ph sz="quarter" idx="4294967295"/>
          </p:nvPr>
        </p:nvSpPr>
        <p:spPr>
          <a:xfrm>
            <a:off x="10274902" y="4745306"/>
            <a:ext cx="1102208" cy="285681"/>
          </a:xfrm>
        </p:spPr>
        <p:txBody>
          <a:bodyPr/>
          <a:lstStyle>
            <a:lvl1pPr marL="0" indent="0">
              <a:buNone/>
              <a:defRPr/>
            </a:lvl1pPr>
          </a:lstStyle>
          <a:p>
            <a:pPr lvl="0"/>
            <a:r>
              <a:rPr lang="en-US" sz="1600" b="1">
                <a:solidFill>
                  <a:srgbClr val="0078D4"/>
                </a:solidFill>
                <a:latin typeface="Segoe UI Semibold" charset="0"/>
                <a:ea typeface="Segoe UI Semibold" charset="0"/>
                <a:cs typeface="Segoe UI Semibold" charset="0"/>
              </a:rPr>
              <a:t>Consistency</a:t>
            </a:r>
            <a:endParaRPr lang="en-US"/>
          </a:p>
        </p:txBody>
      </p:sp>
      <p:sp>
        <p:nvSpPr>
          <p:cNvPr id="101" name="Content Placeholder 19">
            <a:extLst>
              <a:ext uri="{FF2B5EF4-FFF2-40B4-BE49-F238E27FC236}">
                <a16:creationId xmlns:a16="http://schemas.microsoft.com/office/drawing/2014/main" id="{04631F1F-2AEE-4E1A-872A-8FBA00548008}"/>
              </a:ext>
            </a:extLst>
          </p:cNvPr>
          <p:cNvSpPr>
            <a:spLocks noGrp="1"/>
          </p:cNvSpPr>
          <p:nvPr>
            <p:ph sz="quarter" idx="4294967295"/>
          </p:nvPr>
        </p:nvSpPr>
        <p:spPr>
          <a:xfrm>
            <a:off x="10256093" y="5134774"/>
            <a:ext cx="1130300" cy="246221"/>
          </a:xfrm>
        </p:spPr>
        <p:txBody>
          <a:bodyPr/>
          <a:lstStyle>
            <a:lvl1pPr marL="0" indent="0">
              <a:buNone/>
              <a:defRPr/>
            </a:lvl1pPr>
          </a:lstStyle>
          <a:p>
            <a:pPr lvl="0" algn="ctr" defTabSz="914400">
              <a:spcBef>
                <a:spcPts val="0"/>
              </a:spcBef>
              <a:buSzTx/>
              <a:defRPr/>
            </a:pPr>
            <a:r>
              <a:rPr lang="en-US" sz="1600">
                <a:solidFill>
                  <a:prstClr val="black"/>
                </a:solidFill>
                <a:latin typeface="Segoe UI"/>
                <a:ea typeface="Segoe UI Black" panose="020B0A02040204020203" pitchFamily="34" charset="0"/>
                <a:cs typeface="Segoe UI Black" panose="020B0A02040204020203" pitchFamily="34" charset="0"/>
              </a:rPr>
              <a:t>Guaranteed</a:t>
            </a:r>
          </a:p>
        </p:txBody>
      </p:sp>
    </p:spTree>
    <p:extLst>
      <p:ext uri="{BB962C8B-B14F-4D97-AF65-F5344CB8AC3E}">
        <p14:creationId xmlns:p14="http://schemas.microsoft.com/office/powerpoint/2010/main" val="35051817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588262" y="811609"/>
            <a:ext cx="5801651" cy="636948"/>
          </a:xfrm>
        </p:spPr>
        <p:txBody>
          <a:bodyPr/>
          <a:lstStyle/>
          <a:p>
            <a:r>
              <a:rPr lang="en-US">
                <a:solidFill>
                  <a:schemeClr val="accent2"/>
                </a:solidFill>
              </a:rPr>
              <a:t>Simplified app development</a:t>
            </a:r>
          </a:p>
        </p:txBody>
      </p:sp>
      <p:grpSp>
        <p:nvGrpSpPr>
          <p:cNvPr id="43" name="Group 342">
            <a:extLst>
              <a:ext uri="{FF2B5EF4-FFF2-40B4-BE49-F238E27FC236}">
                <a16:creationId xmlns:a16="http://schemas.microsoft.com/office/drawing/2014/main" id="{BCDB52E3-2F0B-FA49-8CE1-F66AFBA42D63}"/>
              </a:ext>
              <a:ext uri="{C183D7F6-B498-43B3-948B-1728B52AA6E4}">
                <adec:decorative xmlns:adec="http://schemas.microsoft.com/office/drawing/2017/decorative" val="1"/>
              </a:ext>
            </a:extLst>
          </p:cNvPr>
          <p:cNvGrpSpPr>
            <a:grpSpLocks noChangeAspect="1"/>
          </p:cNvGrpSpPr>
          <p:nvPr/>
        </p:nvGrpSpPr>
        <p:grpSpPr bwMode="auto">
          <a:xfrm>
            <a:off x="588263" y="232918"/>
            <a:ext cx="506413" cy="495300"/>
            <a:chOff x="2805" y="2777"/>
            <a:chExt cx="319" cy="312"/>
          </a:xfrm>
        </p:grpSpPr>
        <p:sp>
          <p:nvSpPr>
            <p:cNvPr id="44" name="Freeform 343">
              <a:extLst>
                <a:ext uri="{FF2B5EF4-FFF2-40B4-BE49-F238E27FC236}">
                  <a16:creationId xmlns:a16="http://schemas.microsoft.com/office/drawing/2014/main" id="{7334F02A-2901-404F-BD7C-73F82279C947}"/>
                </a:ext>
                <a:ext uri="{C183D7F6-B498-43B3-948B-1728B52AA6E4}">
                  <adec:decorative xmlns:adec="http://schemas.microsoft.com/office/drawing/2017/decorative" val="1"/>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344">
              <a:extLst>
                <a:ext uri="{FF2B5EF4-FFF2-40B4-BE49-F238E27FC236}">
                  <a16:creationId xmlns:a16="http://schemas.microsoft.com/office/drawing/2014/main" id="{40671834-27FC-2740-949B-6C6E1F570490}"/>
                </a:ext>
                <a:ext uri="{C183D7F6-B498-43B3-948B-1728B52AA6E4}">
                  <adec:decorative xmlns:adec="http://schemas.microsoft.com/office/drawing/2017/decorative" val="1"/>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8031761D-28B6-4762-9A8F-262D0A670753}"/>
              </a:ext>
            </a:extLst>
          </p:cNvPr>
          <p:cNvSpPr>
            <a:spLocks noGrp="1"/>
          </p:cNvSpPr>
          <p:nvPr>
            <p:ph sz="quarter" idx="10"/>
          </p:nvPr>
        </p:nvSpPr>
        <p:spPr>
          <a:xfrm>
            <a:off x="593019" y="1716304"/>
            <a:ext cx="5678689" cy="4533549"/>
          </a:xfrm>
        </p:spPr>
        <p:txBody>
          <a:bodyPr/>
          <a:lstStyle/>
          <a:p>
            <a:pPr marL="288925" indent="-288925">
              <a:spcAft>
                <a:spcPts val="600"/>
              </a:spcAft>
              <a:buFont typeface="Arial" panose="020B0604020202020204" pitchFamily="34" charset="0"/>
              <a:buChar char="•"/>
            </a:pPr>
            <a:r>
              <a:rPr lang="en-US" sz="1800">
                <a:solidFill>
                  <a:schemeClr val="bg1"/>
                </a:solidFill>
              </a:rPr>
              <a:t>Easily build cloud-native apps with a single distributed database service for both relational and NoSQL data:</a:t>
            </a:r>
          </a:p>
          <a:p>
            <a:pPr marL="746125" lvl="1" indent="-288925">
              <a:spcAft>
                <a:spcPts val="600"/>
              </a:spcAft>
              <a:buFont typeface="Arial" panose="020B0604020202020204" pitchFamily="34" charset="0"/>
              <a:buChar char="•"/>
            </a:pPr>
            <a:r>
              <a:rPr lang="en-US" sz="1400">
                <a:solidFill>
                  <a:schemeClr val="bg1"/>
                </a:solidFill>
              </a:rPr>
              <a:t>Offers scalability and performance with native NoSQL service, and MongoDB- and Cassandra-compatible options. </a:t>
            </a:r>
          </a:p>
          <a:p>
            <a:pPr marL="746125" lvl="1" indent="-288925">
              <a:spcAft>
                <a:spcPts val="600"/>
              </a:spcAft>
              <a:buFont typeface="Arial" panose="020B0604020202020204" pitchFamily="34" charset="0"/>
              <a:buChar char="•"/>
            </a:pPr>
            <a:r>
              <a:rPr lang="en-US" sz="1400">
                <a:solidFill>
                  <a:schemeClr val="bg1"/>
                </a:solidFill>
              </a:rPr>
              <a:t>Supports native, open-source PostgreSQL, with ACID compliance, rich SQL querying, and PostgreSQL extensions. </a:t>
            </a:r>
          </a:p>
          <a:p>
            <a:pPr marL="285750" indent="-285750">
              <a:spcAft>
                <a:spcPts val="600"/>
              </a:spcAft>
              <a:buFont typeface="Arial" panose="020B0604020202020204" pitchFamily="34" charset="0"/>
              <a:buChar char="•"/>
            </a:pPr>
            <a:r>
              <a:rPr lang="en-US" sz="1800">
                <a:solidFill>
                  <a:schemeClr val="bg1"/>
                </a:solidFill>
              </a:rPr>
              <a:t>Integration with Azure Synapse Analytics, Azure Kubernetes Service, and Azure Functions </a:t>
            </a:r>
          </a:p>
          <a:p>
            <a:pPr marL="288925" lvl="0" indent="-288925">
              <a:spcAft>
                <a:spcPts val="600"/>
              </a:spcAft>
              <a:buFont typeface="Arial" panose="020B0604020202020204" pitchFamily="34" charset="0"/>
              <a:buChar char="•"/>
            </a:pPr>
            <a:r>
              <a:rPr lang="en-US" sz="1800">
                <a:solidFill>
                  <a:schemeClr val="bg1"/>
                </a:solidFill>
              </a:rPr>
              <a:t>SDKs for .NET, Java, Python, and Node.js</a:t>
            </a:r>
          </a:p>
          <a:p>
            <a:pPr marL="288925" lvl="0" indent="-288925">
              <a:spcAft>
                <a:spcPts val="600"/>
              </a:spcAft>
              <a:buFont typeface="Arial" panose="020B0604020202020204" pitchFamily="34" charset="0"/>
              <a:buChar char="•"/>
            </a:pPr>
            <a:r>
              <a:rPr lang="en-US" sz="1800">
                <a:solidFill>
                  <a:schemeClr val="bg1"/>
                </a:solidFill>
              </a:rPr>
              <a:t>Change feed to easily track and manage changes to database containers </a:t>
            </a:r>
          </a:p>
          <a:p>
            <a:pPr marL="288925" lvl="0" indent="-288925">
              <a:spcAft>
                <a:spcPts val="600"/>
              </a:spcAft>
              <a:buFont typeface="Arial" panose="020B0604020202020204" pitchFamily="34" charset="0"/>
              <a:buChar char="•"/>
            </a:pPr>
            <a:r>
              <a:rPr lang="en-US" sz="1800">
                <a:solidFill>
                  <a:schemeClr val="bg1"/>
                </a:solidFill>
              </a:rPr>
              <a:t>Automatic indexing of all your data</a:t>
            </a:r>
          </a:p>
          <a:p>
            <a:pPr marL="288925" lvl="0" indent="-288925">
              <a:spcAft>
                <a:spcPts val="600"/>
              </a:spcAft>
              <a:buFont typeface="Arial" panose="020B0604020202020204" pitchFamily="34" charset="0"/>
              <a:buChar char="•"/>
            </a:pPr>
            <a:r>
              <a:rPr lang="en-US" sz="1800">
                <a:solidFill>
                  <a:schemeClr val="bg1"/>
                </a:solidFill>
              </a:rPr>
              <a:t>Run advanced analytics over real-time data with Azure Synapse Link</a:t>
            </a:r>
          </a:p>
        </p:txBody>
      </p:sp>
      <p:sp>
        <p:nvSpPr>
          <p:cNvPr id="2" name="Title 3">
            <a:extLst>
              <a:ext uri="{FF2B5EF4-FFF2-40B4-BE49-F238E27FC236}">
                <a16:creationId xmlns:a16="http://schemas.microsoft.com/office/drawing/2014/main" id="{821AF04F-AB8E-F691-E3CB-AD8E36B20D33}"/>
              </a:ext>
            </a:extLst>
          </p:cNvPr>
          <p:cNvSpPr txBox="1">
            <a:spLocks/>
          </p:cNvSpPr>
          <p:nvPr/>
        </p:nvSpPr>
        <p:spPr>
          <a:xfrm>
            <a:off x="7221761" y="893209"/>
            <a:ext cx="464328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rPr>
              <a:t>Azure Cosmos DB for:</a:t>
            </a:r>
          </a:p>
        </p:txBody>
      </p:sp>
      <p:sp>
        <p:nvSpPr>
          <p:cNvPr id="26" name="Rectangle 25">
            <a:extLst>
              <a:ext uri="{FF2B5EF4-FFF2-40B4-BE49-F238E27FC236}">
                <a16:creationId xmlns:a16="http://schemas.microsoft.com/office/drawing/2014/main" id="{D9D7FA52-9ABC-98DF-8731-EFA268B11274}"/>
              </a:ext>
            </a:extLst>
          </p:cNvPr>
          <p:cNvSpPr/>
          <p:nvPr/>
        </p:nvSpPr>
        <p:spPr bwMode="auto">
          <a:xfrm rot="19715481">
            <a:off x="7451765" y="1758111"/>
            <a:ext cx="669815" cy="404454"/>
          </a:xfrm>
          <a:prstGeom prst="rect">
            <a:avLst/>
          </a:prstGeom>
          <a:solidFill>
            <a:srgbClr val="0078D4"/>
          </a:solidFill>
          <a:ln>
            <a:noFill/>
          </a:ln>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a:t>
            </a:r>
            <a:endParaRPr kumimoji="0" lang="en-AU"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PostgreSQL logo">
            <a:extLst>
              <a:ext uri="{FF2B5EF4-FFF2-40B4-BE49-F238E27FC236}">
                <a16:creationId xmlns:a16="http://schemas.microsoft.com/office/drawing/2014/main" id="{626BBFC0-2B82-AB53-5A1C-4F4B45A8E8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5774" y="2085036"/>
            <a:ext cx="1454767" cy="896678"/>
          </a:xfrm>
          <a:prstGeom prst="rect">
            <a:avLst/>
          </a:prstGeom>
        </p:spPr>
      </p:pic>
      <p:sp>
        <p:nvSpPr>
          <p:cNvPr id="8" name="Content Placeholder 7">
            <a:extLst>
              <a:ext uri="{FF2B5EF4-FFF2-40B4-BE49-F238E27FC236}">
                <a16:creationId xmlns:a16="http://schemas.microsoft.com/office/drawing/2014/main" id="{7925DA8A-EF95-49C7-85F5-912F2C1BF5AD}"/>
              </a:ext>
            </a:extLst>
          </p:cNvPr>
          <p:cNvSpPr>
            <a:spLocks noGrp="1"/>
          </p:cNvSpPr>
          <p:nvPr>
            <p:ph sz="quarter" idx="11"/>
          </p:nvPr>
        </p:nvSpPr>
        <p:spPr>
          <a:xfrm>
            <a:off x="9709963" y="2307711"/>
            <a:ext cx="1790383" cy="307777"/>
          </a:xfrm>
        </p:spPr>
        <p:txBody>
          <a:bodyPr/>
          <a:lstStyle/>
          <a:p>
            <a:pPr lvl="0" algn="ctr" defTabSz="914400">
              <a:spcBef>
                <a:spcPts val="0"/>
              </a:spcBef>
              <a:buSzTx/>
              <a:defRPr/>
            </a:pPr>
            <a:r>
              <a:rPr lang="en-US" sz="2000">
                <a:solidFill>
                  <a:schemeClr val="tx1"/>
                </a:solidFill>
                <a:latin typeface="Segoe UI Semibold"/>
              </a:rPr>
              <a:t>NoSQL</a:t>
            </a:r>
          </a:p>
        </p:txBody>
      </p:sp>
      <p:pic>
        <p:nvPicPr>
          <p:cNvPr id="1026" name="Picture 2" descr="MongoDB Brand Resources | MongoDB">
            <a:extLst>
              <a:ext uri="{FF2B5EF4-FFF2-40B4-BE49-F238E27FC236}">
                <a16:creationId xmlns:a16="http://schemas.microsoft.com/office/drawing/2014/main" id="{C2B8CEF9-E859-5088-AB64-5C07DB308C3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610247" y="3824812"/>
            <a:ext cx="1505820" cy="41508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Cassandra logo">
            <a:extLst>
              <a:ext uri="{FF2B5EF4-FFF2-40B4-BE49-F238E27FC236}">
                <a16:creationId xmlns:a16="http://schemas.microsoft.com/office/drawing/2014/main" id="{B70575D7-D838-4948-B768-74A3E6DC7547}"/>
              </a:ext>
            </a:extLst>
          </p:cNvPr>
          <p:cNvPicPr>
            <a:picLocks noChangeAspect="1"/>
          </p:cNvPicPr>
          <p:nvPr/>
        </p:nvPicPr>
        <p:blipFill>
          <a:blip r:embed="rId7">
            <a:biLevel thresh="50000"/>
          </a:blip>
          <a:stretch>
            <a:fillRect/>
          </a:stretch>
        </p:blipFill>
        <p:spPr>
          <a:xfrm>
            <a:off x="10084084" y="3724149"/>
            <a:ext cx="1042140" cy="691160"/>
          </a:xfrm>
          <a:prstGeom prst="rect">
            <a:avLst/>
          </a:prstGeom>
        </p:spPr>
      </p:pic>
      <p:grpSp>
        <p:nvGrpSpPr>
          <p:cNvPr id="18" name="Group 17" descr="Gremlin logo">
            <a:extLst>
              <a:ext uri="{FF2B5EF4-FFF2-40B4-BE49-F238E27FC236}">
                <a16:creationId xmlns:a16="http://schemas.microsoft.com/office/drawing/2014/main" id="{57AD69C7-1483-5ECA-DFEA-93CE912A23B3}"/>
              </a:ext>
            </a:extLst>
          </p:cNvPr>
          <p:cNvGrpSpPr/>
          <p:nvPr/>
        </p:nvGrpSpPr>
        <p:grpSpPr>
          <a:xfrm>
            <a:off x="7792152" y="5204839"/>
            <a:ext cx="1142011" cy="742881"/>
            <a:chOff x="7792152" y="5204839"/>
            <a:chExt cx="1142011" cy="742881"/>
          </a:xfrm>
        </p:grpSpPr>
        <p:pic>
          <p:nvPicPr>
            <p:cNvPr id="15" name="Graphic 14">
              <a:extLst>
                <a:ext uri="{FF2B5EF4-FFF2-40B4-BE49-F238E27FC236}">
                  <a16:creationId xmlns:a16="http://schemas.microsoft.com/office/drawing/2014/main" id="{2102A821-DC13-056D-9256-E0183B879D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6069" y="5204839"/>
              <a:ext cx="674177" cy="369332"/>
            </a:xfrm>
            <a:prstGeom prst="rect">
              <a:avLst/>
            </a:prstGeom>
          </p:spPr>
        </p:pic>
        <p:pic>
          <p:nvPicPr>
            <p:cNvPr id="17" name="Graphic 16">
              <a:extLst>
                <a:ext uri="{FF2B5EF4-FFF2-40B4-BE49-F238E27FC236}">
                  <a16:creationId xmlns:a16="http://schemas.microsoft.com/office/drawing/2014/main" id="{43070B37-0101-80C4-2654-BA35929BC3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2152" y="5693731"/>
              <a:ext cx="1142011" cy="253989"/>
            </a:xfrm>
            <a:prstGeom prst="rect">
              <a:avLst/>
            </a:prstGeom>
          </p:spPr>
        </p:pic>
      </p:grpSp>
      <p:grpSp>
        <p:nvGrpSpPr>
          <p:cNvPr id="5" name="Group 4" descr="Table icon">
            <a:extLst>
              <a:ext uri="{FF2B5EF4-FFF2-40B4-BE49-F238E27FC236}">
                <a16:creationId xmlns:a16="http://schemas.microsoft.com/office/drawing/2014/main" id="{6FB018BA-AA65-88B5-B4EA-1AD605C10534}"/>
              </a:ext>
            </a:extLst>
          </p:cNvPr>
          <p:cNvGrpSpPr/>
          <p:nvPr/>
        </p:nvGrpSpPr>
        <p:grpSpPr>
          <a:xfrm>
            <a:off x="10012637" y="5318508"/>
            <a:ext cx="661602" cy="589970"/>
            <a:chOff x="10012637" y="5514616"/>
            <a:chExt cx="661602" cy="589970"/>
          </a:xfrm>
        </p:grpSpPr>
        <p:sp>
          <p:nvSpPr>
            <p:cNvPr id="28" name="Hexagon 27">
              <a:extLst>
                <a:ext uri="{FF2B5EF4-FFF2-40B4-BE49-F238E27FC236}">
                  <a16:creationId xmlns:a16="http://schemas.microsoft.com/office/drawing/2014/main" id="{C84223F2-9304-4426-B919-2052A4F7E67E}"/>
                </a:ext>
                <a:ext uri="{C183D7F6-B498-43B3-948B-1728B52AA6E4}">
                  <adec:decorative xmlns:adec="http://schemas.microsoft.com/office/drawing/2017/decorative" val="1"/>
                </a:ext>
              </a:extLst>
            </p:cNvPr>
            <p:cNvSpPr/>
            <p:nvPr/>
          </p:nvSpPr>
          <p:spPr bwMode="auto">
            <a:xfrm>
              <a:off x="10012637" y="5514616"/>
              <a:ext cx="661602" cy="589970"/>
            </a:xfrm>
            <a:prstGeom prst="hexagon">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554CF03B-E238-C557-796D-5349A66FE100}"/>
                </a:ext>
              </a:extLst>
            </p:cNvPr>
            <p:cNvGrpSpPr/>
            <p:nvPr/>
          </p:nvGrpSpPr>
          <p:grpSpPr>
            <a:xfrm>
              <a:off x="10181411" y="5648548"/>
              <a:ext cx="342907" cy="341785"/>
              <a:chOff x="10102899" y="5648548"/>
              <a:chExt cx="342907" cy="341785"/>
            </a:xfrm>
          </p:grpSpPr>
          <p:sp>
            <p:nvSpPr>
              <p:cNvPr id="30" name="Freeform: Shape 111">
                <a:extLst>
                  <a:ext uri="{FF2B5EF4-FFF2-40B4-BE49-F238E27FC236}">
                    <a16:creationId xmlns:a16="http://schemas.microsoft.com/office/drawing/2014/main" id="{68FC7FF0-DD92-4420-BE9A-8728FAAED8E8}"/>
                  </a:ext>
                  <a:ext uri="{C183D7F6-B498-43B3-948B-1728B52AA6E4}">
                    <adec:decorative xmlns:adec="http://schemas.microsoft.com/office/drawing/2017/decorative" val="1"/>
                  </a:ext>
                </a:extLst>
              </p:cNvPr>
              <p:cNvSpPr/>
              <p:nvPr/>
            </p:nvSpPr>
            <p:spPr bwMode="auto">
              <a:xfrm>
                <a:off x="10102899" y="5648548"/>
                <a:ext cx="342907" cy="341785"/>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Freeform: Shape 112">
                <a:extLst>
                  <a:ext uri="{FF2B5EF4-FFF2-40B4-BE49-F238E27FC236}">
                    <a16:creationId xmlns:a16="http://schemas.microsoft.com/office/drawing/2014/main" id="{30E62944-A5D9-4E94-90CA-1FFE5BFBEEE9}"/>
                  </a:ext>
                  <a:ext uri="{C183D7F6-B498-43B3-948B-1728B52AA6E4}">
                    <adec:decorative xmlns:adec="http://schemas.microsoft.com/office/drawing/2017/decorative" val="1"/>
                  </a:ext>
                </a:extLst>
              </p:cNvPr>
              <p:cNvSpPr/>
              <p:nvPr/>
            </p:nvSpPr>
            <p:spPr bwMode="auto">
              <a:xfrm>
                <a:off x="10151807" y="5665395"/>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Shape 113">
                <a:extLst>
                  <a:ext uri="{FF2B5EF4-FFF2-40B4-BE49-F238E27FC236}">
                    <a16:creationId xmlns:a16="http://schemas.microsoft.com/office/drawing/2014/main" id="{A8FED457-B7A9-45D8-B6C6-C80AB6DC8C74}"/>
                  </a:ext>
                  <a:ext uri="{C183D7F6-B498-43B3-948B-1728B52AA6E4}">
                    <adec:decorative xmlns:adec="http://schemas.microsoft.com/office/drawing/2017/decorative" val="1"/>
                  </a:ext>
                </a:extLst>
              </p:cNvPr>
              <p:cNvSpPr/>
              <p:nvPr/>
            </p:nvSpPr>
            <p:spPr bwMode="auto">
              <a:xfrm>
                <a:off x="10256872" y="5665395"/>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Freeform: Shape 119">
                <a:extLst>
                  <a:ext uri="{FF2B5EF4-FFF2-40B4-BE49-F238E27FC236}">
                    <a16:creationId xmlns:a16="http://schemas.microsoft.com/office/drawing/2014/main" id="{5CD08233-FC18-4515-9F6D-2976E54DDDF4}"/>
                  </a:ext>
                  <a:ext uri="{C183D7F6-B498-43B3-948B-1728B52AA6E4}">
                    <adec:decorative xmlns:adec="http://schemas.microsoft.com/office/drawing/2017/decorative" val="1"/>
                  </a:ext>
                </a:extLst>
              </p:cNvPr>
              <p:cNvSpPr/>
              <p:nvPr/>
            </p:nvSpPr>
            <p:spPr bwMode="auto">
              <a:xfrm>
                <a:off x="10361937" y="5665395"/>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Freeform: Shape 120">
                <a:extLst>
                  <a:ext uri="{FF2B5EF4-FFF2-40B4-BE49-F238E27FC236}">
                    <a16:creationId xmlns:a16="http://schemas.microsoft.com/office/drawing/2014/main" id="{7D669BB6-9D93-474F-93C4-2D15B680EC5E}"/>
                  </a:ext>
                  <a:ext uri="{C183D7F6-B498-43B3-948B-1728B52AA6E4}">
                    <adec:decorative xmlns:adec="http://schemas.microsoft.com/office/drawing/2017/decorative" val="1"/>
                  </a:ext>
                </a:extLst>
              </p:cNvPr>
              <p:cNvSpPr/>
              <p:nvPr/>
            </p:nvSpPr>
            <p:spPr bwMode="auto">
              <a:xfrm>
                <a:off x="10151807" y="5770279"/>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Freeform: Shape 121">
                <a:extLst>
                  <a:ext uri="{FF2B5EF4-FFF2-40B4-BE49-F238E27FC236}">
                    <a16:creationId xmlns:a16="http://schemas.microsoft.com/office/drawing/2014/main" id="{C876844B-0061-425D-A199-A99D74B45352}"/>
                  </a:ext>
                  <a:ext uri="{C183D7F6-B498-43B3-948B-1728B52AA6E4}">
                    <adec:decorative xmlns:adec="http://schemas.microsoft.com/office/drawing/2017/decorative" val="1"/>
                  </a:ext>
                </a:extLst>
              </p:cNvPr>
              <p:cNvSpPr/>
              <p:nvPr/>
            </p:nvSpPr>
            <p:spPr bwMode="auto">
              <a:xfrm>
                <a:off x="10256872" y="5770279"/>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Freeform: Shape 122">
                <a:extLst>
                  <a:ext uri="{FF2B5EF4-FFF2-40B4-BE49-F238E27FC236}">
                    <a16:creationId xmlns:a16="http://schemas.microsoft.com/office/drawing/2014/main" id="{6465801D-EEFA-4E76-B151-47ED74B930B0}"/>
                  </a:ext>
                  <a:ext uri="{C183D7F6-B498-43B3-948B-1728B52AA6E4}">
                    <adec:decorative xmlns:adec="http://schemas.microsoft.com/office/drawing/2017/decorative" val="1"/>
                  </a:ext>
                </a:extLst>
              </p:cNvPr>
              <p:cNvSpPr/>
              <p:nvPr/>
            </p:nvSpPr>
            <p:spPr bwMode="auto">
              <a:xfrm>
                <a:off x="10361937" y="5770279"/>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Freeform: Shape 123">
                <a:extLst>
                  <a:ext uri="{FF2B5EF4-FFF2-40B4-BE49-F238E27FC236}">
                    <a16:creationId xmlns:a16="http://schemas.microsoft.com/office/drawing/2014/main" id="{F4257E4C-5CCF-4A32-B05E-F5D68E80C847}"/>
                  </a:ext>
                  <a:ext uri="{C183D7F6-B498-43B3-948B-1728B52AA6E4}">
                    <adec:decorative xmlns:adec="http://schemas.microsoft.com/office/drawing/2017/decorative" val="1"/>
                  </a:ext>
                </a:extLst>
              </p:cNvPr>
              <p:cNvSpPr/>
              <p:nvPr/>
            </p:nvSpPr>
            <p:spPr bwMode="auto">
              <a:xfrm>
                <a:off x="10151807" y="5875164"/>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Freeform: Shape 124">
                <a:extLst>
                  <a:ext uri="{FF2B5EF4-FFF2-40B4-BE49-F238E27FC236}">
                    <a16:creationId xmlns:a16="http://schemas.microsoft.com/office/drawing/2014/main" id="{64C12124-524E-4B9D-8522-C6AEFD1D0556}"/>
                  </a:ext>
                  <a:ext uri="{C183D7F6-B498-43B3-948B-1728B52AA6E4}">
                    <adec:decorative xmlns:adec="http://schemas.microsoft.com/office/drawing/2017/decorative" val="1"/>
                  </a:ext>
                </a:extLst>
              </p:cNvPr>
              <p:cNvSpPr/>
              <p:nvPr/>
            </p:nvSpPr>
            <p:spPr bwMode="auto">
              <a:xfrm>
                <a:off x="10256872" y="5875164"/>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Freeform: Shape 125">
                <a:extLst>
                  <a:ext uri="{FF2B5EF4-FFF2-40B4-BE49-F238E27FC236}">
                    <a16:creationId xmlns:a16="http://schemas.microsoft.com/office/drawing/2014/main" id="{B31E40C3-397C-42E7-A3B9-2B4CA9228009}"/>
                  </a:ext>
                  <a:ext uri="{C183D7F6-B498-43B3-948B-1728B52AA6E4}">
                    <adec:decorative xmlns:adec="http://schemas.microsoft.com/office/drawing/2017/decorative" val="1"/>
                  </a:ext>
                </a:extLst>
              </p:cNvPr>
              <p:cNvSpPr/>
              <p:nvPr/>
            </p:nvSpPr>
            <p:spPr bwMode="auto">
              <a:xfrm>
                <a:off x="10361937" y="5875164"/>
                <a:ext cx="69703" cy="6970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0" name="Content Placeholder 9">
            <a:extLst>
              <a:ext uri="{FF2B5EF4-FFF2-40B4-BE49-F238E27FC236}">
                <a16:creationId xmlns:a16="http://schemas.microsoft.com/office/drawing/2014/main" id="{487BD053-1C67-4604-B2FC-C741DE0C7C67}"/>
              </a:ext>
            </a:extLst>
          </p:cNvPr>
          <p:cNvSpPr>
            <a:spLocks noGrp="1"/>
          </p:cNvSpPr>
          <p:nvPr>
            <p:ph sz="quarter" idx="13"/>
          </p:nvPr>
        </p:nvSpPr>
        <p:spPr>
          <a:xfrm>
            <a:off x="10824159" y="5479573"/>
            <a:ext cx="1033342" cy="276999"/>
          </a:xfrm>
        </p:spPr>
        <p:txBody>
          <a:bodyPr/>
          <a:lstStyle/>
          <a:p>
            <a:pPr lvl="0" defTabSz="914400">
              <a:spcBef>
                <a:spcPts val="0"/>
              </a:spcBef>
              <a:buSzTx/>
              <a:defRPr/>
            </a:pPr>
            <a:r>
              <a:rPr lang="en-US" sz="1800" kern="0">
                <a:solidFill>
                  <a:schemeClr val="tx1"/>
                </a:solidFill>
                <a:latin typeface="Segoe UI Semibold"/>
                <a:cs typeface="+mn-cs"/>
              </a:rPr>
              <a:t>Table</a:t>
            </a:r>
          </a:p>
        </p:txBody>
      </p:sp>
    </p:spTree>
    <p:extLst>
      <p:ext uri="{BB962C8B-B14F-4D97-AF65-F5344CB8AC3E}">
        <p14:creationId xmlns:p14="http://schemas.microsoft.com/office/powerpoint/2010/main" val="6100774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3C4C-5874-4481-939E-5F76AB5250EA}"/>
              </a:ext>
            </a:extLst>
          </p:cNvPr>
          <p:cNvSpPr>
            <a:spLocks noGrp="1"/>
          </p:cNvSpPr>
          <p:nvPr>
            <p:ph type="title"/>
          </p:nvPr>
        </p:nvSpPr>
        <p:spPr>
          <a:xfrm>
            <a:off x="588262" y="815908"/>
            <a:ext cx="4460798" cy="553998"/>
          </a:xfrm>
        </p:spPr>
        <p:txBody>
          <a:bodyPr/>
          <a:lstStyle/>
          <a:p>
            <a:pPr lvl="0"/>
            <a:r>
              <a:rPr lang="en-US">
                <a:solidFill>
                  <a:schemeClr val="accent2"/>
                </a:solidFill>
              </a:rPr>
              <a:t>Mission-critical ready </a:t>
            </a:r>
          </a:p>
        </p:txBody>
      </p:sp>
      <p:grpSp>
        <p:nvGrpSpPr>
          <p:cNvPr id="54" name="Group 163">
            <a:extLst>
              <a:ext uri="{FF2B5EF4-FFF2-40B4-BE49-F238E27FC236}">
                <a16:creationId xmlns:a16="http://schemas.microsoft.com/office/drawing/2014/main" id="{62352C71-5162-9A45-AF03-FC08251D910B}"/>
              </a:ext>
              <a:ext uri="{C183D7F6-B498-43B3-948B-1728B52AA6E4}">
                <adec:decorative xmlns:adec="http://schemas.microsoft.com/office/drawing/2017/decorative" val="1"/>
              </a:ext>
            </a:extLst>
          </p:cNvPr>
          <p:cNvGrpSpPr>
            <a:grpSpLocks noChangeAspect="1"/>
          </p:cNvGrpSpPr>
          <p:nvPr/>
        </p:nvGrpSpPr>
        <p:grpSpPr bwMode="auto">
          <a:xfrm>
            <a:off x="667486" y="219910"/>
            <a:ext cx="357187" cy="495300"/>
            <a:chOff x="1057" y="2781"/>
            <a:chExt cx="225" cy="312"/>
          </a:xfrm>
        </p:grpSpPr>
        <p:sp>
          <p:nvSpPr>
            <p:cNvPr id="55" name="AutoShape 162">
              <a:extLst>
                <a:ext uri="{FF2B5EF4-FFF2-40B4-BE49-F238E27FC236}">
                  <a16:creationId xmlns:a16="http://schemas.microsoft.com/office/drawing/2014/main" id="{43A02169-EAF4-084B-A705-0A207B14D32A}"/>
                </a:ext>
                <a:ext uri="{C183D7F6-B498-43B3-948B-1728B52AA6E4}">
                  <adec:decorative xmlns:adec="http://schemas.microsoft.com/office/drawing/2017/decorative" val="1"/>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64">
              <a:extLst>
                <a:ext uri="{FF2B5EF4-FFF2-40B4-BE49-F238E27FC236}">
                  <a16:creationId xmlns:a16="http://schemas.microsoft.com/office/drawing/2014/main" id="{6E9B1939-17B8-9049-BD2D-F146902CB1F3}"/>
                </a:ext>
                <a:ext uri="{C183D7F6-B498-43B3-948B-1728B52AA6E4}">
                  <adec:decorative xmlns:adec="http://schemas.microsoft.com/office/drawing/2017/decorative" val="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
              <a:extLst>
                <a:ext uri="{FF2B5EF4-FFF2-40B4-BE49-F238E27FC236}">
                  <a16:creationId xmlns:a16="http://schemas.microsoft.com/office/drawing/2014/main" id="{7A2DBF1E-E375-6D42-AC3E-6880846CA5E1}"/>
                </a:ext>
                <a:ext uri="{C183D7F6-B498-43B3-948B-1728B52AA6E4}">
                  <adec:decorative xmlns:adec="http://schemas.microsoft.com/office/drawing/2017/decorative" val="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6">
              <a:extLst>
                <a:ext uri="{FF2B5EF4-FFF2-40B4-BE49-F238E27FC236}">
                  <a16:creationId xmlns:a16="http://schemas.microsoft.com/office/drawing/2014/main" id="{19CEB441-4210-0247-8E37-4D3AE32E13C5}"/>
                </a:ext>
                <a:ext uri="{C183D7F6-B498-43B3-948B-1728B52AA6E4}">
                  <adec:decorative xmlns:adec="http://schemas.microsoft.com/office/drawing/2017/decorative" val="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7">
              <a:extLst>
                <a:ext uri="{FF2B5EF4-FFF2-40B4-BE49-F238E27FC236}">
                  <a16:creationId xmlns:a16="http://schemas.microsoft.com/office/drawing/2014/main" id="{80D5B54D-A24F-2F45-B335-DD1F9FD37852}"/>
                </a:ext>
                <a:ext uri="{C183D7F6-B498-43B3-948B-1728B52AA6E4}">
                  <adec:decorative xmlns:adec="http://schemas.microsoft.com/office/drawing/2017/decorative" val="1"/>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97D6CD2-19ED-49EE-B854-81389179F04F}"/>
              </a:ext>
            </a:extLst>
          </p:cNvPr>
          <p:cNvSpPr>
            <a:spLocks noGrp="1"/>
          </p:cNvSpPr>
          <p:nvPr>
            <p:ph sz="quarter" idx="10"/>
          </p:nvPr>
        </p:nvSpPr>
        <p:spPr>
          <a:xfrm>
            <a:off x="587172" y="2128413"/>
            <a:ext cx="4647766" cy="3576364"/>
          </a:xfrm>
        </p:spPr>
        <p:txBody>
          <a:bodyPr/>
          <a:lstStyle/>
          <a:p>
            <a:pPr marL="288925" indent="-288925">
              <a:spcAft>
                <a:spcPts val="600"/>
              </a:spcAft>
              <a:buFont typeface="Arial" panose="020B0604020202020204" pitchFamily="34" charset="0"/>
              <a:buChar char="•"/>
            </a:pPr>
            <a:r>
              <a:rPr lang="en-US" sz="1800">
                <a:solidFill>
                  <a:schemeClr val="bg1"/>
                </a:solidFill>
              </a:rPr>
              <a:t>Azure Cosmos DB offers a comprehensive suite of SLAs including up to 99.999% availability worldwide </a:t>
            </a:r>
          </a:p>
          <a:p>
            <a:pPr marL="288925" indent="-288925">
              <a:spcAft>
                <a:spcPts val="600"/>
              </a:spcAft>
              <a:buFont typeface="Arial" panose="020B0604020202020204" pitchFamily="34" charset="0"/>
              <a:buChar char="•"/>
            </a:pPr>
            <a:r>
              <a:rPr lang="en-US" sz="1800">
                <a:solidFill>
                  <a:schemeClr val="bg1"/>
                </a:solidFill>
              </a:rPr>
              <a:t>Azure Cosmos DB delivers zero downtime with 0 RPO</a:t>
            </a:r>
          </a:p>
          <a:p>
            <a:pPr marL="288925" lvl="0" indent="-288925">
              <a:spcAft>
                <a:spcPts val="600"/>
              </a:spcAft>
              <a:buFont typeface="Arial" panose="020B0604020202020204" pitchFamily="34" charset="0"/>
              <a:buChar char="•"/>
            </a:pPr>
            <a:r>
              <a:rPr lang="en-US" sz="1800">
                <a:solidFill>
                  <a:schemeClr val="bg1"/>
                </a:solidFill>
              </a:rPr>
              <a:t>Continuous back up and point-in-time restore</a:t>
            </a:r>
          </a:p>
          <a:p>
            <a:pPr marL="288925" lvl="0" indent="-288925">
              <a:spcAft>
                <a:spcPts val="600"/>
              </a:spcAft>
              <a:buFont typeface="Arial" panose="020B0604020202020204" pitchFamily="34" charset="0"/>
              <a:buChar char="•"/>
            </a:pPr>
            <a:r>
              <a:rPr lang="en-US" sz="1800">
                <a:solidFill>
                  <a:schemeClr val="bg1"/>
                </a:solidFill>
              </a:rPr>
              <a:t>Enjoy enterprise-grade end-to-end encryption and self-managed keys</a:t>
            </a:r>
          </a:p>
          <a:p>
            <a:pPr marL="288925" lvl="0" indent="-288925">
              <a:spcAft>
                <a:spcPts val="600"/>
              </a:spcAft>
              <a:buFont typeface="Arial" panose="020B0604020202020204" pitchFamily="34" charset="0"/>
              <a:buChar char="•"/>
            </a:pPr>
            <a:r>
              <a:rPr lang="en-US" sz="1800">
                <a:solidFill>
                  <a:schemeClr val="bg1"/>
                </a:solidFill>
              </a:rPr>
              <a:t>Role-based access control keeps your data safe and offers fine-tuned control</a:t>
            </a:r>
          </a:p>
        </p:txBody>
      </p:sp>
      <p:grpSp>
        <p:nvGrpSpPr>
          <p:cNvPr id="8" name="Group 7" descr="Illustration of a globe indicating various locations.">
            <a:extLst>
              <a:ext uri="{FF2B5EF4-FFF2-40B4-BE49-F238E27FC236}">
                <a16:creationId xmlns:a16="http://schemas.microsoft.com/office/drawing/2014/main" id="{D451AF09-620F-6A46-B26C-FC7CF6B7F384}"/>
              </a:ext>
            </a:extLst>
          </p:cNvPr>
          <p:cNvGrpSpPr/>
          <p:nvPr/>
        </p:nvGrpSpPr>
        <p:grpSpPr>
          <a:xfrm>
            <a:off x="8001952" y="1876666"/>
            <a:ext cx="3317212" cy="3345838"/>
            <a:chOff x="8419098" y="2297411"/>
            <a:chExt cx="2482920" cy="2504347"/>
          </a:xfrm>
        </p:grpSpPr>
        <p:sp>
          <p:nvSpPr>
            <p:cNvPr id="27" name="Freeform 5">
              <a:extLst>
                <a:ext uri="{FF2B5EF4-FFF2-40B4-BE49-F238E27FC236}">
                  <a16:creationId xmlns:a16="http://schemas.microsoft.com/office/drawing/2014/main" id="{3B19FE4A-A619-4192-B101-8A9E36F73499}"/>
                </a:ext>
                <a:ext uri="{C183D7F6-B498-43B3-948B-1728B52AA6E4}">
                  <adec:decorative xmlns:adec="http://schemas.microsoft.com/office/drawing/2017/decorative" val="1"/>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Freeform 5">
              <a:extLst>
                <a:ext uri="{FF2B5EF4-FFF2-40B4-BE49-F238E27FC236}">
                  <a16:creationId xmlns:a16="http://schemas.microsoft.com/office/drawing/2014/main" id="{A4A3D1D7-3114-408F-9891-4A308C4D8950}"/>
                </a:ext>
                <a:ext uri="{C183D7F6-B498-43B3-948B-1728B52AA6E4}">
                  <adec:decorative xmlns:adec="http://schemas.microsoft.com/office/drawing/2017/decorative" val="1"/>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Freeform 5">
              <a:extLst>
                <a:ext uri="{FF2B5EF4-FFF2-40B4-BE49-F238E27FC236}">
                  <a16:creationId xmlns:a16="http://schemas.microsoft.com/office/drawing/2014/main" id="{A9D4FFB5-8998-47FD-AAA5-0014FC1BCB25}"/>
                </a:ext>
                <a:ext uri="{C183D7F6-B498-43B3-948B-1728B52AA6E4}">
                  <adec:decorative xmlns:adec="http://schemas.microsoft.com/office/drawing/2017/decorative" val="1"/>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 uri="{C183D7F6-B498-43B3-948B-1728B52AA6E4}">
                    <adec:decorative xmlns:adec="http://schemas.microsoft.com/office/drawing/2017/decorative" val="1"/>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 uri="{C183D7F6-B498-43B3-948B-1728B52AA6E4}">
                    <adec:decorative xmlns:adec="http://schemas.microsoft.com/office/drawing/2017/decorative" val="1"/>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Freeform: Shape 558">
                <a:extLst>
                  <a:ext uri="{FF2B5EF4-FFF2-40B4-BE49-F238E27FC236}">
                    <a16:creationId xmlns:a16="http://schemas.microsoft.com/office/drawing/2014/main" id="{1F6C71A5-6B16-4871-86C7-62CE63FE1AEB}"/>
                  </a:ext>
                  <a:ext uri="{C183D7F6-B498-43B3-948B-1728B52AA6E4}">
                    <adec:decorative xmlns:adec="http://schemas.microsoft.com/office/drawing/2017/decorative" val="1"/>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35" name="Freeform 5">
              <a:extLst>
                <a:ext uri="{FF2B5EF4-FFF2-40B4-BE49-F238E27FC236}">
                  <a16:creationId xmlns:a16="http://schemas.microsoft.com/office/drawing/2014/main" id="{B9F4B8CE-219C-424B-BFDA-0E8AA5777289}"/>
                </a:ext>
                <a:ext uri="{C183D7F6-B498-43B3-948B-1728B52AA6E4}">
                  <adec:decorative xmlns:adec="http://schemas.microsoft.com/office/drawing/2017/decorative" val="1"/>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A0DB6AA3-8B08-4CBB-AD79-655F37588C2E}"/>
                </a:ext>
                <a:ext uri="{C183D7F6-B498-43B3-948B-1728B52AA6E4}">
                  <adec:decorative xmlns:adec="http://schemas.microsoft.com/office/drawing/2017/decorative" val="1"/>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Freeform 5">
              <a:extLst>
                <a:ext uri="{FF2B5EF4-FFF2-40B4-BE49-F238E27FC236}">
                  <a16:creationId xmlns:a16="http://schemas.microsoft.com/office/drawing/2014/main" id="{9B9904B3-C60A-4E18-94C6-DB477BDE58D7}"/>
                </a:ext>
                <a:ext uri="{C183D7F6-B498-43B3-948B-1728B52AA6E4}">
                  <adec:decorative xmlns:adec="http://schemas.microsoft.com/office/drawing/2017/decorative" val="1"/>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Freeform 5">
              <a:extLst>
                <a:ext uri="{FF2B5EF4-FFF2-40B4-BE49-F238E27FC236}">
                  <a16:creationId xmlns:a16="http://schemas.microsoft.com/office/drawing/2014/main" id="{28610950-65AC-425A-B88A-CAC984447B2B}"/>
                </a:ext>
                <a:ext uri="{C183D7F6-B498-43B3-948B-1728B52AA6E4}">
                  <adec:decorative xmlns:adec="http://schemas.microsoft.com/office/drawing/2017/decorative" val="1"/>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Freeform 5">
              <a:extLst>
                <a:ext uri="{FF2B5EF4-FFF2-40B4-BE49-F238E27FC236}">
                  <a16:creationId xmlns:a16="http://schemas.microsoft.com/office/drawing/2014/main" id="{70468DB1-D89D-464E-80A2-7C8F3B210E4B}"/>
                </a:ext>
                <a:ext uri="{C183D7F6-B498-43B3-948B-1728B52AA6E4}">
                  <adec:decorative xmlns:adec="http://schemas.microsoft.com/office/drawing/2017/decorative" val="1"/>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Freeform 5">
              <a:extLst>
                <a:ext uri="{FF2B5EF4-FFF2-40B4-BE49-F238E27FC236}">
                  <a16:creationId xmlns:a16="http://schemas.microsoft.com/office/drawing/2014/main" id="{766CC729-5672-4B35-AD6C-8CD05CA87943}"/>
                </a:ext>
                <a:ext uri="{C183D7F6-B498-43B3-948B-1728B52AA6E4}">
                  <adec:decorative xmlns:adec="http://schemas.microsoft.com/office/drawing/2017/decorative" val="1"/>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Freeform 5">
              <a:extLst>
                <a:ext uri="{FF2B5EF4-FFF2-40B4-BE49-F238E27FC236}">
                  <a16:creationId xmlns:a16="http://schemas.microsoft.com/office/drawing/2014/main" id="{90AD083E-65A3-4596-BCFB-F5F715FA3F71}"/>
                </a:ext>
                <a:ext uri="{C183D7F6-B498-43B3-948B-1728B52AA6E4}">
                  <adec:decorative xmlns:adec="http://schemas.microsoft.com/office/drawing/2017/decorative" val="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Freeform 5">
              <a:extLst>
                <a:ext uri="{FF2B5EF4-FFF2-40B4-BE49-F238E27FC236}">
                  <a16:creationId xmlns:a16="http://schemas.microsoft.com/office/drawing/2014/main" id="{DE95CE94-0CB1-4F69-8827-CE09B0D7B06A}"/>
                </a:ext>
                <a:ext uri="{C183D7F6-B498-43B3-948B-1728B52AA6E4}">
                  <adec:decorative xmlns:adec="http://schemas.microsoft.com/office/drawing/2017/decorative" val="1"/>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Freeform 5">
              <a:extLst>
                <a:ext uri="{FF2B5EF4-FFF2-40B4-BE49-F238E27FC236}">
                  <a16:creationId xmlns:a16="http://schemas.microsoft.com/office/drawing/2014/main" id="{7E0F3814-58CD-4FE2-A2D4-93EE77A5BB5A}"/>
                </a:ext>
                <a:ext uri="{C183D7F6-B498-43B3-948B-1728B52AA6E4}">
                  <adec:decorative xmlns:adec="http://schemas.microsoft.com/office/drawing/2017/decorative" val="1"/>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5">
              <a:extLst>
                <a:ext uri="{FF2B5EF4-FFF2-40B4-BE49-F238E27FC236}">
                  <a16:creationId xmlns:a16="http://schemas.microsoft.com/office/drawing/2014/main" id="{2F2EAECF-AA83-4775-80C4-58752D56D62A}"/>
                </a:ext>
                <a:ext uri="{C183D7F6-B498-43B3-948B-1728B52AA6E4}">
                  <adec:decorative xmlns:adec="http://schemas.microsoft.com/office/drawing/2017/decorative" val="1"/>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C664-7CBE-4486-B909-AFC859CF7C0F}"/>
              </a:ext>
            </a:extLst>
          </p:cNvPr>
          <p:cNvSpPr>
            <a:spLocks noGrp="1"/>
          </p:cNvSpPr>
          <p:nvPr>
            <p:ph type="title"/>
          </p:nvPr>
        </p:nvSpPr>
        <p:spPr>
          <a:xfrm>
            <a:off x="3621361" y="2921953"/>
            <a:ext cx="4682577" cy="492443"/>
          </a:xfrm>
        </p:spPr>
        <p:txBody>
          <a:bodyPr/>
          <a:lstStyle/>
          <a:p>
            <a:pPr algn="ctr"/>
            <a:r>
              <a:rPr lang="en-CA" sz="3200">
                <a:noFill/>
              </a:rPr>
              <a:t>Modern life is app-centric</a:t>
            </a:r>
            <a:endParaRPr lang="en-US" sz="3200">
              <a:noFill/>
            </a:endParaRPr>
          </a:p>
        </p:txBody>
      </p:sp>
      <p:sp>
        <p:nvSpPr>
          <p:cNvPr id="6" name="Content Placeholder 5">
            <a:extLst>
              <a:ext uri="{FF2B5EF4-FFF2-40B4-BE49-F238E27FC236}">
                <a16:creationId xmlns:a16="http://schemas.microsoft.com/office/drawing/2014/main" id="{E324392B-3EA5-4634-974C-AD0C2878014E}"/>
              </a:ext>
            </a:extLst>
          </p:cNvPr>
          <p:cNvSpPr>
            <a:spLocks noGrp="1"/>
          </p:cNvSpPr>
          <p:nvPr>
            <p:ph sz="quarter" idx="10"/>
          </p:nvPr>
        </p:nvSpPr>
        <p:spPr>
          <a:xfrm>
            <a:off x="3337784" y="3620109"/>
            <a:ext cx="5249840" cy="322921"/>
          </a:xfrm>
        </p:spPr>
        <p:txBody>
          <a:bodyPr/>
          <a:lstStyle/>
          <a:p>
            <a:pPr lvl="0" algn="ctr" defTabSz="914400">
              <a:spcBef>
                <a:spcPts val="0"/>
              </a:spcBef>
              <a:buSzTx/>
            </a:pPr>
            <a:r>
              <a:rPr lang="en-CA" sz="1800" b="1">
                <a:noFill/>
                <a:latin typeface="Segoe UI Semibold" panose="020B0502040204020203" pitchFamily="34" charset="0"/>
                <a:cs typeface="Segoe UI Semibold" panose="020B0502040204020203" pitchFamily="34" charset="0"/>
              </a:rPr>
              <a:t>Today’s apps deliver innovation in all facets of life</a:t>
            </a:r>
            <a:endParaRPr lang="en-US" sz="1800" b="1">
              <a:noFill/>
              <a:latin typeface="Segoe UI Semibold" panose="020B0502040204020203" pitchFamily="34" charset="0"/>
              <a:cs typeface="Segoe UI Semibold" panose="020B0502040204020203" pitchFamily="34" charset="0"/>
            </a:endParaRPr>
          </a:p>
        </p:txBody>
      </p:sp>
      <p:grpSp>
        <p:nvGrpSpPr>
          <p:cNvPr id="4" name="Group 3" descr="People in different environments working on mobile phones, laptops, tabs, etc.">
            <a:extLst>
              <a:ext uri="{FF2B5EF4-FFF2-40B4-BE49-F238E27FC236}">
                <a16:creationId xmlns:a16="http://schemas.microsoft.com/office/drawing/2014/main" id="{F0D4307B-9168-453C-951A-4B0B06381191}"/>
              </a:ext>
            </a:extLst>
          </p:cNvPr>
          <p:cNvGrpSpPr/>
          <p:nvPr/>
        </p:nvGrpSpPr>
        <p:grpSpPr>
          <a:xfrm>
            <a:off x="0" y="-5799"/>
            <a:ext cx="12192000" cy="6903236"/>
            <a:chOff x="0" y="-5799"/>
            <a:chExt cx="12192000" cy="6903236"/>
          </a:xfrm>
        </p:grpSpPr>
        <p:pic>
          <p:nvPicPr>
            <p:cNvPr id="14" name="Picture 2">
              <a:extLst>
                <a:ext uri="{FF2B5EF4-FFF2-40B4-BE49-F238E27FC236}">
                  <a16:creationId xmlns:a16="http://schemas.microsoft.com/office/drawing/2014/main" id="{8037A367-1F88-4BBA-A519-FAE4D4A78777}"/>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4409013" cy="34264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7AF9BDF-9954-460B-AA56-D5F3255A6B75}"/>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a:stretch/>
          </p:blipFill>
          <p:spPr bwMode="auto">
            <a:xfrm>
              <a:off x="8412479" y="3377060"/>
              <a:ext cx="3779521" cy="35203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2CD124B1-279E-484E-9DFD-76E198D9A6F4}"/>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052135" y="3426431"/>
              <a:ext cx="4360345" cy="34626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C35B7B1-9E70-4EEB-8803-DB6F4214B7EE}"/>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347"/>
            <a:stretch/>
          </p:blipFill>
          <p:spPr bwMode="auto">
            <a:xfrm>
              <a:off x="6277227" y="-5799"/>
              <a:ext cx="5914773" cy="34095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340C87B-38F9-4C6F-87E8-F48BB7072802}"/>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3426430"/>
              <a:ext cx="4052135" cy="3440657"/>
            </a:xfrm>
            <a:prstGeom prst="rect">
              <a:avLst/>
            </a:prstGeom>
          </p:spPr>
        </p:pic>
        <p:pic>
          <p:nvPicPr>
            <p:cNvPr id="19" name="Picture 18">
              <a:extLst>
                <a:ext uri="{FF2B5EF4-FFF2-40B4-BE49-F238E27FC236}">
                  <a16:creationId xmlns:a16="http://schemas.microsoft.com/office/drawing/2014/main" id="{257689AE-3C58-49DE-BE77-3B60F367997E}"/>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52755" y="0"/>
              <a:ext cx="4359725" cy="3429000"/>
            </a:xfrm>
            <a:prstGeom prst="rect">
              <a:avLst/>
            </a:prstGeom>
          </p:spPr>
        </p:pic>
      </p:grpSp>
      <p:grpSp>
        <p:nvGrpSpPr>
          <p:cNvPr id="10" name="Group 9">
            <a:extLst>
              <a:ext uri="{FF2B5EF4-FFF2-40B4-BE49-F238E27FC236}">
                <a16:creationId xmlns:a16="http://schemas.microsoft.com/office/drawing/2014/main" id="{50489D5A-2270-4FD8-9A77-CD80397F3489}"/>
              </a:ext>
              <a:ext uri="{C183D7F6-B498-43B3-948B-1728B52AA6E4}">
                <adec:decorative xmlns:adec="http://schemas.microsoft.com/office/drawing/2017/decorative" val="1"/>
              </a:ext>
            </a:extLst>
          </p:cNvPr>
          <p:cNvGrpSpPr/>
          <p:nvPr/>
        </p:nvGrpSpPr>
        <p:grpSpPr>
          <a:xfrm>
            <a:off x="2666818" y="2307771"/>
            <a:ext cx="6869068" cy="2276096"/>
            <a:chOff x="2666818" y="2307771"/>
            <a:chExt cx="6869068" cy="2276096"/>
          </a:xfrm>
        </p:grpSpPr>
        <p:sp>
          <p:nvSpPr>
            <p:cNvPr id="8" name="Rectangle 7">
              <a:extLst>
                <a:ext uri="{FF2B5EF4-FFF2-40B4-BE49-F238E27FC236}">
                  <a16:creationId xmlns:a16="http://schemas.microsoft.com/office/drawing/2014/main" id="{814555CD-9D8A-D043-AB4F-6D6DC71C73E8}"/>
                </a:ext>
                <a:ext uri="{C183D7F6-B498-43B3-948B-1728B52AA6E4}">
                  <adec:decorative xmlns:adec="http://schemas.microsoft.com/office/drawing/2017/decorative" val="1"/>
                </a:ext>
              </a:extLst>
            </p:cNvPr>
            <p:cNvSpPr/>
            <p:nvPr/>
          </p:nvSpPr>
          <p:spPr bwMode="auto">
            <a:xfrm>
              <a:off x="2666818" y="2307771"/>
              <a:ext cx="6869068" cy="2276096"/>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3CFD2C-49D9-4A1B-8FC5-6567EB4856DE}"/>
                </a:ext>
                <a:ext uri="{C183D7F6-B498-43B3-948B-1728B52AA6E4}">
                  <adec:decorative xmlns:adec="http://schemas.microsoft.com/office/drawing/2017/decorative" val="1"/>
                </a:ext>
              </a:extLst>
            </p:cNvPr>
            <p:cNvSpPr/>
            <p:nvPr/>
          </p:nvSpPr>
          <p:spPr>
            <a:xfrm>
              <a:off x="3239922" y="3573698"/>
              <a:ext cx="5445454" cy="369332"/>
            </a:xfrm>
            <a:prstGeom prst="rect">
              <a:avLst/>
            </a:prstGeom>
          </p:spPr>
          <p:txBody>
            <a:bodyPr wrap="square">
              <a:spAutoFit/>
            </a:bodyPr>
            <a:lstStyle/>
            <a:p>
              <a:pPr algn="ctr"/>
              <a:r>
                <a:rPr lang="en-CA" b="1">
                  <a:solidFill>
                    <a:schemeClr val="bg1"/>
                  </a:solidFill>
                  <a:latin typeface="Segoe UI Semibold" panose="020B0502040204020203" pitchFamily="34" charset="0"/>
                  <a:cs typeface="Segoe UI Semibold" panose="020B0502040204020203" pitchFamily="34" charset="0"/>
                </a:rPr>
                <a:t>Today’s apps deliver innovation in all facets of life</a:t>
              </a:r>
              <a:endParaRPr lang="en-US" b="1">
                <a:solidFill>
                  <a:schemeClr val="bg1"/>
                </a:solidFill>
                <a:latin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AC31D595-8AAD-400D-B306-8317E25D85A7}"/>
                </a:ext>
                <a:ext uri="{C183D7F6-B498-43B3-948B-1728B52AA6E4}">
                  <adec:decorative xmlns:adec="http://schemas.microsoft.com/office/drawing/2017/decorative" val="1"/>
                </a:ext>
              </a:extLst>
            </p:cNvPr>
            <p:cNvSpPr txBox="1"/>
            <p:nvPr/>
          </p:nvSpPr>
          <p:spPr>
            <a:xfrm>
              <a:off x="3668991" y="2922925"/>
              <a:ext cx="4733959" cy="492443"/>
            </a:xfrm>
            <a:prstGeom prst="rect">
              <a:avLst/>
            </a:prstGeom>
            <a:noFill/>
          </p:spPr>
          <p:txBody>
            <a:bodyPr wrap="square" lIns="0" tIns="0" rIns="0" bIns="0" rtlCol="0">
              <a:spAutoFit/>
            </a:bodyPr>
            <a:lstStyle/>
            <a:p>
              <a:r>
                <a:rPr lang="en-CA" sz="3200" spc="-50">
                  <a:ln w="3175">
                    <a:noFill/>
                  </a:ln>
                  <a:solidFill>
                    <a:srgbClr val="50E6FF"/>
                  </a:solidFill>
                  <a:latin typeface="Segoe UI Semibold"/>
                  <a:cs typeface="Segoe UI" pitchFamily="34" charset="0"/>
                </a:rPr>
                <a:t>Modern life is app-centric</a:t>
              </a:r>
              <a:endParaRPr lang="en-US" sz="200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920459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A4B1-A7C9-4A50-98F9-C34E3EE15764}"/>
              </a:ext>
            </a:extLst>
          </p:cNvPr>
          <p:cNvSpPr>
            <a:spLocks noGrp="1"/>
          </p:cNvSpPr>
          <p:nvPr>
            <p:ph type="title"/>
          </p:nvPr>
        </p:nvSpPr>
        <p:spPr>
          <a:xfrm>
            <a:off x="588262" y="812412"/>
            <a:ext cx="4529579" cy="1107996"/>
          </a:xfrm>
        </p:spPr>
        <p:txBody>
          <a:bodyPr/>
          <a:lstStyle/>
          <a:p>
            <a:pPr lvl="0"/>
            <a:r>
              <a:rPr lang="en-US">
                <a:solidFill>
                  <a:schemeClr val="accent2"/>
                </a:solidFill>
              </a:rPr>
              <a:t>Fully managed and cost-effective </a:t>
            </a:r>
          </a:p>
        </p:txBody>
      </p:sp>
      <p:grpSp>
        <p:nvGrpSpPr>
          <p:cNvPr id="64" name="Group 235">
            <a:extLst>
              <a:ext uri="{FF2B5EF4-FFF2-40B4-BE49-F238E27FC236}">
                <a16:creationId xmlns:a16="http://schemas.microsoft.com/office/drawing/2014/main" id="{DA34744D-EF3B-E642-BD7F-3EA783678835}"/>
              </a:ext>
              <a:ext uri="{C183D7F6-B498-43B3-948B-1728B52AA6E4}">
                <adec:decorative xmlns:adec="http://schemas.microsoft.com/office/drawing/2017/decorative" val="1"/>
              </a:ext>
            </a:extLst>
          </p:cNvPr>
          <p:cNvGrpSpPr>
            <a:grpSpLocks noChangeAspect="1"/>
          </p:cNvGrpSpPr>
          <p:nvPr/>
        </p:nvGrpSpPr>
        <p:grpSpPr bwMode="auto">
          <a:xfrm>
            <a:off x="621447" y="219909"/>
            <a:ext cx="449263" cy="495300"/>
            <a:chOff x="5822" y="2781"/>
            <a:chExt cx="283" cy="312"/>
          </a:xfrm>
        </p:grpSpPr>
        <p:sp>
          <p:nvSpPr>
            <p:cNvPr id="65" name="AutoShape 234">
              <a:extLst>
                <a:ext uri="{FF2B5EF4-FFF2-40B4-BE49-F238E27FC236}">
                  <a16:creationId xmlns:a16="http://schemas.microsoft.com/office/drawing/2014/main" id="{D93902F1-B366-0F43-BA89-102F2BC7243C}"/>
                </a:ext>
                <a:ext uri="{C183D7F6-B498-43B3-948B-1728B52AA6E4}">
                  <adec:decorative xmlns:adec="http://schemas.microsoft.com/office/drawing/2017/decorative" val="1"/>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236">
              <a:extLst>
                <a:ext uri="{FF2B5EF4-FFF2-40B4-BE49-F238E27FC236}">
                  <a16:creationId xmlns:a16="http://schemas.microsoft.com/office/drawing/2014/main" id="{0F940115-0945-CB41-A41A-98DD4B809A0C}"/>
                </a:ext>
                <a:ext uri="{C183D7F6-B498-43B3-948B-1728B52AA6E4}">
                  <adec:decorative xmlns:adec="http://schemas.microsoft.com/office/drawing/2017/decorative" val="1"/>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37">
              <a:extLst>
                <a:ext uri="{FF2B5EF4-FFF2-40B4-BE49-F238E27FC236}">
                  <a16:creationId xmlns:a16="http://schemas.microsoft.com/office/drawing/2014/main" id="{2F1E6417-73B2-1246-A373-BC02D70E00A5}"/>
                </a:ext>
                <a:ext uri="{C183D7F6-B498-43B3-948B-1728B52AA6E4}">
                  <adec:decorative xmlns:adec="http://schemas.microsoft.com/office/drawing/2017/decorative" val="1"/>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38">
              <a:extLst>
                <a:ext uri="{FF2B5EF4-FFF2-40B4-BE49-F238E27FC236}">
                  <a16:creationId xmlns:a16="http://schemas.microsoft.com/office/drawing/2014/main" id="{B9886B37-E91A-9446-835A-93D92C5D6025}"/>
                </a:ext>
                <a:ext uri="{C183D7F6-B498-43B3-948B-1728B52AA6E4}">
                  <adec:decorative xmlns:adec="http://schemas.microsoft.com/office/drawing/2017/decorative" val="1"/>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239">
              <a:extLst>
                <a:ext uri="{FF2B5EF4-FFF2-40B4-BE49-F238E27FC236}">
                  <a16:creationId xmlns:a16="http://schemas.microsoft.com/office/drawing/2014/main" id="{52DE2BE3-2118-0641-A277-C0CB29E5AA18}"/>
                </a:ext>
                <a:ext uri="{C183D7F6-B498-43B3-948B-1728B52AA6E4}">
                  <adec:decorative xmlns:adec="http://schemas.microsoft.com/office/drawing/2017/decorative" val="1"/>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40">
              <a:extLst>
                <a:ext uri="{FF2B5EF4-FFF2-40B4-BE49-F238E27FC236}">
                  <a16:creationId xmlns:a16="http://schemas.microsoft.com/office/drawing/2014/main" id="{A30A7462-05FB-FD4D-B7A2-0C3F510E47AA}"/>
                </a:ext>
                <a:ext uri="{C183D7F6-B498-43B3-948B-1728B52AA6E4}">
                  <adec:decorative xmlns:adec="http://schemas.microsoft.com/office/drawing/2017/decorative" val="1"/>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41">
              <a:extLst>
                <a:ext uri="{FF2B5EF4-FFF2-40B4-BE49-F238E27FC236}">
                  <a16:creationId xmlns:a16="http://schemas.microsoft.com/office/drawing/2014/main" id="{D1B0377B-B5D3-8F44-97EA-99A829C06C30}"/>
                </a:ext>
                <a:ext uri="{C183D7F6-B498-43B3-948B-1728B52AA6E4}">
                  <adec:decorative xmlns:adec="http://schemas.microsoft.com/office/drawing/2017/decorative" val="1"/>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57B7646-FE73-4D1D-A920-49308284C1A6}"/>
              </a:ext>
            </a:extLst>
          </p:cNvPr>
          <p:cNvSpPr>
            <a:spLocks noGrp="1"/>
          </p:cNvSpPr>
          <p:nvPr>
            <p:ph sz="quarter" idx="10"/>
          </p:nvPr>
        </p:nvSpPr>
        <p:spPr>
          <a:xfrm>
            <a:off x="586745" y="2121485"/>
            <a:ext cx="5090844" cy="4130361"/>
          </a:xfrm>
        </p:spPr>
        <p:txBody>
          <a:bodyPr/>
          <a:lstStyle/>
          <a:p>
            <a:pPr marL="288925" lvl="0" indent="-288925">
              <a:spcAft>
                <a:spcPts val="600"/>
              </a:spcAft>
              <a:buFont typeface="Arial" panose="020B0604020202020204" pitchFamily="34" charset="0"/>
              <a:buChar char="•"/>
            </a:pPr>
            <a:r>
              <a:rPr lang="en-US" sz="1800" dirty="0">
                <a:solidFill>
                  <a:schemeClr val="bg1"/>
                </a:solidFill>
              </a:rPr>
              <a:t>Automatic maintenance and updates </a:t>
            </a:r>
          </a:p>
          <a:p>
            <a:pPr marL="288925" lvl="0" indent="-288925">
              <a:spcAft>
                <a:spcPts val="600"/>
              </a:spcAft>
              <a:buFont typeface="Arial" panose="020B0604020202020204" pitchFamily="34" charset="0"/>
              <a:buChar char="•"/>
            </a:pPr>
            <a:r>
              <a:rPr lang="en-US" sz="1800" dirty="0">
                <a:solidFill>
                  <a:schemeClr val="bg1"/>
                </a:solidFill>
              </a:rPr>
              <a:t>Serverless and </a:t>
            </a:r>
            <a:r>
              <a:rPr lang="en-US" sz="1800" dirty="0" err="1">
                <a:solidFill>
                  <a:schemeClr val="bg1"/>
                </a:solidFill>
              </a:rPr>
              <a:t>autoscale</a:t>
            </a:r>
            <a:r>
              <a:rPr lang="en-US" sz="1800" dirty="0">
                <a:solidFill>
                  <a:schemeClr val="bg1"/>
                </a:solidFill>
              </a:rPr>
              <a:t> options keep costs low by matching resources to demand, and eliminating capacity management and over-provisioning</a:t>
            </a:r>
          </a:p>
          <a:p>
            <a:pPr marL="461963" lvl="0" indent="-171450">
              <a:spcAft>
                <a:spcPts val="600"/>
              </a:spcAft>
              <a:buFont typeface="Arial" panose="020B0604020202020204" pitchFamily="34" charset="0"/>
              <a:buChar char="•"/>
            </a:pPr>
            <a:r>
              <a:rPr lang="en-US" sz="1800" dirty="0">
                <a:solidFill>
                  <a:schemeClr val="bg1"/>
                </a:solidFill>
              </a:rPr>
              <a:t>Cost-effective serverless model is ideally suited for small, spiky workloads with moderate performance requirements</a:t>
            </a:r>
          </a:p>
          <a:p>
            <a:pPr marL="461963" lvl="0" indent="-171450">
              <a:spcAft>
                <a:spcPts val="600"/>
              </a:spcAft>
              <a:buFont typeface="Arial" panose="020B0604020202020204" pitchFamily="34" charset="0"/>
              <a:buChar char="•"/>
            </a:pPr>
            <a:r>
              <a:rPr lang="en-US" sz="1800" dirty="0" err="1">
                <a:solidFill>
                  <a:schemeClr val="bg1"/>
                </a:solidFill>
              </a:rPr>
              <a:t>Autoscale</a:t>
            </a:r>
            <a:r>
              <a:rPr lang="en-US" sz="1800" dirty="0">
                <a:solidFill>
                  <a:schemeClr val="bg1"/>
                </a:solidFill>
              </a:rPr>
              <a:t> provisioned throughput model guarantees high-performance for critical workloads and offers cost controls</a:t>
            </a:r>
          </a:p>
          <a:p>
            <a:pPr marL="280988" lvl="0" indent="-280988">
              <a:spcAft>
                <a:spcPts val="600"/>
              </a:spcAft>
              <a:buFont typeface="Arial" panose="020B0604020202020204" pitchFamily="34" charset="0"/>
              <a:buChar char="•"/>
            </a:pPr>
            <a:r>
              <a:rPr lang="en-US" sz="1800" dirty="0">
                <a:solidFill>
                  <a:schemeClr val="bg1"/>
                </a:solidFill>
              </a:rPr>
              <a:t>Scale up and/or scale out to optimize for different classes of workloads</a:t>
            </a:r>
          </a:p>
        </p:txBody>
      </p:sp>
      <p:grpSp>
        <p:nvGrpSpPr>
          <p:cNvPr id="5" name="Group 4" descr="Diagram depicting continuous stages of Serverless and Autoscale performance.">
            <a:extLst>
              <a:ext uri="{FF2B5EF4-FFF2-40B4-BE49-F238E27FC236}">
                <a16:creationId xmlns:a16="http://schemas.microsoft.com/office/drawing/2014/main" id="{004F1E34-2645-44A0-8513-1797E75C55B2}"/>
              </a:ext>
            </a:extLst>
          </p:cNvPr>
          <p:cNvGrpSpPr/>
          <p:nvPr/>
        </p:nvGrpSpPr>
        <p:grpSpPr>
          <a:xfrm>
            <a:off x="7249325" y="1572496"/>
            <a:ext cx="4564342" cy="3376698"/>
            <a:chOff x="7249325" y="1572496"/>
            <a:chExt cx="4564342" cy="3376698"/>
          </a:xfrm>
        </p:grpSpPr>
        <p:sp>
          <p:nvSpPr>
            <p:cNvPr id="6" name="Freeform: Shape 83">
              <a:extLst>
                <a:ext uri="{FF2B5EF4-FFF2-40B4-BE49-F238E27FC236}">
                  <a16:creationId xmlns:a16="http://schemas.microsoft.com/office/drawing/2014/main" id="{333458E4-6441-49FB-9449-D314C115151C}"/>
                </a:ext>
                <a:ext uri="{C183D7F6-B498-43B3-948B-1728B52AA6E4}">
                  <adec:decorative xmlns:adec="http://schemas.microsoft.com/office/drawing/2017/decorative" val="1"/>
                </a:ext>
              </a:extLst>
            </p:cNvPr>
            <p:cNvSpPr/>
            <p:nvPr/>
          </p:nvSpPr>
          <p:spPr>
            <a:xfrm>
              <a:off x="7430040" y="1923603"/>
              <a:ext cx="2275880" cy="2386153"/>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 name="Freeform: Shape 83">
              <a:extLst>
                <a:ext uri="{FF2B5EF4-FFF2-40B4-BE49-F238E27FC236}">
                  <a16:creationId xmlns:a16="http://schemas.microsoft.com/office/drawing/2014/main" id="{502666BA-7C0B-4E9F-8569-34B9CC124FD4}"/>
                </a:ext>
                <a:ext uri="{C183D7F6-B498-43B3-948B-1728B52AA6E4}">
                  <adec:decorative xmlns:adec="http://schemas.microsoft.com/office/drawing/2017/decorative" val="1"/>
                </a:ext>
              </a:extLst>
            </p:cNvPr>
            <p:cNvSpPr/>
            <p:nvPr/>
          </p:nvSpPr>
          <p:spPr>
            <a:xfrm>
              <a:off x="7430499" y="3207732"/>
              <a:ext cx="4054471" cy="1513350"/>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2AC1B99-69FC-4522-ADF9-32FC3AA590E8}"/>
                </a:ext>
                <a:ext uri="{C183D7F6-B498-43B3-948B-1728B52AA6E4}">
                  <adec:decorative xmlns:adec="http://schemas.microsoft.com/office/drawing/2017/decorative" val="1"/>
                </a:ext>
              </a:extLst>
            </p:cNvPr>
            <p:cNvSpPr/>
            <p:nvPr/>
          </p:nvSpPr>
          <p:spPr bwMode="auto">
            <a:xfrm>
              <a:off x="9476500" y="1572496"/>
              <a:ext cx="477622" cy="241533"/>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 uri="{C183D7F6-B498-43B3-948B-1728B52AA6E4}">
                  <adec:decorative xmlns:adec="http://schemas.microsoft.com/office/drawing/2017/decorative" val="1"/>
                </a:ext>
              </a:extLst>
            </p:cNvPr>
            <p:cNvSpPr/>
            <p:nvPr/>
          </p:nvSpPr>
          <p:spPr bwMode="auto">
            <a:xfrm>
              <a:off x="11336045" y="2903719"/>
              <a:ext cx="477622" cy="241533"/>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4FA98AF3-3540-824C-BEA3-B7C62B0BD7CD}"/>
                </a:ext>
              </a:extLst>
            </p:cNvPr>
            <p:cNvGrpSpPr/>
            <p:nvPr/>
          </p:nvGrpSpPr>
          <p:grpSpPr>
            <a:xfrm>
              <a:off x="8903621" y="4194960"/>
              <a:ext cx="568804" cy="445995"/>
              <a:chOff x="9206058" y="5213486"/>
              <a:chExt cx="568804" cy="445995"/>
            </a:xfrm>
          </p:grpSpPr>
          <p:sp>
            <p:nvSpPr>
              <p:cNvPr id="72" name="Freeform 5">
                <a:extLst>
                  <a:ext uri="{FF2B5EF4-FFF2-40B4-BE49-F238E27FC236}">
                    <a16:creationId xmlns:a16="http://schemas.microsoft.com/office/drawing/2014/main" id="{71003320-AB94-124F-A716-8E294FA625AC}"/>
                  </a:ext>
                  <a:ext uri="{C183D7F6-B498-43B3-948B-1728B52AA6E4}">
                    <adec:decorative xmlns:adec="http://schemas.microsoft.com/office/drawing/2017/decorative" val="1"/>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 uri="{C183D7F6-B498-43B3-948B-1728B52AA6E4}">
                      <adec:decorative xmlns:adec="http://schemas.microsoft.com/office/drawing/2017/decorative" val="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1" name="Freeform 18">
                  <a:extLst>
                    <a:ext uri="{FF2B5EF4-FFF2-40B4-BE49-F238E27FC236}">
                      <a16:creationId xmlns:a16="http://schemas.microsoft.com/office/drawing/2014/main" id="{3CA8BA4D-B983-4059-B6E7-19BBF6650CA4}"/>
                    </a:ext>
                    <a:ext uri="{C183D7F6-B498-43B3-948B-1728B52AA6E4}">
                      <adec:decorative xmlns:adec="http://schemas.microsoft.com/office/drawing/2017/decorative" val="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2" name="Line 19">
                  <a:extLst>
                    <a:ext uri="{FF2B5EF4-FFF2-40B4-BE49-F238E27FC236}">
                      <a16:creationId xmlns:a16="http://schemas.microsoft.com/office/drawing/2014/main" id="{BCF2CCDA-E536-4457-8B36-05CC43E71623}"/>
                    </a:ext>
                    <a:ext uri="{C183D7F6-B498-43B3-948B-1728B52AA6E4}">
                      <adec:decorative xmlns:adec="http://schemas.microsoft.com/office/drawing/2017/decorative" val="1"/>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3" name="Freeform 20">
                  <a:extLst>
                    <a:ext uri="{FF2B5EF4-FFF2-40B4-BE49-F238E27FC236}">
                      <a16:creationId xmlns:a16="http://schemas.microsoft.com/office/drawing/2014/main" id="{4B958471-8183-43ED-9DC8-39098E367CA1}"/>
                    </a:ext>
                    <a:ext uri="{C183D7F6-B498-43B3-948B-1728B52AA6E4}">
                      <adec:decorative xmlns:adec="http://schemas.microsoft.com/office/drawing/2017/decorative" val="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4" name="Line 21">
                  <a:extLst>
                    <a:ext uri="{FF2B5EF4-FFF2-40B4-BE49-F238E27FC236}">
                      <a16:creationId xmlns:a16="http://schemas.microsoft.com/office/drawing/2014/main" id="{80159F80-2EEE-4ACA-A51B-42308E6F3987}"/>
                    </a:ext>
                    <a:ext uri="{C183D7F6-B498-43B3-948B-1728B52AA6E4}">
                      <adec:decorative xmlns:adec="http://schemas.microsoft.com/office/drawing/2017/decorative" val="1"/>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5" name="Freeform 22">
                  <a:extLst>
                    <a:ext uri="{FF2B5EF4-FFF2-40B4-BE49-F238E27FC236}">
                      <a16:creationId xmlns:a16="http://schemas.microsoft.com/office/drawing/2014/main" id="{AFA2DBEB-AC44-4BE2-8639-1F5D9F32A8AC}"/>
                    </a:ext>
                    <a:ext uri="{C183D7F6-B498-43B3-948B-1728B52AA6E4}">
                      <adec:decorative xmlns:adec="http://schemas.microsoft.com/office/drawing/2017/decorative" val="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6" name="Line 23">
                  <a:extLst>
                    <a:ext uri="{FF2B5EF4-FFF2-40B4-BE49-F238E27FC236}">
                      <a16:creationId xmlns:a16="http://schemas.microsoft.com/office/drawing/2014/main" id="{6DEB7996-5345-49A4-89F4-7F28188E9339}"/>
                    </a:ext>
                    <a:ext uri="{C183D7F6-B498-43B3-948B-1728B52AA6E4}">
                      <adec:decorative xmlns:adec="http://schemas.microsoft.com/office/drawing/2017/decorative" val="1"/>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249325" y="4613769"/>
              <a:ext cx="427788" cy="335425"/>
              <a:chOff x="9206058" y="5213486"/>
              <a:chExt cx="568804" cy="445995"/>
            </a:xfrm>
          </p:grpSpPr>
          <p:sp>
            <p:nvSpPr>
              <p:cNvPr id="75" name="Freeform 5">
                <a:extLst>
                  <a:ext uri="{FF2B5EF4-FFF2-40B4-BE49-F238E27FC236}">
                    <a16:creationId xmlns:a16="http://schemas.microsoft.com/office/drawing/2014/main" id="{690D65E0-5B56-F44E-8C4F-4B7359D973DA}"/>
                  </a:ext>
                  <a:ext uri="{C183D7F6-B498-43B3-948B-1728B52AA6E4}">
                    <adec:decorative xmlns:adec="http://schemas.microsoft.com/office/drawing/2017/decorative" val="1"/>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 uri="{C183D7F6-B498-43B3-948B-1728B52AA6E4}">
                      <adec:decorative xmlns:adec="http://schemas.microsoft.com/office/drawing/2017/decorative" val="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78" name="Freeform 18">
                  <a:extLst>
                    <a:ext uri="{FF2B5EF4-FFF2-40B4-BE49-F238E27FC236}">
                      <a16:creationId xmlns:a16="http://schemas.microsoft.com/office/drawing/2014/main" id="{F88C10A8-5B74-8047-AF7D-115DCE6AE172}"/>
                    </a:ext>
                    <a:ext uri="{C183D7F6-B498-43B3-948B-1728B52AA6E4}">
                      <adec:decorative xmlns:adec="http://schemas.microsoft.com/office/drawing/2017/decorative" val="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79" name="Line 19">
                  <a:extLst>
                    <a:ext uri="{FF2B5EF4-FFF2-40B4-BE49-F238E27FC236}">
                      <a16:creationId xmlns:a16="http://schemas.microsoft.com/office/drawing/2014/main" id="{BECBA717-2322-FE4A-A6A2-3E937AF378AA}"/>
                    </a:ext>
                    <a:ext uri="{C183D7F6-B498-43B3-948B-1728B52AA6E4}">
                      <adec:decorative xmlns:adec="http://schemas.microsoft.com/office/drawing/2017/decorative" val="1"/>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0" name="Freeform 20">
                  <a:extLst>
                    <a:ext uri="{FF2B5EF4-FFF2-40B4-BE49-F238E27FC236}">
                      <a16:creationId xmlns:a16="http://schemas.microsoft.com/office/drawing/2014/main" id="{6A18E64E-20CE-3847-8558-C5FD8444FA99}"/>
                    </a:ext>
                    <a:ext uri="{C183D7F6-B498-43B3-948B-1728B52AA6E4}">
                      <adec:decorative xmlns:adec="http://schemas.microsoft.com/office/drawing/2017/decorative" val="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1" name="Line 21">
                  <a:extLst>
                    <a:ext uri="{FF2B5EF4-FFF2-40B4-BE49-F238E27FC236}">
                      <a16:creationId xmlns:a16="http://schemas.microsoft.com/office/drawing/2014/main" id="{EA4CB944-BAD8-5744-B2AE-ACD3AB297C5D}"/>
                    </a:ext>
                    <a:ext uri="{C183D7F6-B498-43B3-948B-1728B52AA6E4}">
                      <adec:decorative xmlns:adec="http://schemas.microsoft.com/office/drawing/2017/decorative" val="1"/>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2" name="Freeform 22">
                  <a:extLst>
                    <a:ext uri="{FF2B5EF4-FFF2-40B4-BE49-F238E27FC236}">
                      <a16:creationId xmlns:a16="http://schemas.microsoft.com/office/drawing/2014/main" id="{BDB2B7BA-06C2-124C-AE27-9C3D50706DFB}"/>
                    </a:ext>
                    <a:ext uri="{C183D7F6-B498-43B3-948B-1728B52AA6E4}">
                      <adec:decorative xmlns:adec="http://schemas.microsoft.com/office/drawing/2017/decorative" val="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3" name="Line 23">
                  <a:extLst>
                    <a:ext uri="{FF2B5EF4-FFF2-40B4-BE49-F238E27FC236}">
                      <a16:creationId xmlns:a16="http://schemas.microsoft.com/office/drawing/2014/main" id="{9F21A9A5-FB8C-5043-B9BD-31A34E953C3E}"/>
                    </a:ext>
                    <a:ext uri="{C183D7F6-B498-43B3-948B-1728B52AA6E4}">
                      <adec:decorative xmlns:adec="http://schemas.microsoft.com/office/drawing/2017/decorative" val="1"/>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561169" y="3352582"/>
              <a:ext cx="731202" cy="573332"/>
              <a:chOff x="9206058" y="5213486"/>
              <a:chExt cx="568804" cy="445995"/>
            </a:xfrm>
          </p:grpSpPr>
          <p:sp>
            <p:nvSpPr>
              <p:cNvPr id="85" name="Freeform 5">
                <a:extLst>
                  <a:ext uri="{FF2B5EF4-FFF2-40B4-BE49-F238E27FC236}">
                    <a16:creationId xmlns:a16="http://schemas.microsoft.com/office/drawing/2014/main" id="{28B399F0-6490-B849-BEAA-48DBC9AACBCE}"/>
                  </a:ext>
                  <a:ext uri="{C183D7F6-B498-43B3-948B-1728B52AA6E4}">
                    <adec:decorative xmlns:adec="http://schemas.microsoft.com/office/drawing/2017/decorative" val="1"/>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 uri="{C183D7F6-B498-43B3-948B-1728B52AA6E4}">
                      <adec:decorative xmlns:adec="http://schemas.microsoft.com/office/drawing/2017/decorative" val="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8" name="Freeform 18">
                  <a:extLst>
                    <a:ext uri="{FF2B5EF4-FFF2-40B4-BE49-F238E27FC236}">
                      <a16:creationId xmlns:a16="http://schemas.microsoft.com/office/drawing/2014/main" id="{E59E265E-455A-7F47-8CC0-2180D2241E51}"/>
                    </a:ext>
                    <a:ext uri="{C183D7F6-B498-43B3-948B-1728B52AA6E4}">
                      <adec:decorative xmlns:adec="http://schemas.microsoft.com/office/drawing/2017/decorative" val="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9" name="Line 19">
                  <a:extLst>
                    <a:ext uri="{FF2B5EF4-FFF2-40B4-BE49-F238E27FC236}">
                      <a16:creationId xmlns:a16="http://schemas.microsoft.com/office/drawing/2014/main" id="{084064E7-DB8D-794B-9E7F-EFC1312A4470}"/>
                    </a:ext>
                    <a:ext uri="{C183D7F6-B498-43B3-948B-1728B52AA6E4}">
                      <adec:decorative xmlns:adec="http://schemas.microsoft.com/office/drawing/2017/decorative" val="1"/>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90" name="Freeform 20">
                  <a:extLst>
                    <a:ext uri="{FF2B5EF4-FFF2-40B4-BE49-F238E27FC236}">
                      <a16:creationId xmlns:a16="http://schemas.microsoft.com/office/drawing/2014/main" id="{7670752B-6322-BD4D-A7D8-EE98ACC69EB4}"/>
                    </a:ext>
                    <a:ext uri="{C183D7F6-B498-43B3-948B-1728B52AA6E4}">
                      <adec:decorative xmlns:adec="http://schemas.microsoft.com/office/drawing/2017/decorative" val="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91" name="Line 21">
                  <a:extLst>
                    <a:ext uri="{FF2B5EF4-FFF2-40B4-BE49-F238E27FC236}">
                      <a16:creationId xmlns:a16="http://schemas.microsoft.com/office/drawing/2014/main" id="{4005BBAA-DEF3-CB42-909B-2BA0EB8E184C}"/>
                    </a:ext>
                    <a:ext uri="{C183D7F6-B498-43B3-948B-1728B52AA6E4}">
                      <adec:decorative xmlns:adec="http://schemas.microsoft.com/office/drawing/2017/decorative" val="1"/>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92" name="Freeform 22">
                  <a:extLst>
                    <a:ext uri="{FF2B5EF4-FFF2-40B4-BE49-F238E27FC236}">
                      <a16:creationId xmlns:a16="http://schemas.microsoft.com/office/drawing/2014/main" id="{09E9C0C1-032D-964D-BD0D-9808A1AD70EF}"/>
                    </a:ext>
                    <a:ext uri="{C183D7F6-B498-43B3-948B-1728B52AA6E4}">
                      <adec:decorative xmlns:adec="http://schemas.microsoft.com/office/drawing/2017/decorative" val="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93" name="Line 23">
                  <a:extLst>
                    <a:ext uri="{FF2B5EF4-FFF2-40B4-BE49-F238E27FC236}">
                      <a16:creationId xmlns:a16="http://schemas.microsoft.com/office/drawing/2014/main" id="{64895FBB-BDA3-C642-A9FB-4E42D3E8B564}"/>
                    </a:ext>
                    <a:ext uri="{C183D7F6-B498-43B3-948B-1728B52AA6E4}">
                      <adec:decorative xmlns:adec="http://schemas.microsoft.com/office/drawing/2017/decorative" val="1"/>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94" name="Freeform 182">
              <a:extLst>
                <a:ext uri="{FF2B5EF4-FFF2-40B4-BE49-F238E27FC236}">
                  <a16:creationId xmlns:a16="http://schemas.microsoft.com/office/drawing/2014/main" id="{C6117DB4-206D-7449-9AC4-16BEE1173017}"/>
                </a:ext>
                <a:ext uri="{C183D7F6-B498-43B3-948B-1728B52AA6E4}">
                  <adec:decorative xmlns:adec="http://schemas.microsoft.com/office/drawing/2017/decorative" val="1"/>
                </a:ext>
              </a:extLst>
            </p:cNvPr>
            <p:cNvSpPr/>
            <p:nvPr/>
          </p:nvSpPr>
          <p:spPr bwMode="auto">
            <a:xfrm>
              <a:off x="7317170" y="4067786"/>
              <a:ext cx="296878" cy="38076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 uri="{C183D7F6-B498-43B3-948B-1728B52AA6E4}">
                  <adec:decorative xmlns:adec="http://schemas.microsoft.com/office/drawing/2017/decorative" val="1"/>
                </a:ext>
              </a:extLst>
            </p:cNvPr>
            <p:cNvSpPr/>
            <p:nvPr/>
          </p:nvSpPr>
          <p:spPr bwMode="auto">
            <a:xfrm>
              <a:off x="8462457" y="3338440"/>
              <a:ext cx="359040" cy="4604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 uri="{C183D7F6-B498-43B3-948B-1728B52AA6E4}">
                  <adec:decorative xmlns:adec="http://schemas.microsoft.com/office/drawing/2017/decorative" val="1"/>
                </a:ext>
              </a:extLst>
            </p:cNvPr>
            <p:cNvSpPr/>
            <p:nvPr/>
          </p:nvSpPr>
          <p:spPr bwMode="auto">
            <a:xfrm>
              <a:off x="9060165" y="2210399"/>
              <a:ext cx="540579" cy="69332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55466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504E8E7C-E56A-8F47-95CC-372BD738C767}"/>
              </a:ext>
            </a:extLst>
          </p:cNvPr>
          <p:cNvSpPr>
            <a:spLocks noGrp="1"/>
          </p:cNvSpPr>
          <p:nvPr>
            <p:ph type="title"/>
          </p:nvPr>
        </p:nvSpPr>
        <p:spPr>
          <a:xfrm>
            <a:off x="588262" y="457200"/>
            <a:ext cx="9242645" cy="984885"/>
          </a:xfrm>
        </p:spPr>
        <p:txBody>
          <a:bodyPr/>
          <a:lstStyle/>
          <a:p>
            <a:r>
              <a:rPr lang="en-US" sz="3200"/>
              <a:t>Ease the challenge of NoSQL migration with Azure </a:t>
            </a:r>
          </a:p>
        </p:txBody>
      </p:sp>
      <p:sp>
        <p:nvSpPr>
          <p:cNvPr id="2" name="Content Placeholder 1">
            <a:extLst>
              <a:ext uri="{FF2B5EF4-FFF2-40B4-BE49-F238E27FC236}">
                <a16:creationId xmlns:a16="http://schemas.microsoft.com/office/drawing/2014/main" id="{4D4C1EA5-FA39-45DF-9225-87B4BCFE2918}"/>
              </a:ext>
            </a:extLst>
          </p:cNvPr>
          <p:cNvSpPr>
            <a:spLocks noGrp="1"/>
          </p:cNvSpPr>
          <p:nvPr>
            <p:ph sz="quarter" idx="10"/>
          </p:nvPr>
        </p:nvSpPr>
        <p:spPr>
          <a:xfrm>
            <a:off x="633597" y="1599955"/>
            <a:ext cx="5048931" cy="3576364"/>
          </a:xfrm>
        </p:spPr>
        <p:txBody>
          <a:bodyPr/>
          <a:lstStyle/>
          <a:p>
            <a:pPr lvl="0">
              <a:spcAft>
                <a:spcPts val="600"/>
              </a:spcAft>
            </a:pPr>
            <a:r>
              <a:rPr lang="en-US" sz="1800">
                <a:solidFill>
                  <a:schemeClr val="tx1"/>
                </a:solidFill>
                <a:latin typeface="+mj-lt"/>
              </a:rPr>
              <a:t>Make data modernization easy with seamless migration of NoSQL workloads to cloud</a:t>
            </a:r>
          </a:p>
          <a:p>
            <a:pPr marL="288925" lvl="0" indent="-288925">
              <a:spcAft>
                <a:spcPts val="600"/>
              </a:spcAft>
              <a:buFont typeface="Arial" panose="020B0604020202020204" pitchFamily="34" charset="0"/>
              <a:buChar char="•"/>
            </a:pPr>
            <a:r>
              <a:rPr lang="en-US" sz="1800">
                <a:solidFill>
                  <a:schemeClr val="tx1"/>
                </a:solidFill>
              </a:rPr>
              <a:t>Azure Cosmos DB for Mongo DB, Azure Cosmos DB for Apache Cassandra, and Azure Cosmos DB for NoSQL bring app data from existing NoSQL deployments</a:t>
            </a:r>
          </a:p>
          <a:p>
            <a:pPr marL="288925" lvl="0" indent="-288925">
              <a:spcAft>
                <a:spcPts val="600"/>
              </a:spcAft>
              <a:buFont typeface="Arial" panose="020B0604020202020204" pitchFamily="34" charset="0"/>
              <a:buChar char="•"/>
            </a:pPr>
            <a:r>
              <a:rPr lang="en-US" sz="1800">
                <a:solidFill>
                  <a:schemeClr val="tx1"/>
                </a:solidFill>
              </a:rPr>
              <a:t>Leverage existing tools, drivers, libraries, and extensions, and continue using existing apps’ current SDKs</a:t>
            </a:r>
          </a:p>
          <a:p>
            <a:pPr marL="288925" lvl="0" indent="-288925">
              <a:spcAft>
                <a:spcPts val="600"/>
              </a:spcAft>
              <a:buFont typeface="Arial" panose="020B0604020202020204" pitchFamily="34" charset="0"/>
              <a:buChar char="•"/>
            </a:pPr>
            <a:r>
              <a:rPr lang="en-US" sz="1800">
                <a:solidFill>
                  <a:schemeClr val="tx1"/>
                </a:solidFill>
              </a:rPr>
              <a:t>Turnkey geo-replication</a:t>
            </a:r>
          </a:p>
          <a:p>
            <a:pPr marL="288925" lvl="0" indent="-288925">
              <a:spcAft>
                <a:spcPts val="600"/>
              </a:spcAft>
              <a:buFont typeface="Arial" panose="020B0604020202020204" pitchFamily="34" charset="0"/>
              <a:buChar char="•"/>
            </a:pPr>
            <a:r>
              <a:rPr lang="en-US" sz="1800">
                <a:solidFill>
                  <a:schemeClr val="tx1"/>
                </a:solidFill>
              </a:rPr>
              <a:t>No infrastructure or VM management required</a:t>
            </a:r>
          </a:p>
        </p:txBody>
      </p:sp>
      <p:sp>
        <p:nvSpPr>
          <p:cNvPr id="3" name="Content Placeholder 2">
            <a:extLst>
              <a:ext uri="{FF2B5EF4-FFF2-40B4-BE49-F238E27FC236}">
                <a16:creationId xmlns:a16="http://schemas.microsoft.com/office/drawing/2014/main" id="{C4B207B4-2CD4-4B9D-814B-DDE88F93ECAE}"/>
              </a:ext>
            </a:extLst>
          </p:cNvPr>
          <p:cNvSpPr>
            <a:spLocks noGrp="1"/>
          </p:cNvSpPr>
          <p:nvPr>
            <p:ph sz="quarter" idx="11"/>
          </p:nvPr>
        </p:nvSpPr>
        <p:spPr>
          <a:xfrm>
            <a:off x="6855401" y="2190010"/>
            <a:ext cx="900112" cy="208053"/>
          </a:xfrm>
        </p:spPr>
        <p:txBody>
          <a:bodyPr/>
          <a:lstStyle/>
          <a:p>
            <a:r>
              <a:rPr lang="en-US" sz="1400" kern="0">
                <a:solidFill>
                  <a:srgbClr val="0078D7"/>
                </a:solidFill>
                <a:latin typeface="Segoe UI Semibold"/>
                <a:cs typeface="+mn-cs"/>
              </a:rPr>
              <a:t>Cassandra</a:t>
            </a:r>
            <a:endParaRPr lang="en-US"/>
          </a:p>
        </p:txBody>
      </p:sp>
      <p:sp>
        <p:nvSpPr>
          <p:cNvPr id="5" name="Content Placeholder 4">
            <a:extLst>
              <a:ext uri="{FF2B5EF4-FFF2-40B4-BE49-F238E27FC236}">
                <a16:creationId xmlns:a16="http://schemas.microsoft.com/office/drawing/2014/main" id="{C62C6D35-9FEA-40A9-B64D-BA3D4254A57F}"/>
              </a:ext>
            </a:extLst>
          </p:cNvPr>
          <p:cNvSpPr>
            <a:spLocks noGrp="1"/>
          </p:cNvSpPr>
          <p:nvPr>
            <p:ph sz="quarter" idx="12"/>
          </p:nvPr>
        </p:nvSpPr>
        <p:spPr>
          <a:xfrm>
            <a:off x="6871275" y="2605961"/>
            <a:ext cx="862012" cy="235266"/>
          </a:xfrm>
        </p:spPr>
        <p:txBody>
          <a:bodyPr/>
          <a:lstStyle/>
          <a:p>
            <a:r>
              <a:rPr lang="en-US" sz="1400" kern="0">
                <a:solidFill>
                  <a:srgbClr val="0078D7"/>
                </a:solidFill>
                <a:latin typeface="Segoe UI Semibold"/>
                <a:cs typeface="+mn-cs"/>
              </a:rPr>
              <a:t>MongoDB</a:t>
            </a:r>
            <a:endParaRPr lang="en-US"/>
          </a:p>
        </p:txBody>
      </p:sp>
      <p:sp>
        <p:nvSpPr>
          <p:cNvPr id="6" name="Content Placeholder 5">
            <a:extLst>
              <a:ext uri="{FF2B5EF4-FFF2-40B4-BE49-F238E27FC236}">
                <a16:creationId xmlns:a16="http://schemas.microsoft.com/office/drawing/2014/main" id="{24FC64AC-B824-4EC0-B2B0-3E882FF70B3E}"/>
              </a:ext>
            </a:extLst>
          </p:cNvPr>
          <p:cNvSpPr>
            <a:spLocks noGrp="1"/>
          </p:cNvSpPr>
          <p:nvPr>
            <p:ph sz="quarter" idx="13"/>
          </p:nvPr>
        </p:nvSpPr>
        <p:spPr>
          <a:xfrm>
            <a:off x="6819725" y="2993622"/>
            <a:ext cx="947594" cy="218967"/>
          </a:xfrm>
        </p:spPr>
        <p:txBody>
          <a:bodyPr/>
          <a:lstStyle/>
          <a:p>
            <a:r>
              <a:rPr lang="en-US" sz="1400">
                <a:solidFill>
                  <a:srgbClr val="0078D7"/>
                </a:solidFill>
                <a:latin typeface="Segoe UI Semibold"/>
                <a:cs typeface="+mn-cs"/>
              </a:rPr>
              <a:t>DynamoDB</a:t>
            </a:r>
            <a:endParaRPr lang="en-US"/>
          </a:p>
        </p:txBody>
      </p:sp>
      <p:sp>
        <p:nvSpPr>
          <p:cNvPr id="12" name="Content Placeholder 11">
            <a:extLst>
              <a:ext uri="{FF2B5EF4-FFF2-40B4-BE49-F238E27FC236}">
                <a16:creationId xmlns:a16="http://schemas.microsoft.com/office/drawing/2014/main" id="{023F8C39-20E3-4AD1-BDF8-F475D2C86F38}"/>
              </a:ext>
            </a:extLst>
          </p:cNvPr>
          <p:cNvSpPr>
            <a:spLocks noGrp="1"/>
          </p:cNvSpPr>
          <p:nvPr>
            <p:ph sz="quarter" idx="14"/>
          </p:nvPr>
        </p:nvSpPr>
        <p:spPr>
          <a:xfrm>
            <a:off x="6850637" y="3393939"/>
            <a:ext cx="912812" cy="215812"/>
          </a:xfrm>
        </p:spPr>
        <p:txBody>
          <a:bodyPr/>
          <a:lstStyle/>
          <a:p>
            <a:r>
              <a:rPr lang="en-US" sz="1400" kern="0">
                <a:solidFill>
                  <a:srgbClr val="0078D7"/>
                </a:solidFill>
                <a:latin typeface="Segoe UI Semibold"/>
                <a:cs typeface="+mn-cs"/>
              </a:rPr>
              <a:t>Couchbase</a:t>
            </a:r>
            <a:endParaRPr lang="en-US"/>
          </a:p>
        </p:txBody>
      </p:sp>
      <p:sp>
        <p:nvSpPr>
          <p:cNvPr id="14" name="Content Placeholder 13">
            <a:extLst>
              <a:ext uri="{FF2B5EF4-FFF2-40B4-BE49-F238E27FC236}">
                <a16:creationId xmlns:a16="http://schemas.microsoft.com/office/drawing/2014/main" id="{1F70577B-494C-402C-8D29-B049969AD760}"/>
              </a:ext>
            </a:extLst>
          </p:cNvPr>
          <p:cNvSpPr>
            <a:spLocks noGrp="1"/>
          </p:cNvSpPr>
          <p:nvPr>
            <p:ph sz="quarter" idx="15"/>
          </p:nvPr>
        </p:nvSpPr>
        <p:spPr>
          <a:xfrm>
            <a:off x="7064264" y="3779950"/>
            <a:ext cx="528887" cy="228357"/>
          </a:xfrm>
        </p:spPr>
        <p:txBody>
          <a:bodyPr/>
          <a:lstStyle/>
          <a:p>
            <a:r>
              <a:rPr lang="en-US" sz="1400" kern="0">
                <a:solidFill>
                  <a:srgbClr val="0078D7"/>
                </a:solidFill>
                <a:latin typeface="Segoe UI Semibold"/>
                <a:cs typeface="+mn-cs"/>
              </a:rPr>
              <a:t>Neo4j</a:t>
            </a:r>
            <a:endParaRPr lang="en-US"/>
          </a:p>
        </p:txBody>
      </p:sp>
      <p:sp>
        <p:nvSpPr>
          <p:cNvPr id="19" name="Content Placeholder 18">
            <a:extLst>
              <a:ext uri="{FF2B5EF4-FFF2-40B4-BE49-F238E27FC236}">
                <a16:creationId xmlns:a16="http://schemas.microsoft.com/office/drawing/2014/main" id="{79E08166-500D-4B43-B23A-20BA5E976591}"/>
              </a:ext>
            </a:extLst>
          </p:cNvPr>
          <p:cNvSpPr>
            <a:spLocks noGrp="1"/>
          </p:cNvSpPr>
          <p:nvPr>
            <p:ph sz="quarter" idx="16"/>
          </p:nvPr>
        </p:nvSpPr>
        <p:spPr>
          <a:xfrm>
            <a:off x="7086910" y="4153211"/>
            <a:ext cx="506241" cy="199489"/>
          </a:xfrm>
        </p:spPr>
        <p:txBody>
          <a:bodyPr/>
          <a:lstStyle/>
          <a:p>
            <a:r>
              <a:rPr lang="en-US" sz="1400" kern="0">
                <a:solidFill>
                  <a:srgbClr val="0078D7"/>
                </a:solidFill>
                <a:latin typeface="Segoe UI Semibold"/>
                <a:cs typeface="+mn-cs"/>
              </a:rPr>
              <a:t>HBase</a:t>
            </a:r>
            <a:endParaRPr lang="en-US"/>
          </a:p>
        </p:txBody>
      </p:sp>
      <p:sp>
        <p:nvSpPr>
          <p:cNvPr id="20" name="Content Placeholder 19">
            <a:extLst>
              <a:ext uri="{FF2B5EF4-FFF2-40B4-BE49-F238E27FC236}">
                <a16:creationId xmlns:a16="http://schemas.microsoft.com/office/drawing/2014/main" id="{68616C76-8185-4B0E-924F-7A05B0B38EBC}"/>
              </a:ext>
            </a:extLst>
          </p:cNvPr>
          <p:cNvSpPr>
            <a:spLocks noGrp="1"/>
          </p:cNvSpPr>
          <p:nvPr>
            <p:ph sz="quarter" idx="17"/>
          </p:nvPr>
        </p:nvSpPr>
        <p:spPr>
          <a:xfrm>
            <a:off x="6964674" y="4548678"/>
            <a:ext cx="795603" cy="218398"/>
          </a:xfrm>
        </p:spPr>
        <p:txBody>
          <a:bodyPr/>
          <a:lstStyle/>
          <a:p>
            <a:r>
              <a:rPr lang="en-US" sz="1400" kern="0">
                <a:solidFill>
                  <a:srgbClr val="0078D7"/>
                </a:solidFill>
                <a:latin typeface="Segoe UI Semibold"/>
                <a:cs typeface="+mn-cs"/>
              </a:rPr>
              <a:t>CouchDB</a:t>
            </a:r>
            <a:endParaRPr lang="en-US"/>
          </a:p>
        </p:txBody>
      </p:sp>
      <p:sp>
        <p:nvSpPr>
          <p:cNvPr id="18" name="Right Bracket 17" descr="Altogether through">
            <a:extLst>
              <a:ext uri="{FF2B5EF4-FFF2-40B4-BE49-F238E27FC236}">
                <a16:creationId xmlns:a16="http://schemas.microsoft.com/office/drawing/2014/main" id="{16C8593E-3B76-4507-BAEE-46FACF0B0CE0}"/>
              </a:ext>
              <a:ext uri="{C183D7F6-B498-43B3-948B-1728B52AA6E4}">
                <adec:decorative xmlns:adec="http://schemas.microsoft.com/office/drawing/2017/decorative" val="0"/>
              </a:ext>
            </a:extLst>
          </p:cNvPr>
          <p:cNvSpPr/>
          <p:nvPr/>
        </p:nvSpPr>
        <p:spPr>
          <a:xfrm>
            <a:off x="7881980" y="2218414"/>
            <a:ext cx="140412" cy="2544417"/>
          </a:xfrm>
          <a:prstGeom prst="rightBracket">
            <a:avLst>
              <a:gd name="adj" fmla="val 0"/>
            </a:avLst>
          </a:prstGeom>
          <a:noFill/>
          <a:ln w="12700" cap="flat" cmpd="sng" algn="ctr">
            <a:solidFill>
              <a:schemeClr val="tx1"/>
            </a:solidFill>
            <a:prstDash val="solid"/>
            <a:headEnd type="none"/>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 name="Straight Arrow Connector 12" descr="Leads to">
            <a:extLst>
              <a:ext uri="{FF2B5EF4-FFF2-40B4-BE49-F238E27FC236}">
                <a16:creationId xmlns:a16="http://schemas.microsoft.com/office/drawing/2014/main" id="{EE5BEC79-2B5D-4208-B097-4B90832111A9}"/>
              </a:ext>
              <a:ext uri="{C183D7F6-B498-43B3-948B-1728B52AA6E4}">
                <adec:decorative xmlns:adec="http://schemas.microsoft.com/office/drawing/2017/decorative" val="0"/>
              </a:ext>
            </a:extLst>
          </p:cNvPr>
          <p:cNvCxnSpPr>
            <a:cxnSpLocks/>
          </p:cNvCxnSpPr>
          <p:nvPr/>
        </p:nvCxnSpPr>
        <p:spPr>
          <a:xfrm>
            <a:off x="8022392" y="3595458"/>
            <a:ext cx="2313272" cy="0"/>
          </a:xfrm>
          <a:prstGeom prst="straightConnector1">
            <a:avLst/>
          </a:prstGeom>
          <a:noFill/>
          <a:ln w="12700" cap="sq" cmpd="sng" algn="ctr">
            <a:solidFill>
              <a:schemeClr val="tx1"/>
            </a:solidFill>
            <a:prstDash val="solid"/>
            <a:round/>
            <a:headEnd type="none" w="med" len="med"/>
            <a:tailEnd type="triangle" w="med" len="med"/>
          </a:ln>
          <a:effectLst/>
        </p:spPr>
      </p:cxnSp>
      <p:grpSp>
        <p:nvGrpSpPr>
          <p:cNvPr id="41" name="Group 11">
            <a:extLst>
              <a:ext uri="{FF2B5EF4-FFF2-40B4-BE49-F238E27FC236}">
                <a16:creationId xmlns:a16="http://schemas.microsoft.com/office/drawing/2014/main" id="{3416D7F6-6E64-4145-BFAC-FF77C5BD92F3}"/>
              </a:ext>
              <a:ext uri="{C183D7F6-B498-43B3-948B-1728B52AA6E4}">
                <adec:decorative xmlns:adec="http://schemas.microsoft.com/office/drawing/2017/decorative" val="1"/>
              </a:ext>
            </a:extLst>
          </p:cNvPr>
          <p:cNvGrpSpPr>
            <a:grpSpLocks noChangeAspect="1"/>
          </p:cNvGrpSpPr>
          <p:nvPr/>
        </p:nvGrpSpPr>
        <p:grpSpPr bwMode="auto">
          <a:xfrm>
            <a:off x="8980952" y="2933698"/>
            <a:ext cx="401634" cy="495302"/>
            <a:chOff x="1043" y="1787"/>
            <a:chExt cx="253" cy="312"/>
          </a:xfrm>
        </p:grpSpPr>
        <p:sp>
          <p:nvSpPr>
            <p:cNvPr id="42" name="Rectangle 12">
              <a:extLst>
                <a:ext uri="{FF2B5EF4-FFF2-40B4-BE49-F238E27FC236}">
                  <a16:creationId xmlns:a16="http://schemas.microsoft.com/office/drawing/2014/main" id="{A551811E-32D9-2440-9CD5-8A306D86A07A}"/>
                </a:ext>
                <a:ext uri="{C183D7F6-B498-43B3-948B-1728B52AA6E4}">
                  <adec:decorative xmlns:adec="http://schemas.microsoft.com/office/drawing/2017/decorative" val="1"/>
                </a:ext>
              </a:extLst>
            </p:cNvPr>
            <p:cNvSpPr>
              <a:spLocks noChangeArrowheads="1"/>
            </p:cNvSpPr>
            <p:nvPr/>
          </p:nvSpPr>
          <p:spPr bwMode="auto">
            <a:xfrm>
              <a:off x="1082" y="1787"/>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13">
              <a:extLst>
                <a:ext uri="{FF2B5EF4-FFF2-40B4-BE49-F238E27FC236}">
                  <a16:creationId xmlns:a16="http://schemas.microsoft.com/office/drawing/2014/main" id="{BB766E85-A220-EA4D-8150-DF7270662048}"/>
                </a:ext>
                <a:ext uri="{C183D7F6-B498-43B3-948B-1728B52AA6E4}">
                  <adec:decorative xmlns:adec="http://schemas.microsoft.com/office/drawing/2017/decorative" val="1"/>
                </a:ext>
              </a:extLst>
            </p:cNvPr>
            <p:cNvSpPr>
              <a:spLocks noChangeArrowheads="1"/>
            </p:cNvSpPr>
            <p:nvPr/>
          </p:nvSpPr>
          <p:spPr bwMode="auto">
            <a:xfrm>
              <a:off x="1043" y="1816"/>
              <a:ext cx="214" cy="2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14">
              <a:extLst>
                <a:ext uri="{FF2B5EF4-FFF2-40B4-BE49-F238E27FC236}">
                  <a16:creationId xmlns:a16="http://schemas.microsoft.com/office/drawing/2014/main" id="{D594D117-AD7E-9248-B37C-77C96971A748}"/>
                </a:ext>
                <a:ext uri="{C183D7F6-B498-43B3-948B-1728B52AA6E4}">
                  <adec:decorative xmlns:adec="http://schemas.microsoft.com/office/drawing/2017/decorative" val="1"/>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15">
              <a:extLst>
                <a:ext uri="{FF2B5EF4-FFF2-40B4-BE49-F238E27FC236}">
                  <a16:creationId xmlns:a16="http://schemas.microsoft.com/office/drawing/2014/main" id="{7F871DBD-82AF-E146-BA9A-1EA89B9157C5}"/>
                </a:ext>
                <a:ext uri="{C183D7F6-B498-43B3-948B-1728B52AA6E4}">
                  <adec:decorative xmlns:adec="http://schemas.microsoft.com/office/drawing/2017/decorative" val="1"/>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D6AB0918-8111-4C38-97C8-0493186E4524}"/>
              </a:ext>
            </a:extLst>
          </p:cNvPr>
          <p:cNvSpPr>
            <a:spLocks noGrp="1"/>
          </p:cNvSpPr>
          <p:nvPr>
            <p:ph sz="quarter" idx="18"/>
          </p:nvPr>
        </p:nvSpPr>
        <p:spPr>
          <a:xfrm>
            <a:off x="8530324" y="3661009"/>
            <a:ext cx="1300584" cy="175979"/>
          </a:xfrm>
        </p:spPr>
        <p:txBody>
          <a:bodyPr/>
          <a:lstStyle/>
          <a:p>
            <a:pPr lvl="0" algn="ctr" defTabSz="914400">
              <a:spcBef>
                <a:spcPts val="0"/>
              </a:spcBef>
              <a:buSzTx/>
              <a:defRPr/>
            </a:pPr>
            <a:r>
              <a:rPr lang="en-US" sz="1000" kern="0">
                <a:solidFill>
                  <a:prstClr val="black"/>
                </a:solidFill>
                <a:latin typeface="Segoe UI Semibold"/>
                <a:ea typeface="Segoe UI" charset="0"/>
                <a:cs typeface="Segoe UI" charset="0"/>
              </a:rPr>
              <a:t>NoSQL wire protocol</a:t>
            </a:r>
          </a:p>
        </p:txBody>
      </p:sp>
      <p:pic>
        <p:nvPicPr>
          <p:cNvPr id="46" name="Graphic 45">
            <a:extLst>
              <a:ext uri="{FF2B5EF4-FFF2-40B4-BE49-F238E27FC236}">
                <a16:creationId xmlns:a16="http://schemas.microsoft.com/office/drawing/2014/main" id="{D47F4DD8-AE0E-4346-827F-633FA3339A7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4732" y="2949367"/>
            <a:ext cx="695278" cy="695278"/>
          </a:xfrm>
          <a:prstGeom prst="rect">
            <a:avLst/>
          </a:prstGeom>
        </p:spPr>
      </p:pic>
      <p:sp>
        <p:nvSpPr>
          <p:cNvPr id="22" name="Content Placeholder 21">
            <a:extLst>
              <a:ext uri="{FF2B5EF4-FFF2-40B4-BE49-F238E27FC236}">
                <a16:creationId xmlns:a16="http://schemas.microsoft.com/office/drawing/2014/main" id="{7B928C5E-2671-4564-A4E0-3DAF7559D22D}"/>
              </a:ext>
            </a:extLst>
          </p:cNvPr>
          <p:cNvSpPr>
            <a:spLocks noGrp="1"/>
          </p:cNvSpPr>
          <p:nvPr>
            <p:ph sz="quarter" idx="19"/>
          </p:nvPr>
        </p:nvSpPr>
        <p:spPr>
          <a:xfrm>
            <a:off x="10468454" y="3703740"/>
            <a:ext cx="1097362" cy="846386"/>
          </a:xfrm>
        </p:spPr>
        <p:txBody>
          <a:bodyPr/>
          <a:lstStyle/>
          <a:p>
            <a:pPr lvl="0" algn="ctr" defTabSz="914400">
              <a:spcBef>
                <a:spcPts val="600"/>
              </a:spcBef>
              <a:buSzTx/>
              <a:defRPr/>
            </a:pPr>
            <a:r>
              <a:rPr lang="en-US" sz="1000" kern="0">
                <a:solidFill>
                  <a:prstClr val="black"/>
                </a:solidFill>
                <a:latin typeface="Segoe UI Semibold"/>
                <a:cs typeface="Segoe UI" panose="020B0502040204020203" pitchFamily="34" charset="0"/>
              </a:rPr>
              <a:t>Azure Cosmos DB for: </a:t>
            </a:r>
          </a:p>
          <a:p>
            <a:pPr lvl="0" algn="ctr" defTabSz="914400">
              <a:spcBef>
                <a:spcPts val="600"/>
              </a:spcBef>
              <a:buSzTx/>
              <a:defRPr/>
            </a:pPr>
            <a:r>
              <a:rPr lang="en-US" sz="1000" kern="0">
                <a:solidFill>
                  <a:srgbClr val="0078D4"/>
                </a:solidFill>
                <a:latin typeface="Segoe UI"/>
                <a:cs typeface="Segoe UI" panose="020B0502040204020203" pitchFamily="34" charset="0"/>
              </a:rPr>
              <a:t>MongoDB</a:t>
            </a:r>
            <a:br>
              <a:rPr lang="en-US" sz="1000" kern="0">
                <a:solidFill>
                  <a:srgbClr val="0078D4"/>
                </a:solidFill>
                <a:latin typeface="Segoe UI"/>
                <a:cs typeface="Segoe UI" panose="020B0502040204020203" pitchFamily="34" charset="0"/>
              </a:rPr>
            </a:br>
            <a:r>
              <a:rPr lang="en-US" sz="1000" kern="0">
                <a:solidFill>
                  <a:srgbClr val="0078D4"/>
                </a:solidFill>
                <a:latin typeface="Segoe UI"/>
                <a:cs typeface="Segoe UI" panose="020B0502040204020203" pitchFamily="34" charset="0"/>
              </a:rPr>
              <a:t>Apache Cassandra</a:t>
            </a:r>
            <a:br>
              <a:rPr lang="en-US" sz="1000" kern="0">
                <a:solidFill>
                  <a:srgbClr val="0078D4"/>
                </a:solidFill>
                <a:latin typeface="Segoe UI"/>
                <a:cs typeface="Segoe UI" panose="020B0502040204020203" pitchFamily="34" charset="0"/>
              </a:rPr>
            </a:br>
            <a:r>
              <a:rPr lang="en-US" sz="1000" kern="0">
                <a:solidFill>
                  <a:srgbClr val="0078D4"/>
                </a:solidFill>
                <a:latin typeface="Segoe UI"/>
                <a:cs typeface="Segoe UI" panose="020B0502040204020203" pitchFamily="34" charset="0"/>
              </a:rPr>
              <a:t>NoSQL</a:t>
            </a:r>
          </a:p>
        </p:txBody>
      </p:sp>
    </p:spTree>
    <p:extLst>
      <p:ext uri="{BB962C8B-B14F-4D97-AF65-F5344CB8AC3E}">
        <p14:creationId xmlns:p14="http://schemas.microsoft.com/office/powerpoint/2010/main" val="33179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3FF2-3CD9-4D46-BE96-B33034B9FD49}"/>
              </a:ext>
            </a:extLst>
          </p:cNvPr>
          <p:cNvSpPr>
            <a:spLocks noGrp="1"/>
          </p:cNvSpPr>
          <p:nvPr>
            <p:ph type="title"/>
          </p:nvPr>
        </p:nvSpPr>
        <p:spPr>
          <a:xfrm>
            <a:off x="6706032" y="604573"/>
            <a:ext cx="5308168" cy="492443"/>
          </a:xfrm>
        </p:spPr>
        <p:txBody>
          <a:bodyPr/>
          <a:lstStyle/>
          <a:p>
            <a:pPr lvl="0" defTabSz="914400">
              <a:spcBef>
                <a:spcPts val="0"/>
              </a:spcBef>
              <a:spcAft>
                <a:spcPts val="1200"/>
              </a:spcAft>
            </a:pPr>
            <a:r>
              <a:rPr lang="en-CA" sz="3200" b="1" spc="0">
                <a:ln>
                  <a:noFill/>
                </a:ln>
                <a:noFill/>
                <a:latin typeface="Segoe UI"/>
                <a:cs typeface="+mn-cs"/>
              </a:rPr>
              <a:t>Norton LifeLock (1 of 2)</a:t>
            </a:r>
            <a:endParaRPr lang="en-US">
              <a:noFill/>
            </a:endParaRPr>
          </a:p>
        </p:txBody>
      </p:sp>
      <p:pic>
        <p:nvPicPr>
          <p:cNvPr id="13" name="Picture 12" descr="Exterior view of NortonLifeLock building.">
            <a:extLst>
              <a:ext uri="{FF2B5EF4-FFF2-40B4-BE49-F238E27FC236}">
                <a16:creationId xmlns:a16="http://schemas.microsoft.com/office/drawing/2014/main" id="{9BE53A0E-0AF6-0247-B9A6-507B6A555B9E}"/>
              </a:ext>
            </a:extLst>
          </p:cNvPr>
          <p:cNvPicPr>
            <a:picLocks noChangeAspect="1"/>
          </p:cNvPicPr>
          <p:nvPr/>
        </p:nvPicPr>
        <p:blipFill rotWithShape="1">
          <a:blip r:embed="rId3">
            <a:extLst>
              <a:ext uri="{28A0092B-C50C-407E-A947-70E740481C1C}">
                <a14:useLocalDpi xmlns:a14="http://schemas.microsoft.com/office/drawing/2010/main" val="0"/>
              </a:ext>
            </a:extLst>
          </a:blip>
          <a:srcRect l="14324" r="7274"/>
          <a:stretch/>
        </p:blipFill>
        <p:spPr>
          <a:xfrm>
            <a:off x="-1" y="0"/>
            <a:ext cx="9580835" cy="6858000"/>
          </a:xfrm>
          <a:prstGeom prst="rect">
            <a:avLst/>
          </a:prstGeom>
        </p:spPr>
      </p:pic>
      <p:grpSp>
        <p:nvGrpSpPr>
          <p:cNvPr id="8" name="Group 7">
            <a:extLst>
              <a:ext uri="{FF2B5EF4-FFF2-40B4-BE49-F238E27FC236}">
                <a16:creationId xmlns:a16="http://schemas.microsoft.com/office/drawing/2014/main" id="{BD3D5BE4-1376-4308-B4EB-8B72C904E47D}"/>
              </a:ext>
              <a:ext uri="{C183D7F6-B498-43B3-948B-1728B52AA6E4}">
                <adec:decorative xmlns:adec="http://schemas.microsoft.com/office/drawing/2017/decorative" val="1"/>
              </a:ext>
            </a:extLst>
          </p:cNvPr>
          <p:cNvGrpSpPr/>
          <p:nvPr/>
        </p:nvGrpSpPr>
        <p:grpSpPr>
          <a:xfrm>
            <a:off x="6096000" y="0"/>
            <a:ext cx="6096000" cy="6858000"/>
            <a:chOff x="6096000" y="0"/>
            <a:chExt cx="6096000" cy="6858000"/>
          </a:xfrm>
        </p:grpSpPr>
        <p:sp>
          <p:nvSpPr>
            <p:cNvPr id="4" name="Rectangle 3">
              <a:extLst>
                <a:ext uri="{FF2B5EF4-FFF2-40B4-BE49-F238E27FC236}">
                  <a16:creationId xmlns:a16="http://schemas.microsoft.com/office/drawing/2014/main" id="{6156635F-520D-9949-BB33-4D46FD1DA7BA}"/>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1289C947-8466-1F41-9A66-0FA3A87B2684}"/>
                </a:ext>
                <a:ext uri="{C183D7F6-B498-43B3-948B-1728B52AA6E4}">
                  <adec:decorative xmlns:adec="http://schemas.microsoft.com/office/drawing/2017/decorative" val="1"/>
                </a:ext>
              </a:extLst>
            </p:cNvPr>
            <p:cNvSpPr txBox="1"/>
            <p:nvPr/>
          </p:nvSpPr>
          <p:spPr>
            <a:xfrm>
              <a:off x="6611648" y="513349"/>
              <a:ext cx="5402552" cy="718552"/>
            </a:xfrm>
            <a:prstGeom prst="rect">
              <a:avLst/>
            </a:prstGeom>
            <a:noFill/>
          </p:spPr>
          <p:txBody>
            <a:bodyPr wrap="square" lIns="91440" tIns="91440" rIns="91440" bIns="91440" rtlCol="0">
              <a:noAutofit/>
            </a:bodyPr>
            <a:lstStyle/>
            <a:p>
              <a:pPr>
                <a:spcAft>
                  <a:spcPts val="1200"/>
                </a:spcAft>
              </a:pPr>
              <a:r>
                <a:rPr lang="en-CA" sz="3200" b="1">
                  <a:solidFill>
                    <a:schemeClr val="bg1"/>
                  </a:solidFill>
                </a:rPr>
                <a:t>Norton LifeLock (1 of 2) </a:t>
              </a:r>
              <a:br>
                <a:rPr lang="en-CA" sz="2400">
                  <a:solidFill>
                    <a:schemeClr val="bg1"/>
                  </a:solidFill>
                  <a:latin typeface="Segoe UI" panose="020B0502040204020203" pitchFamily="34" charset="0"/>
                  <a:cs typeface="Segoe UI" panose="020B0502040204020203" pitchFamily="34" charset="0"/>
                </a:rPr>
              </a:br>
              <a:endParaRPr lang="en-CA" sz="2400">
                <a:solidFill>
                  <a:schemeClr val="bg1"/>
                </a:solidFill>
                <a:latin typeface="Segoe UI" panose="020B0502040204020203" pitchFamily="34" charset="0"/>
                <a:cs typeface="Segoe UI" panose="020B0502040204020203" pitchFamily="34" charset="0"/>
              </a:endParaRPr>
            </a:p>
          </p:txBody>
        </p:sp>
      </p:grpSp>
      <p:sp>
        <p:nvSpPr>
          <p:cNvPr id="3" name="Content Placeholder 2">
            <a:extLst>
              <a:ext uri="{FF2B5EF4-FFF2-40B4-BE49-F238E27FC236}">
                <a16:creationId xmlns:a16="http://schemas.microsoft.com/office/drawing/2014/main" id="{9BA0E08E-7EE4-43EC-B455-D5CDAC876CF4}"/>
              </a:ext>
            </a:extLst>
          </p:cNvPr>
          <p:cNvSpPr>
            <a:spLocks noGrp="1"/>
          </p:cNvSpPr>
          <p:nvPr>
            <p:ph sz="quarter" idx="10"/>
          </p:nvPr>
        </p:nvSpPr>
        <p:spPr>
          <a:xfrm>
            <a:off x="6706033" y="1245529"/>
            <a:ext cx="4972888" cy="1848826"/>
          </a:xfrm>
        </p:spPr>
        <p:txBody>
          <a:bodyPr/>
          <a:lstStyle/>
          <a:p>
            <a:r>
              <a:rPr lang="en-CA" sz="2400">
                <a:solidFill>
                  <a:schemeClr val="bg1"/>
                </a:solidFill>
                <a:latin typeface="Segoe UI" panose="020B0502040204020203" pitchFamily="34" charset="0"/>
                <a:cs typeface="Segoe UI" panose="020B0502040204020203" pitchFamily="34" charset="0"/>
              </a:rPr>
              <a:t>Migrated from Cassandra for cyber security software that protects more than 40 million endpoints in 150 countries, and receives 15 billion requests a day.</a:t>
            </a:r>
            <a:endParaRPr lang="en-US" sz="2400">
              <a:solidFill>
                <a:schemeClr val="bg1"/>
              </a:solidFill>
              <a:latin typeface="Segoe UI" panose="020B0502040204020203" pitchFamily="34" charset="0"/>
              <a:cs typeface="Segoe UI" panose="020B0502040204020203" pitchFamily="34" charset="0"/>
            </a:endParaRPr>
          </a:p>
        </p:txBody>
      </p:sp>
      <p:sp>
        <p:nvSpPr>
          <p:cNvPr id="7" name="Content Placeholder 6">
            <a:extLst>
              <a:ext uri="{FF2B5EF4-FFF2-40B4-BE49-F238E27FC236}">
                <a16:creationId xmlns:a16="http://schemas.microsoft.com/office/drawing/2014/main" id="{709E1669-A45A-4123-8945-9ADB2671AC27}"/>
              </a:ext>
            </a:extLst>
          </p:cNvPr>
          <p:cNvSpPr>
            <a:spLocks noGrp="1"/>
          </p:cNvSpPr>
          <p:nvPr>
            <p:ph sz="quarter" idx="11"/>
          </p:nvPr>
        </p:nvSpPr>
        <p:spPr>
          <a:xfrm>
            <a:off x="6700952" y="3371870"/>
            <a:ext cx="3768468" cy="1785104"/>
          </a:xfrm>
        </p:spPr>
        <p:txBody>
          <a:bodyPr/>
          <a:lstStyle/>
          <a:p>
            <a:pPr lvl="0" defTabSz="914400">
              <a:spcBef>
                <a:spcPts val="0"/>
              </a:spcBef>
              <a:spcAft>
                <a:spcPts val="800"/>
              </a:spcAft>
              <a:buSzTx/>
            </a:pPr>
            <a:r>
              <a:rPr lang="en-CA" sz="2400">
                <a:solidFill>
                  <a:srgbClr val="50E6FF"/>
                </a:solidFill>
                <a:latin typeface="Segoe UI Semibold"/>
                <a:cs typeface="+mn-cs"/>
              </a:rPr>
              <a:t>Azure Cosmos DB delivers</a:t>
            </a:r>
            <a:r>
              <a:rPr lang="en-US" sz="2400">
                <a:solidFill>
                  <a:srgbClr val="50E6FF"/>
                </a:solidFill>
                <a:latin typeface="Segoe UI Semibold"/>
                <a:cs typeface="+mn-cs"/>
              </a:rPr>
              <a:t>: </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Azure Cosmos DB for Apache Cassandra</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99.999% availability SLA</a:t>
            </a:r>
          </a:p>
          <a:p>
            <a:pPr marL="236538" lvl="0" indent="-236538" defTabSz="914400">
              <a:spcBef>
                <a:spcPts val="0"/>
              </a:spcBef>
              <a:spcAft>
                <a:spcPts val="800"/>
              </a:spcAft>
              <a:buSzTx/>
              <a:buFont typeface="Arial" panose="020B0604020202020204" pitchFamily="34" charset="0"/>
              <a:buChar char="•"/>
            </a:pPr>
            <a:r>
              <a:rPr lang="en-US" sz="1800">
                <a:solidFill>
                  <a:prstClr val="white"/>
                </a:solidFill>
                <a:latin typeface="Segoe UI"/>
                <a:cs typeface="+mn-cs"/>
              </a:rPr>
              <a:t>Elastic and instant scalability</a:t>
            </a:r>
          </a:p>
        </p:txBody>
      </p:sp>
      <p:pic>
        <p:nvPicPr>
          <p:cNvPr id="9" name="Picture 8" descr="NortonLifeLock™ logo">
            <a:extLst>
              <a:ext uri="{FF2B5EF4-FFF2-40B4-BE49-F238E27FC236}">
                <a16:creationId xmlns:a16="http://schemas.microsoft.com/office/drawing/2014/main" id="{285FB799-DDB8-8243-85DB-247EEED67ED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742265" y="5777668"/>
            <a:ext cx="2838570" cy="531639"/>
          </a:xfrm>
          <a:prstGeom prst="rect">
            <a:avLst/>
          </a:prstGeom>
        </p:spPr>
      </p:pic>
    </p:spTree>
    <p:extLst>
      <p:ext uri="{BB962C8B-B14F-4D97-AF65-F5344CB8AC3E}">
        <p14:creationId xmlns:p14="http://schemas.microsoft.com/office/powerpoint/2010/main" val="38777181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9E35-32A0-4C69-961E-2E50564F4EFF}"/>
              </a:ext>
            </a:extLst>
          </p:cNvPr>
          <p:cNvSpPr>
            <a:spLocks noGrp="1"/>
          </p:cNvSpPr>
          <p:nvPr>
            <p:ph type="title"/>
          </p:nvPr>
        </p:nvSpPr>
        <p:spPr>
          <a:xfrm>
            <a:off x="3129926" y="457199"/>
            <a:ext cx="5589968" cy="553998"/>
          </a:xfrm>
          <a:noFill/>
        </p:spPr>
        <p:txBody>
          <a:bodyPr wrap="square" lIns="91440" tIns="91440" rIns="91440" bIns="91440" rtlCol="0">
            <a:noAutofit/>
          </a:bodyPr>
          <a:lstStyle/>
          <a:p>
            <a:pPr algn="ctr" defTabSz="914400">
              <a:spcAft>
                <a:spcPts val="1200"/>
              </a:spcAft>
            </a:pPr>
            <a:r>
              <a:rPr lang="en-US" sz="3200" b="1">
                <a:noFill/>
                <a:latin typeface="+mn-lt"/>
                <a:cs typeface="+mn-cs"/>
              </a:rPr>
              <a:t>Norton LifeLock (2 of 2)</a:t>
            </a:r>
          </a:p>
        </p:txBody>
      </p:sp>
      <p:pic>
        <p:nvPicPr>
          <p:cNvPr id="6" name="Picture 5" descr="Distant view of NortonLifeLock building with a water body and mountains in the background.">
            <a:extLst>
              <a:ext uri="{FF2B5EF4-FFF2-40B4-BE49-F238E27FC236}">
                <a16:creationId xmlns:a16="http://schemas.microsoft.com/office/drawing/2014/main" id="{B97F3771-BBE3-2047-BF4E-DF5B96538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7010400"/>
          </a:xfrm>
          <a:prstGeom prst="rect">
            <a:avLst/>
          </a:prstGeom>
        </p:spPr>
      </p:pic>
      <p:sp>
        <p:nvSpPr>
          <p:cNvPr id="8" name="Rectangle 7">
            <a:extLst>
              <a:ext uri="{FF2B5EF4-FFF2-40B4-BE49-F238E27FC236}">
                <a16:creationId xmlns:a16="http://schemas.microsoft.com/office/drawing/2014/main" id="{6CADFE56-8E58-2341-AF7B-D9CCF309244F}"/>
              </a:ext>
              <a:ext uri="{C183D7F6-B498-43B3-948B-1728B52AA6E4}">
                <adec:decorative xmlns:adec="http://schemas.microsoft.com/office/drawing/2017/decorative" val="1"/>
              </a:ext>
            </a:extLst>
          </p:cNvPr>
          <p:cNvSpPr/>
          <p:nvPr/>
        </p:nvSpPr>
        <p:spPr bwMode="auto">
          <a:xfrm>
            <a:off x="1665333" y="1889356"/>
            <a:ext cx="8872038" cy="311292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63F86D8D-1783-4FB8-9C69-7BA4B0DC29A9}"/>
              </a:ext>
            </a:extLst>
          </p:cNvPr>
          <p:cNvSpPr>
            <a:spLocks noGrp="1"/>
          </p:cNvSpPr>
          <p:nvPr>
            <p:ph sz="quarter" idx="10"/>
          </p:nvPr>
        </p:nvSpPr>
        <p:spPr>
          <a:xfrm>
            <a:off x="2624667" y="2466563"/>
            <a:ext cx="7286171" cy="1289482"/>
          </a:xfrm>
        </p:spPr>
        <p:txBody>
          <a:bodyPr/>
          <a:lstStyle/>
          <a:p>
            <a:pPr lvl="0" defTabSz="914400">
              <a:spcBef>
                <a:spcPts val="0"/>
              </a:spcBef>
              <a:buSzTx/>
            </a:pPr>
            <a:r>
              <a:rPr lang="en-CA" sz="2000" kern="0">
                <a:solidFill>
                  <a:srgbClr val="50E6FF"/>
                </a:solidFill>
                <a:latin typeface="Segoe UI"/>
                <a:cs typeface="+mn-cs"/>
              </a:rPr>
              <a:t>“</a:t>
            </a:r>
            <a:r>
              <a:rPr lang="en-US" sz="2000" kern="0">
                <a:solidFill>
                  <a:srgbClr val="FFFFFF"/>
                </a:solidFill>
                <a:latin typeface="Segoe UI"/>
                <a:cs typeface="+mn-cs"/>
              </a:rPr>
              <a:t>Our customers trust us to protect them throughout their ecosystem. So, we needed a partner that we could trust to deliver a highly reliable service with ultra-low worldwide latency at a reasonable cost.</a:t>
            </a:r>
            <a:r>
              <a:rPr lang="en-US" sz="2000" kern="0">
                <a:solidFill>
                  <a:srgbClr val="50E6FF"/>
                </a:solidFill>
                <a:latin typeface="Segoe UI"/>
                <a:cs typeface="+mn-cs"/>
              </a:rPr>
              <a:t>”</a:t>
            </a:r>
          </a:p>
        </p:txBody>
      </p:sp>
      <p:sp>
        <p:nvSpPr>
          <p:cNvPr id="4" name="Content Placeholder 3">
            <a:extLst>
              <a:ext uri="{FF2B5EF4-FFF2-40B4-BE49-F238E27FC236}">
                <a16:creationId xmlns:a16="http://schemas.microsoft.com/office/drawing/2014/main" id="{A1028AF2-16D0-42D2-88B3-841DA0B0294E}"/>
              </a:ext>
            </a:extLst>
          </p:cNvPr>
          <p:cNvSpPr>
            <a:spLocks noGrp="1"/>
          </p:cNvSpPr>
          <p:nvPr>
            <p:ph sz="quarter" idx="11"/>
          </p:nvPr>
        </p:nvSpPr>
        <p:spPr>
          <a:xfrm>
            <a:off x="2624666" y="3909204"/>
            <a:ext cx="3623733" cy="488228"/>
          </a:xfrm>
        </p:spPr>
        <p:txBody>
          <a:bodyPr/>
          <a:lstStyle/>
          <a:p>
            <a:pPr lvl="0" defTabSz="914400">
              <a:spcBef>
                <a:spcPts val="0"/>
              </a:spcBef>
              <a:buSzTx/>
            </a:pPr>
            <a:r>
              <a:rPr lang="en-US" sz="1600" kern="0">
                <a:solidFill>
                  <a:srgbClr val="50E6FF"/>
                </a:solidFill>
                <a:latin typeface="Segoe UI Semibold"/>
                <a:cs typeface="+mn-cs"/>
              </a:rPr>
              <a:t>Mike </a:t>
            </a:r>
            <a:r>
              <a:rPr lang="en-US" sz="1600" kern="0" err="1">
                <a:solidFill>
                  <a:srgbClr val="50E6FF"/>
                </a:solidFill>
                <a:latin typeface="Segoe UI Semibold"/>
                <a:cs typeface="+mn-cs"/>
              </a:rPr>
              <a:t>Shavell</a:t>
            </a:r>
            <a:r>
              <a:rPr lang="en-US" sz="1600" kern="0">
                <a:solidFill>
                  <a:srgbClr val="50E6FF"/>
                </a:solidFill>
                <a:latin typeface="Segoe UI Semibold"/>
                <a:cs typeface="+mn-cs"/>
              </a:rPr>
              <a:t> </a:t>
            </a:r>
            <a:br>
              <a:rPr lang="en-US" sz="1600" kern="0">
                <a:solidFill>
                  <a:srgbClr val="50E6FF"/>
                </a:solidFill>
                <a:latin typeface="Segoe UI Semibold"/>
                <a:cs typeface="+mn-cs"/>
              </a:rPr>
            </a:br>
            <a:r>
              <a:rPr lang="en-US" sz="1400" kern="0">
                <a:solidFill>
                  <a:srgbClr val="FFFFFF"/>
                </a:solidFill>
                <a:latin typeface="Segoe UI"/>
                <a:cs typeface="+mn-cs"/>
              </a:rPr>
              <a:t>Technical Director/Architect, Norton LifeLock</a:t>
            </a:r>
          </a:p>
        </p:txBody>
      </p:sp>
      <p:pic>
        <p:nvPicPr>
          <p:cNvPr id="12" name="Picture 11" descr="NortonLifeLock™ logo">
            <a:extLst>
              <a:ext uri="{FF2B5EF4-FFF2-40B4-BE49-F238E27FC236}">
                <a16:creationId xmlns:a16="http://schemas.microsoft.com/office/drawing/2014/main" id="{B037F74F-39A9-F548-B240-8EEDE08341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81201" y="4282361"/>
            <a:ext cx="1913534" cy="358388"/>
          </a:xfrm>
          <a:prstGeom prst="rect">
            <a:avLst/>
          </a:prstGeom>
        </p:spPr>
      </p:pic>
    </p:spTree>
    <p:extLst>
      <p:ext uri="{BB962C8B-B14F-4D97-AF65-F5344CB8AC3E}">
        <p14:creationId xmlns:p14="http://schemas.microsoft.com/office/powerpoint/2010/main" val="8422934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447F-B2E0-466B-AA48-9F287CBDED09}"/>
              </a:ext>
            </a:extLst>
          </p:cNvPr>
          <p:cNvSpPr>
            <a:spLocks noGrp="1"/>
          </p:cNvSpPr>
          <p:nvPr>
            <p:ph type="title"/>
          </p:nvPr>
        </p:nvSpPr>
        <p:spPr>
          <a:xfrm>
            <a:off x="588263" y="457199"/>
            <a:ext cx="9252423" cy="1045030"/>
          </a:xfrm>
        </p:spPr>
        <p:txBody>
          <a:bodyPr/>
          <a:lstStyle/>
          <a:p>
            <a:r>
              <a:rPr lang="en-CA" sz="3200"/>
              <a:t>Ready to build modern apps on Azure Cosmos DB? </a:t>
            </a:r>
            <a:br>
              <a:rPr lang="en-CA" sz="3200"/>
            </a:br>
            <a:r>
              <a:rPr lang="en-CA" sz="3200">
                <a:solidFill>
                  <a:schemeClr val="tx1"/>
                </a:solidFill>
              </a:rPr>
              <a:t>Get started today!</a:t>
            </a:r>
            <a:endParaRPr lang="en-US" sz="3200">
              <a:solidFill>
                <a:schemeClr val="tx1"/>
              </a:solidFill>
            </a:endParaRPr>
          </a:p>
        </p:txBody>
      </p:sp>
      <p:pic>
        <p:nvPicPr>
          <p:cNvPr id="11" name="Picture 10" descr="Screenshot of Microsoft Azure portal showing an article on &quot;Try Azure Cosmos DB for free&quot;.">
            <a:extLst>
              <a:ext uri="{FF2B5EF4-FFF2-40B4-BE49-F238E27FC236}">
                <a16:creationId xmlns:a16="http://schemas.microsoft.com/office/drawing/2014/main" id="{1714C171-9233-3B48-A45A-26038F0FA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29" y="2438939"/>
            <a:ext cx="2599191" cy="1763607"/>
          </a:xfrm>
          <a:prstGeom prst="rect">
            <a:avLst/>
          </a:prstGeom>
          <a:effectLst>
            <a:outerShdw blurRad="101600" dist="38100" dir="2700000" algn="tl" rotWithShape="0">
              <a:prstClr val="black">
                <a:alpha val="19000"/>
              </a:prstClr>
            </a:outerShdw>
          </a:effectLst>
        </p:spPr>
      </p:pic>
      <p:sp>
        <p:nvSpPr>
          <p:cNvPr id="3" name="Content Placeholder 2">
            <a:extLst>
              <a:ext uri="{FF2B5EF4-FFF2-40B4-BE49-F238E27FC236}">
                <a16:creationId xmlns:a16="http://schemas.microsoft.com/office/drawing/2014/main" id="{A0D7CBFB-8182-4BC4-A41F-6A6591AFFFE2}"/>
              </a:ext>
            </a:extLst>
          </p:cNvPr>
          <p:cNvSpPr>
            <a:spLocks noGrp="1"/>
          </p:cNvSpPr>
          <p:nvPr>
            <p:ph sz="quarter" idx="10"/>
          </p:nvPr>
        </p:nvSpPr>
        <p:spPr>
          <a:xfrm>
            <a:off x="961392" y="4600468"/>
            <a:ext cx="2730668" cy="553998"/>
          </a:xfrm>
        </p:spPr>
        <p:txBody>
          <a:bodyPr/>
          <a:lstStyle/>
          <a:p>
            <a:pPr lvl="0" defTabSz="914400">
              <a:spcBef>
                <a:spcPts val="0"/>
              </a:spcBef>
              <a:buSzTx/>
            </a:pPr>
            <a:r>
              <a:rPr lang="en-US" sz="1800" u="sng">
                <a:solidFill>
                  <a:srgbClr val="0078D4"/>
                </a:solidFill>
                <a:latin typeface="Segoe UI Semibold"/>
                <a:cs typeface="+mn-cs"/>
                <a:hlinkClick r:id="rId3">
                  <a:extLst>
                    <a:ext uri="{A12FA001-AC4F-418D-AE19-62706E023703}">
                      <ahyp:hlinkClr xmlns:ahyp="http://schemas.microsoft.com/office/drawing/2018/hyperlinkcolor" val="tx"/>
                    </a:ext>
                  </a:extLst>
                </a:hlinkClick>
              </a:rPr>
              <a:t>Try Azure Cosmos DB</a:t>
            </a:r>
            <a:r>
              <a:rPr lang="en-US" sz="1800">
                <a:solidFill>
                  <a:srgbClr val="0078D4"/>
                </a:solidFill>
                <a:latin typeface="Segoe UI Semibold"/>
                <a:cs typeface="+mn-cs"/>
              </a:rPr>
              <a:t> </a:t>
            </a:r>
            <a:br>
              <a:rPr lang="en-US" sz="1800">
                <a:solidFill>
                  <a:srgbClr val="0078D4"/>
                </a:solidFill>
                <a:latin typeface="Segoe UI Semibold"/>
                <a:cs typeface="+mn-cs"/>
              </a:rPr>
            </a:br>
            <a:r>
              <a:rPr lang="en-US" sz="1800">
                <a:solidFill>
                  <a:srgbClr val="4C4C51"/>
                </a:solidFill>
                <a:latin typeface="Segoe UI Semibold"/>
                <a:cs typeface="+mn-cs"/>
              </a:rPr>
              <a:t>free</a:t>
            </a:r>
            <a:endParaRPr lang="en-US" sz="1800">
              <a:solidFill>
                <a:prstClr val="black"/>
              </a:solidFill>
              <a:latin typeface="Segoe UI Semibold"/>
              <a:cs typeface="+mn-cs"/>
            </a:endParaRPr>
          </a:p>
        </p:txBody>
      </p:sp>
      <p:pic>
        <p:nvPicPr>
          <p:cNvPr id="15" name="Picture 14" descr="Screenshot of Microsoft Azure portal showing an article on &quot;Azure Cosmos DB Onboarding Best Practices&quot;.">
            <a:extLst>
              <a:ext uri="{FF2B5EF4-FFF2-40B4-BE49-F238E27FC236}">
                <a16:creationId xmlns:a16="http://schemas.microsoft.com/office/drawing/2014/main" id="{4C559BE6-6570-E348-B150-0ABBFB14F3B2}"/>
              </a:ext>
            </a:extLst>
          </p:cNvPr>
          <p:cNvPicPr>
            <a:picLocks noChangeAspect="1"/>
          </p:cNvPicPr>
          <p:nvPr/>
        </p:nvPicPr>
        <p:blipFill rotWithShape="1">
          <a:blip r:embed="rId4">
            <a:extLst>
              <a:ext uri="{28A0092B-C50C-407E-A947-70E740481C1C}">
                <a14:useLocalDpi xmlns:a14="http://schemas.microsoft.com/office/drawing/2010/main" val="0"/>
              </a:ext>
            </a:extLst>
          </a:blip>
          <a:srcRect b="4516"/>
          <a:stretch/>
        </p:blipFill>
        <p:spPr>
          <a:xfrm>
            <a:off x="4638412" y="2438754"/>
            <a:ext cx="2744688" cy="1763607"/>
          </a:xfrm>
          <a:prstGeom prst="rect">
            <a:avLst/>
          </a:prstGeom>
          <a:effectLst>
            <a:outerShdw blurRad="101600" dist="38100" dir="2700000" algn="tl" rotWithShape="0">
              <a:prstClr val="black">
                <a:alpha val="19000"/>
              </a:prstClr>
            </a:outerShdw>
          </a:effectLst>
        </p:spPr>
      </p:pic>
      <p:sp>
        <p:nvSpPr>
          <p:cNvPr id="4" name="Content Placeholder 3">
            <a:extLst>
              <a:ext uri="{FF2B5EF4-FFF2-40B4-BE49-F238E27FC236}">
                <a16:creationId xmlns:a16="http://schemas.microsoft.com/office/drawing/2014/main" id="{1B3B3D61-A29A-4EB0-AFF3-4A7D4F984745}"/>
              </a:ext>
            </a:extLst>
          </p:cNvPr>
          <p:cNvSpPr>
            <a:spLocks noGrp="1"/>
          </p:cNvSpPr>
          <p:nvPr>
            <p:ph sz="quarter" idx="11"/>
          </p:nvPr>
        </p:nvSpPr>
        <p:spPr>
          <a:xfrm>
            <a:off x="4730335" y="4598880"/>
            <a:ext cx="2898926" cy="923330"/>
          </a:xfrm>
        </p:spPr>
        <p:txBody>
          <a:bodyPr/>
          <a:lstStyle/>
          <a:p>
            <a:pPr lvl="0" defTabSz="914400">
              <a:spcBef>
                <a:spcPts val="0"/>
              </a:spcBef>
              <a:buSzTx/>
            </a:pPr>
            <a:r>
              <a:rPr lang="en-US" sz="1800" u="sng">
                <a:solidFill>
                  <a:srgbClr val="0078D4"/>
                </a:solidFill>
                <a:latin typeface="Segoe UI Semibold"/>
                <a:cs typeface="+mn-cs"/>
                <a:hlinkClick r:id="rId5">
                  <a:extLst>
                    <a:ext uri="{A12FA001-AC4F-418D-AE19-62706E023703}">
                      <ahyp:hlinkClr xmlns:ahyp="http://schemas.microsoft.com/office/drawing/2018/hyperlinkcolor" val="tx"/>
                    </a:ext>
                  </a:extLst>
                </a:hlinkClick>
              </a:rPr>
              <a:t>Learn how</a:t>
            </a:r>
            <a:r>
              <a:rPr lang="en-US" sz="1800">
                <a:solidFill>
                  <a:srgbClr val="0078D4"/>
                </a:solidFill>
                <a:latin typeface="Segoe UI Semibold"/>
                <a:cs typeface="+mn-cs"/>
              </a:rPr>
              <a:t> </a:t>
            </a:r>
            <a:r>
              <a:rPr lang="en-US" sz="1800">
                <a:solidFill>
                  <a:srgbClr val="4C4C51"/>
                </a:solidFill>
                <a:latin typeface="Segoe UI Semibold"/>
                <a:cs typeface="+mn-cs"/>
              </a:rPr>
              <a:t>to use Azure Cosmos DB through tutorials and best practices </a:t>
            </a:r>
            <a:endParaRPr lang="en-US" sz="1800">
              <a:solidFill>
                <a:prstClr val="black"/>
              </a:solidFill>
              <a:latin typeface="Segoe UI Semibold"/>
              <a:cs typeface="+mn-cs"/>
            </a:endParaRPr>
          </a:p>
        </p:txBody>
      </p:sp>
      <p:pic>
        <p:nvPicPr>
          <p:cNvPr id="13" name="Picture 12" descr="Screenshot of Microsoft portal showing a list of learning modules on Azure Cosmos DB.">
            <a:extLst>
              <a:ext uri="{FF2B5EF4-FFF2-40B4-BE49-F238E27FC236}">
                <a16:creationId xmlns:a16="http://schemas.microsoft.com/office/drawing/2014/main" id="{8B31878E-C1AA-A144-B68D-839046C153A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578784" y="2438939"/>
            <a:ext cx="2744687" cy="1763422"/>
          </a:xfrm>
          <a:prstGeom prst="rect">
            <a:avLst/>
          </a:prstGeom>
          <a:effectLst>
            <a:outerShdw blurRad="101600" dist="38100" dir="2700000" algn="tl" rotWithShape="0">
              <a:prstClr val="black">
                <a:alpha val="19000"/>
              </a:prstClr>
            </a:outerShdw>
          </a:effectLst>
        </p:spPr>
      </p:pic>
      <p:sp>
        <p:nvSpPr>
          <p:cNvPr id="5" name="Content Placeholder 4">
            <a:extLst>
              <a:ext uri="{FF2B5EF4-FFF2-40B4-BE49-F238E27FC236}">
                <a16:creationId xmlns:a16="http://schemas.microsoft.com/office/drawing/2014/main" id="{0F50B738-B840-4D30-AAC5-B3B3E8510F4F}"/>
              </a:ext>
            </a:extLst>
          </p:cNvPr>
          <p:cNvSpPr>
            <a:spLocks noGrp="1"/>
          </p:cNvSpPr>
          <p:nvPr>
            <p:ph sz="quarter" idx="12"/>
          </p:nvPr>
        </p:nvSpPr>
        <p:spPr>
          <a:xfrm>
            <a:off x="8667536" y="4606003"/>
            <a:ext cx="2569422" cy="830997"/>
          </a:xfrm>
        </p:spPr>
        <p:txBody>
          <a:bodyPr/>
          <a:lstStyle/>
          <a:p>
            <a:pPr lvl="0" defTabSz="914400">
              <a:spcBef>
                <a:spcPts val="0"/>
              </a:spcBef>
              <a:buSzTx/>
            </a:pPr>
            <a:r>
              <a:rPr lang="en-US" sz="1800" u="sng">
                <a:solidFill>
                  <a:srgbClr val="0078D4"/>
                </a:solidFill>
                <a:latin typeface="Segoe UI Semibold"/>
                <a:cs typeface="+mn-cs"/>
                <a:hlinkClick r:id="rId7">
                  <a:extLst>
                    <a:ext uri="{A12FA001-AC4F-418D-AE19-62706E023703}">
                      <ahyp:hlinkClr xmlns:ahyp="http://schemas.microsoft.com/office/drawing/2018/hyperlinkcolor" val="tx"/>
                    </a:ext>
                  </a:extLst>
                </a:hlinkClick>
              </a:rPr>
              <a:t>Build your skills</a:t>
            </a:r>
            <a:r>
              <a:rPr lang="en-US" sz="1800">
                <a:solidFill>
                  <a:srgbClr val="0078D4"/>
                </a:solidFill>
                <a:latin typeface="Segoe UI Semibold"/>
                <a:cs typeface="+mn-cs"/>
              </a:rPr>
              <a:t> </a:t>
            </a:r>
            <a:r>
              <a:rPr lang="en-US" sz="1800">
                <a:solidFill>
                  <a:srgbClr val="4C4C51"/>
                </a:solidFill>
                <a:latin typeface="Segoe UI Semibold"/>
                <a:cs typeface="+mn-cs"/>
              </a:rPr>
              <a:t>with Azure Cosmos DB learning modules</a:t>
            </a:r>
            <a:endParaRPr lang="en-US" sz="1800">
              <a:solidFill>
                <a:prstClr val="black"/>
              </a:solidFill>
              <a:latin typeface="Segoe UI Semibold"/>
              <a:cs typeface="+mn-cs"/>
            </a:endParaRPr>
          </a:p>
        </p:txBody>
      </p:sp>
    </p:spTree>
    <p:extLst>
      <p:ext uri="{BB962C8B-B14F-4D97-AF65-F5344CB8AC3E}">
        <p14:creationId xmlns:p14="http://schemas.microsoft.com/office/powerpoint/2010/main" val="2027377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BAE6-DCBD-4E48-B27B-F59B1010F4D1}"/>
              </a:ext>
            </a:extLst>
          </p:cNvPr>
          <p:cNvSpPr>
            <a:spLocks noGrp="1"/>
          </p:cNvSpPr>
          <p:nvPr>
            <p:ph type="title"/>
          </p:nvPr>
        </p:nvSpPr>
        <p:spPr>
          <a:xfrm>
            <a:off x="427723" y="2472724"/>
            <a:ext cx="3358221" cy="1962178"/>
          </a:xfrm>
        </p:spPr>
        <p:txBody>
          <a:bodyPr anchor="ctr"/>
          <a:lstStyle/>
          <a:p>
            <a:pPr marL="0" indent="0">
              <a:buNone/>
            </a:pPr>
            <a:r>
              <a:rPr lang="en-US" sz="3200">
                <a:solidFill>
                  <a:schemeClr val="accent2"/>
                </a:solidFill>
              </a:rPr>
              <a:t>Stay agile with real-time telemetry on Azure Cosmos DB </a:t>
            </a:r>
            <a:endParaRPr lang="en-US" sz="1400">
              <a:solidFill>
                <a:schemeClr val="accent2"/>
              </a:solidFill>
              <a:latin typeface="+mn-lt"/>
            </a:endParaRPr>
          </a:p>
        </p:txBody>
      </p:sp>
      <p:grpSp>
        <p:nvGrpSpPr>
          <p:cNvPr id="4" name="Group 3" descr="Diagram showing a Microchip leads to Azure lot Hub followed by Azure Databricks Spark (Structured Streaming), Azure Cosmos DB (Hot) (TTL = 90 days) and Azure API App (user facing app). Azure Function (triggered via Cosmos DB change feed) leads to Azure lot hub and Azure storage (Cold). Azure Cosmos DB leads to Azure Function which further leads to Azure Synapse Analytics (Cold) (Summarized Telemetry) further leading to Power BI Dashboard.">
            <a:extLst>
              <a:ext uri="{FF2B5EF4-FFF2-40B4-BE49-F238E27FC236}">
                <a16:creationId xmlns:a16="http://schemas.microsoft.com/office/drawing/2014/main" id="{38D84111-36EE-4ED6-90E4-6E429FEEE757}"/>
              </a:ext>
            </a:extLst>
          </p:cNvPr>
          <p:cNvGrpSpPr/>
          <p:nvPr/>
        </p:nvGrpSpPr>
        <p:grpSpPr>
          <a:xfrm>
            <a:off x="4475616" y="1620062"/>
            <a:ext cx="7533791" cy="4482154"/>
            <a:chOff x="4475616" y="1620062"/>
            <a:chExt cx="7533791" cy="4482154"/>
          </a:xfrm>
        </p:grpSpPr>
        <p:sp>
          <p:nvSpPr>
            <p:cNvPr id="69" name="TextBox 68">
              <a:extLst>
                <a:ext uri="{FF2B5EF4-FFF2-40B4-BE49-F238E27FC236}">
                  <a16:creationId xmlns:a16="http://schemas.microsoft.com/office/drawing/2014/main" id="{1640A6BB-22DC-4544-B645-7A625ACEE281}"/>
                </a:ext>
                <a:ext uri="{C183D7F6-B498-43B3-948B-1728B52AA6E4}">
                  <adec:decorative xmlns:adec="http://schemas.microsoft.com/office/drawing/2017/decorative" val="1"/>
                </a:ext>
              </a:extLst>
            </p:cNvPr>
            <p:cNvSpPr txBox="1"/>
            <p:nvPr/>
          </p:nvSpPr>
          <p:spPr>
            <a:xfrm>
              <a:off x="10321991" y="2164690"/>
              <a:ext cx="1687416" cy="400110"/>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API App</a:t>
              </a:r>
              <a:br>
                <a:rPr lang="en-US" sz="1000">
                  <a:gradFill>
                    <a:gsLst>
                      <a:gs pos="2917">
                        <a:prstClr val="black"/>
                      </a:gs>
                      <a:gs pos="30000">
                        <a:prstClr val="black"/>
                      </a:gs>
                    </a:gsLst>
                    <a:lin ang="5400000" scaled="0"/>
                  </a:gradFill>
                  <a:latin typeface="+mj-lt"/>
                  <a:cs typeface="Segoe UI" panose="020B0502040204020203" pitchFamily="34" charset="0"/>
                </a:rPr>
              </a:br>
              <a:r>
                <a:rPr lang="en-US" sz="1000">
                  <a:gradFill>
                    <a:gsLst>
                      <a:gs pos="2917">
                        <a:prstClr val="black"/>
                      </a:gs>
                      <a:gs pos="30000">
                        <a:prstClr val="black"/>
                      </a:gs>
                    </a:gsLst>
                    <a:lin ang="5400000" scaled="0"/>
                  </a:gradFill>
                  <a:latin typeface="+mj-lt"/>
                  <a:cs typeface="Segoe UI" panose="020B0502040204020203" pitchFamily="34" charset="0"/>
                </a:rPr>
                <a:t>(user facing app)</a:t>
              </a:r>
            </a:p>
          </p:txBody>
        </p:sp>
        <p:pic>
          <p:nvPicPr>
            <p:cNvPr id="154" name="Graphic 153">
              <a:extLst>
                <a:ext uri="{FF2B5EF4-FFF2-40B4-BE49-F238E27FC236}">
                  <a16:creationId xmlns:a16="http://schemas.microsoft.com/office/drawing/2014/main" id="{7DE48607-17EA-A547-B5CE-61D55E18C0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4041" y="3341840"/>
              <a:ext cx="468836" cy="468836"/>
            </a:xfrm>
            <a:prstGeom prst="rect">
              <a:avLst/>
            </a:prstGeom>
          </p:spPr>
        </p:pic>
        <p:pic>
          <p:nvPicPr>
            <p:cNvPr id="77" name="Graphic 76">
              <a:extLst>
                <a:ext uri="{FF2B5EF4-FFF2-40B4-BE49-F238E27FC236}">
                  <a16:creationId xmlns:a16="http://schemas.microsoft.com/office/drawing/2014/main" id="{E9FB1346-48B0-F24F-8222-953AABB8C30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5876" y="1620062"/>
              <a:ext cx="450741" cy="450741"/>
            </a:xfrm>
            <a:prstGeom prst="rect">
              <a:avLst/>
            </a:prstGeom>
          </p:spPr>
        </p:pic>
        <p:sp>
          <p:nvSpPr>
            <p:cNvPr id="66" name="TextBox 65">
              <a:extLst>
                <a:ext uri="{FF2B5EF4-FFF2-40B4-BE49-F238E27FC236}">
                  <a16:creationId xmlns:a16="http://schemas.microsoft.com/office/drawing/2014/main" id="{063526AC-FE47-47A0-93FC-2D78D9971741}"/>
                </a:ext>
                <a:ext uri="{C183D7F6-B498-43B3-948B-1728B52AA6E4}">
                  <adec:decorative xmlns:adec="http://schemas.microsoft.com/office/drawing/2017/decorative" val="1"/>
                </a:ext>
              </a:extLst>
            </p:cNvPr>
            <p:cNvSpPr txBox="1"/>
            <p:nvPr/>
          </p:nvSpPr>
          <p:spPr>
            <a:xfrm>
              <a:off x="5391977" y="2164690"/>
              <a:ext cx="1561493" cy="246221"/>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a:t>
              </a:r>
              <a:r>
                <a:rPr lang="en-US" sz="1000" err="1">
                  <a:gradFill>
                    <a:gsLst>
                      <a:gs pos="2917">
                        <a:prstClr val="black"/>
                      </a:gs>
                      <a:gs pos="30000">
                        <a:prstClr val="black"/>
                      </a:gs>
                    </a:gsLst>
                    <a:lin ang="5400000" scaled="0"/>
                  </a:gradFill>
                  <a:latin typeface="+mj-lt"/>
                  <a:cs typeface="Segoe UI" panose="020B0502040204020203" pitchFamily="34" charset="0"/>
                </a:rPr>
                <a:t>Iot</a:t>
              </a:r>
              <a:r>
                <a:rPr lang="en-US" sz="1000">
                  <a:gradFill>
                    <a:gsLst>
                      <a:gs pos="2917">
                        <a:prstClr val="black"/>
                      </a:gs>
                      <a:gs pos="30000">
                        <a:prstClr val="black"/>
                      </a:gs>
                    </a:gsLst>
                    <a:lin ang="5400000" scaled="0"/>
                  </a:gradFill>
                  <a:latin typeface="+mj-lt"/>
                  <a:cs typeface="Segoe UI" panose="020B0502040204020203" pitchFamily="34" charset="0"/>
                </a:rPr>
                <a:t> Hub</a:t>
              </a:r>
            </a:p>
          </p:txBody>
        </p:sp>
        <p:sp>
          <p:nvSpPr>
            <p:cNvPr id="67" name="TextBox 66">
              <a:extLst>
                <a:ext uri="{FF2B5EF4-FFF2-40B4-BE49-F238E27FC236}">
                  <a16:creationId xmlns:a16="http://schemas.microsoft.com/office/drawing/2014/main" id="{B821B0DE-D3D5-4D0A-8245-6B295B851158}"/>
                </a:ext>
                <a:ext uri="{C183D7F6-B498-43B3-948B-1728B52AA6E4}">
                  <adec:decorative xmlns:adec="http://schemas.microsoft.com/office/drawing/2017/decorative" val="1"/>
                </a:ext>
              </a:extLst>
            </p:cNvPr>
            <p:cNvSpPr txBox="1"/>
            <p:nvPr/>
          </p:nvSpPr>
          <p:spPr>
            <a:xfrm>
              <a:off x="6966634" y="2164690"/>
              <a:ext cx="1729440" cy="400110"/>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Databricks Spark (Structured Streaming)</a:t>
              </a:r>
            </a:p>
          </p:txBody>
        </p:sp>
        <p:sp>
          <p:nvSpPr>
            <p:cNvPr id="68" name="TextBox 67">
              <a:extLst>
                <a:ext uri="{FF2B5EF4-FFF2-40B4-BE49-F238E27FC236}">
                  <a16:creationId xmlns:a16="http://schemas.microsoft.com/office/drawing/2014/main" id="{1AF6CAB4-B427-46ED-88A7-111330B0BA67}"/>
                </a:ext>
                <a:ext uri="{C183D7F6-B498-43B3-948B-1728B52AA6E4}">
                  <adec:decorative xmlns:adec="http://schemas.microsoft.com/office/drawing/2017/decorative" val="1"/>
                </a:ext>
              </a:extLst>
            </p:cNvPr>
            <p:cNvSpPr txBox="1"/>
            <p:nvPr/>
          </p:nvSpPr>
          <p:spPr>
            <a:xfrm>
              <a:off x="8540545" y="2164690"/>
              <a:ext cx="2018395" cy="553998"/>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Cosmos DB</a:t>
              </a:r>
              <a:br>
                <a:rPr lang="en-US" sz="1000">
                  <a:gradFill>
                    <a:gsLst>
                      <a:gs pos="2917">
                        <a:prstClr val="black"/>
                      </a:gs>
                      <a:gs pos="30000">
                        <a:prstClr val="black"/>
                      </a:gs>
                    </a:gsLst>
                    <a:lin ang="5400000" scaled="0"/>
                  </a:gradFill>
                  <a:latin typeface="+mj-lt"/>
                  <a:cs typeface="Segoe UI" panose="020B0502040204020203" pitchFamily="34" charset="0"/>
                </a:rPr>
              </a:br>
              <a:r>
                <a:rPr lang="en-US" sz="1000">
                  <a:gradFill>
                    <a:gsLst>
                      <a:gs pos="2917">
                        <a:prstClr val="black"/>
                      </a:gs>
                      <a:gs pos="30000">
                        <a:prstClr val="black"/>
                      </a:gs>
                    </a:gsLst>
                    <a:lin ang="5400000" scaled="0"/>
                  </a:gradFill>
                  <a:latin typeface="+mj-lt"/>
                  <a:cs typeface="Segoe UI" panose="020B0502040204020203" pitchFamily="34" charset="0"/>
                </a:rPr>
                <a:t>(Hot)</a:t>
              </a:r>
            </a:p>
            <a:p>
              <a:pPr algn="ctr">
                <a:defRPr/>
              </a:pPr>
              <a:r>
                <a:rPr lang="en-US" sz="1000">
                  <a:gradFill>
                    <a:gsLst>
                      <a:gs pos="2917">
                        <a:prstClr val="black"/>
                      </a:gs>
                      <a:gs pos="30000">
                        <a:prstClr val="black"/>
                      </a:gs>
                    </a:gsLst>
                    <a:lin ang="5400000" scaled="0"/>
                  </a:gradFill>
                  <a:latin typeface="+mj-lt"/>
                  <a:cs typeface="Segoe UI" panose="020B0502040204020203" pitchFamily="34" charset="0"/>
                </a:rPr>
                <a:t>(TTL = 90 days)</a:t>
              </a:r>
            </a:p>
          </p:txBody>
        </p:sp>
        <p:sp>
          <p:nvSpPr>
            <p:cNvPr id="70" name="TextBox 69">
              <a:extLst>
                <a:ext uri="{FF2B5EF4-FFF2-40B4-BE49-F238E27FC236}">
                  <a16:creationId xmlns:a16="http://schemas.microsoft.com/office/drawing/2014/main" id="{9478B6ED-8FC1-46A0-90AD-2357B9BD2889}"/>
                </a:ext>
                <a:ext uri="{C183D7F6-B498-43B3-948B-1728B52AA6E4}">
                  <adec:decorative xmlns:adec="http://schemas.microsoft.com/office/drawing/2017/decorative" val="1"/>
                </a:ext>
              </a:extLst>
            </p:cNvPr>
            <p:cNvSpPr txBox="1"/>
            <p:nvPr/>
          </p:nvSpPr>
          <p:spPr>
            <a:xfrm>
              <a:off x="7232497" y="3756005"/>
              <a:ext cx="1463578" cy="553998"/>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Function</a:t>
              </a:r>
              <a:br>
                <a:rPr lang="en-US" sz="1000">
                  <a:gradFill>
                    <a:gsLst>
                      <a:gs pos="2917">
                        <a:prstClr val="black"/>
                      </a:gs>
                      <a:gs pos="30000">
                        <a:prstClr val="black"/>
                      </a:gs>
                    </a:gsLst>
                    <a:lin ang="5400000" scaled="0"/>
                  </a:gradFill>
                  <a:latin typeface="+mj-lt"/>
                  <a:cs typeface="Segoe UI" panose="020B0502040204020203" pitchFamily="34" charset="0"/>
                </a:rPr>
              </a:br>
              <a:r>
                <a:rPr lang="en-US" sz="1000">
                  <a:gradFill>
                    <a:gsLst>
                      <a:gs pos="2917">
                        <a:prstClr val="black"/>
                      </a:gs>
                      <a:gs pos="30000">
                        <a:prstClr val="black"/>
                      </a:gs>
                    </a:gsLst>
                    <a:lin ang="5400000" scaled="0"/>
                  </a:gradFill>
                  <a:latin typeface="+mj-lt"/>
                  <a:cs typeface="Segoe UI" panose="020B0502040204020203" pitchFamily="34" charset="0"/>
                </a:rPr>
                <a:t>(triggered via Cosmos DB change feed)</a:t>
              </a:r>
            </a:p>
          </p:txBody>
        </p:sp>
        <p:sp>
          <p:nvSpPr>
            <p:cNvPr id="71" name="TextBox 70">
              <a:extLst>
                <a:ext uri="{FF2B5EF4-FFF2-40B4-BE49-F238E27FC236}">
                  <a16:creationId xmlns:a16="http://schemas.microsoft.com/office/drawing/2014/main" id="{9AFB44C8-0672-4F32-A3E1-A1762800B0BD}"/>
                </a:ext>
                <a:ext uri="{C183D7F6-B498-43B3-948B-1728B52AA6E4}">
                  <adec:decorative xmlns:adec="http://schemas.microsoft.com/office/drawing/2017/decorative" val="1"/>
                </a:ext>
              </a:extLst>
            </p:cNvPr>
            <p:cNvSpPr txBox="1"/>
            <p:nvPr/>
          </p:nvSpPr>
          <p:spPr>
            <a:xfrm>
              <a:off x="8852274" y="3756005"/>
              <a:ext cx="1394938" cy="400110"/>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Storage</a:t>
              </a:r>
              <a:br>
                <a:rPr lang="en-US" sz="1000">
                  <a:gradFill>
                    <a:gsLst>
                      <a:gs pos="2917">
                        <a:prstClr val="black"/>
                      </a:gs>
                      <a:gs pos="30000">
                        <a:prstClr val="black"/>
                      </a:gs>
                    </a:gsLst>
                    <a:lin ang="5400000" scaled="0"/>
                  </a:gradFill>
                  <a:latin typeface="+mj-lt"/>
                  <a:cs typeface="Segoe UI" panose="020B0502040204020203" pitchFamily="34" charset="0"/>
                </a:rPr>
              </a:br>
              <a:r>
                <a:rPr lang="en-US" sz="1000">
                  <a:gradFill>
                    <a:gsLst>
                      <a:gs pos="2917">
                        <a:prstClr val="black"/>
                      </a:gs>
                      <a:gs pos="30000">
                        <a:prstClr val="black"/>
                      </a:gs>
                    </a:gsLst>
                    <a:lin ang="5400000" scaled="0"/>
                  </a:gradFill>
                  <a:latin typeface="+mj-lt"/>
                  <a:cs typeface="Segoe UI" panose="020B0502040204020203" pitchFamily="34" charset="0"/>
                </a:rPr>
                <a:t>(Cold)</a:t>
              </a:r>
            </a:p>
          </p:txBody>
        </p:sp>
        <p:sp>
          <p:nvSpPr>
            <p:cNvPr id="72" name="TextBox 71">
              <a:extLst>
                <a:ext uri="{FF2B5EF4-FFF2-40B4-BE49-F238E27FC236}">
                  <a16:creationId xmlns:a16="http://schemas.microsoft.com/office/drawing/2014/main" id="{81B4A955-AC73-48AA-A7E8-4820FB9CAE58}"/>
                </a:ext>
                <a:ext uri="{C183D7F6-B498-43B3-948B-1728B52AA6E4}">
                  <adec:decorative xmlns:adec="http://schemas.microsoft.com/office/drawing/2017/decorative" val="1"/>
                </a:ext>
              </a:extLst>
            </p:cNvPr>
            <p:cNvSpPr txBox="1"/>
            <p:nvPr/>
          </p:nvSpPr>
          <p:spPr>
            <a:xfrm>
              <a:off x="8574750" y="5548218"/>
              <a:ext cx="2018395" cy="553998"/>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Azure Synapse Analytics</a:t>
              </a:r>
              <a:br>
                <a:rPr lang="en-US" sz="1000">
                  <a:gradFill>
                    <a:gsLst>
                      <a:gs pos="2917">
                        <a:prstClr val="black"/>
                      </a:gs>
                      <a:gs pos="30000">
                        <a:prstClr val="black"/>
                      </a:gs>
                    </a:gsLst>
                    <a:lin ang="5400000" scaled="0"/>
                  </a:gradFill>
                  <a:latin typeface="+mj-lt"/>
                  <a:cs typeface="Segoe UI" panose="020B0502040204020203" pitchFamily="34" charset="0"/>
                </a:rPr>
              </a:br>
              <a:r>
                <a:rPr lang="en-US" sz="1000">
                  <a:gradFill>
                    <a:gsLst>
                      <a:gs pos="2917">
                        <a:prstClr val="black"/>
                      </a:gs>
                      <a:gs pos="30000">
                        <a:prstClr val="black"/>
                      </a:gs>
                    </a:gsLst>
                    <a:lin ang="5400000" scaled="0"/>
                  </a:gradFill>
                  <a:latin typeface="+mj-lt"/>
                  <a:cs typeface="Segoe UI" panose="020B0502040204020203" pitchFamily="34" charset="0"/>
                </a:rPr>
                <a:t>(Cold)</a:t>
              </a:r>
            </a:p>
            <a:p>
              <a:pPr algn="ctr">
                <a:defRPr/>
              </a:pPr>
              <a:r>
                <a:rPr lang="en-US" sz="1000">
                  <a:gradFill>
                    <a:gsLst>
                      <a:gs pos="2917">
                        <a:prstClr val="black"/>
                      </a:gs>
                      <a:gs pos="30000">
                        <a:prstClr val="black"/>
                      </a:gs>
                    </a:gsLst>
                    <a:lin ang="5400000" scaled="0"/>
                  </a:gradFill>
                  <a:latin typeface="+mj-lt"/>
                  <a:cs typeface="Segoe UI" panose="020B0502040204020203" pitchFamily="34" charset="0"/>
                </a:rPr>
                <a:t>(Summarized Telemetry)</a:t>
              </a:r>
            </a:p>
          </p:txBody>
        </p:sp>
        <p:sp>
          <p:nvSpPr>
            <p:cNvPr id="73" name="TextBox 72">
              <a:extLst>
                <a:ext uri="{FF2B5EF4-FFF2-40B4-BE49-F238E27FC236}">
                  <a16:creationId xmlns:a16="http://schemas.microsoft.com/office/drawing/2014/main" id="{5705385F-FB31-4E37-93BD-A19800B5B035}"/>
                </a:ext>
                <a:ext uri="{C183D7F6-B498-43B3-948B-1728B52AA6E4}">
                  <adec:decorative xmlns:adec="http://schemas.microsoft.com/office/drawing/2017/decorative" val="1"/>
                </a:ext>
              </a:extLst>
            </p:cNvPr>
            <p:cNvSpPr txBox="1"/>
            <p:nvPr/>
          </p:nvSpPr>
          <p:spPr>
            <a:xfrm>
              <a:off x="10597980" y="5546862"/>
              <a:ext cx="1169646" cy="400110"/>
            </a:xfrm>
            <a:prstGeom prst="rect">
              <a:avLst/>
            </a:prstGeom>
          </p:spPr>
          <p:txBody>
            <a:bodyPr wrap="square" rtlCol="0">
              <a:spAutoFit/>
            </a:bodyPr>
            <a:lstStyle/>
            <a:p>
              <a:pPr algn="ctr">
                <a:defRPr/>
              </a:pPr>
              <a:r>
                <a:rPr lang="en-US" sz="1000">
                  <a:gradFill>
                    <a:gsLst>
                      <a:gs pos="2917">
                        <a:prstClr val="black"/>
                      </a:gs>
                      <a:gs pos="30000">
                        <a:prstClr val="black"/>
                      </a:gs>
                    </a:gsLst>
                    <a:lin ang="5400000" scaled="0"/>
                  </a:gradFill>
                  <a:latin typeface="+mj-lt"/>
                  <a:cs typeface="Segoe UI" panose="020B0502040204020203" pitchFamily="34" charset="0"/>
                </a:rPr>
                <a:t>Power BI Dashboard</a:t>
              </a:r>
            </a:p>
          </p:txBody>
        </p:sp>
        <p:sp>
          <p:nvSpPr>
            <p:cNvPr id="75" name="Freeform 15">
              <a:extLst>
                <a:ext uri="{FF2B5EF4-FFF2-40B4-BE49-F238E27FC236}">
                  <a16:creationId xmlns:a16="http://schemas.microsoft.com/office/drawing/2014/main" id="{40AD7303-D3D5-4851-A706-C5D5125609A6}"/>
                </a:ext>
                <a:ext uri="{C183D7F6-B498-43B3-948B-1728B52AA6E4}">
                  <adec:decorative xmlns:adec="http://schemas.microsoft.com/office/drawing/2017/decorative" val="1"/>
                </a:ext>
              </a:extLst>
            </p:cNvPr>
            <p:cNvSpPr/>
            <p:nvPr/>
          </p:nvSpPr>
          <p:spPr bwMode="auto">
            <a:xfrm>
              <a:off x="9356411" y="3362742"/>
              <a:ext cx="458795" cy="393264"/>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16">
              <a:extLst>
                <a:ext uri="{FF2B5EF4-FFF2-40B4-BE49-F238E27FC236}">
                  <a16:creationId xmlns:a16="http://schemas.microsoft.com/office/drawing/2014/main" id="{7739DC6B-51D3-4F75-A544-701BAB553CEA}"/>
                </a:ext>
                <a:ext uri="{C183D7F6-B498-43B3-948B-1728B52AA6E4}">
                  <adec:decorative xmlns:adec="http://schemas.microsoft.com/office/drawing/2017/decorative" val="1"/>
                </a:ext>
              </a:extLst>
            </p:cNvPr>
            <p:cNvSpPr/>
            <p:nvPr/>
          </p:nvSpPr>
          <p:spPr>
            <a:xfrm>
              <a:off x="10956232" y="5125210"/>
              <a:ext cx="453141" cy="34212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4"/>
            </a:solidFill>
            <a:ln w="342900" cap="sq"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8978EFC3-F521-4A80-B8AF-AF6F35FF4D21}"/>
                </a:ext>
              </a:extLst>
            </p:cNvPr>
            <p:cNvGrpSpPr/>
            <p:nvPr/>
          </p:nvGrpSpPr>
          <p:grpSpPr>
            <a:xfrm>
              <a:off x="4475616" y="1661477"/>
              <a:ext cx="477424" cy="475453"/>
              <a:chOff x="7643146" y="2995601"/>
              <a:chExt cx="270958" cy="269839"/>
            </a:xfrm>
          </p:grpSpPr>
          <p:sp>
            <p:nvSpPr>
              <p:cNvPr id="79" name="Freeform 78">
                <a:extLst>
                  <a:ext uri="{FF2B5EF4-FFF2-40B4-BE49-F238E27FC236}">
                    <a16:creationId xmlns:a16="http://schemas.microsoft.com/office/drawing/2014/main" id="{D9338849-4AC1-42A1-A454-14AA325A550B}"/>
                  </a:ext>
                  <a:ext uri="{C183D7F6-B498-43B3-948B-1728B52AA6E4}">
                    <adec:decorative xmlns:adec="http://schemas.microsoft.com/office/drawing/2017/decorative" val="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0078D4"/>
              </a:solid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0" name="Line 79">
                <a:extLst>
                  <a:ext uri="{FF2B5EF4-FFF2-40B4-BE49-F238E27FC236}">
                    <a16:creationId xmlns:a16="http://schemas.microsoft.com/office/drawing/2014/main" id="{44BF3837-A96B-4423-A347-4041AD9D3DE1}"/>
                  </a:ext>
                  <a:ext uri="{C183D7F6-B498-43B3-948B-1728B52AA6E4}">
                    <adec:decorative xmlns:adec="http://schemas.microsoft.com/office/drawing/2017/decorative" val="1"/>
                  </a:ext>
                </a:extLst>
              </p:cNvPr>
              <p:cNvSpPr>
                <a:spLocks noChangeShapeType="1"/>
              </p:cNvSpPr>
              <p:nvPr/>
            </p:nvSpPr>
            <p:spPr bwMode="auto">
              <a:xfrm>
                <a:off x="7709206" y="2995601"/>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1" name="Line 80">
                <a:extLst>
                  <a:ext uri="{FF2B5EF4-FFF2-40B4-BE49-F238E27FC236}">
                    <a16:creationId xmlns:a16="http://schemas.microsoft.com/office/drawing/2014/main" id="{7EDDA771-26E0-497E-825D-06B606C84250}"/>
                  </a:ext>
                  <a:ext uri="{C183D7F6-B498-43B3-948B-1728B52AA6E4}">
                    <adec:decorative xmlns:adec="http://schemas.microsoft.com/office/drawing/2017/decorative" val="1"/>
                  </a:ext>
                </a:extLst>
              </p:cNvPr>
              <p:cNvSpPr>
                <a:spLocks noChangeShapeType="1"/>
              </p:cNvSpPr>
              <p:nvPr/>
            </p:nvSpPr>
            <p:spPr bwMode="auto">
              <a:xfrm>
                <a:off x="7742796" y="2995601"/>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2" name="Line 81">
                <a:extLst>
                  <a:ext uri="{FF2B5EF4-FFF2-40B4-BE49-F238E27FC236}">
                    <a16:creationId xmlns:a16="http://schemas.microsoft.com/office/drawing/2014/main" id="{CC56A632-5D9F-49B1-AE2F-93044A9E86DB}"/>
                  </a:ext>
                  <a:ext uri="{C183D7F6-B498-43B3-948B-1728B52AA6E4}">
                    <adec:decorative xmlns:adec="http://schemas.microsoft.com/office/drawing/2017/decorative" val="1"/>
                  </a:ext>
                </a:extLst>
              </p:cNvPr>
              <p:cNvSpPr>
                <a:spLocks noChangeShapeType="1"/>
              </p:cNvSpPr>
              <p:nvPr/>
            </p:nvSpPr>
            <p:spPr bwMode="auto">
              <a:xfrm>
                <a:off x="7778625" y="2995601"/>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3" name="Line 82">
                <a:extLst>
                  <a:ext uri="{FF2B5EF4-FFF2-40B4-BE49-F238E27FC236}">
                    <a16:creationId xmlns:a16="http://schemas.microsoft.com/office/drawing/2014/main" id="{DA8CAF3B-2CC2-4EAB-A5E4-F95F3D861761}"/>
                  </a:ext>
                  <a:ext uri="{C183D7F6-B498-43B3-948B-1728B52AA6E4}">
                    <adec:decorative xmlns:adec="http://schemas.microsoft.com/office/drawing/2017/decorative" val="1"/>
                  </a:ext>
                </a:extLst>
              </p:cNvPr>
              <p:cNvSpPr>
                <a:spLocks noChangeShapeType="1"/>
              </p:cNvSpPr>
              <p:nvPr/>
            </p:nvSpPr>
            <p:spPr bwMode="auto">
              <a:xfrm>
                <a:off x="7812215" y="2995601"/>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4" name="Line 83">
                <a:extLst>
                  <a:ext uri="{FF2B5EF4-FFF2-40B4-BE49-F238E27FC236}">
                    <a16:creationId xmlns:a16="http://schemas.microsoft.com/office/drawing/2014/main" id="{002E4AF5-1F01-45EF-936E-BE71F7F4641B}"/>
                  </a:ext>
                  <a:ext uri="{C183D7F6-B498-43B3-948B-1728B52AA6E4}">
                    <adec:decorative xmlns:adec="http://schemas.microsoft.com/office/drawing/2017/decorative" val="1"/>
                  </a:ext>
                </a:extLst>
              </p:cNvPr>
              <p:cNvSpPr>
                <a:spLocks noChangeShapeType="1"/>
              </p:cNvSpPr>
              <p:nvPr/>
            </p:nvSpPr>
            <p:spPr bwMode="auto">
              <a:xfrm>
                <a:off x="7846924" y="2995601"/>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5" name="Line 84">
                <a:extLst>
                  <a:ext uri="{FF2B5EF4-FFF2-40B4-BE49-F238E27FC236}">
                    <a16:creationId xmlns:a16="http://schemas.microsoft.com/office/drawing/2014/main" id="{79C20193-DD7A-4307-A428-BB0C067DBE98}"/>
                  </a:ext>
                  <a:ext uri="{C183D7F6-B498-43B3-948B-1728B52AA6E4}">
                    <adec:decorative xmlns:adec="http://schemas.microsoft.com/office/drawing/2017/decorative" val="1"/>
                  </a:ext>
                </a:extLst>
              </p:cNvPr>
              <p:cNvSpPr>
                <a:spLocks noChangeShapeType="1"/>
              </p:cNvSpPr>
              <p:nvPr/>
            </p:nvSpPr>
            <p:spPr bwMode="auto">
              <a:xfrm flipH="1">
                <a:off x="7882753" y="3060542"/>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6" name="Line 85">
                <a:extLst>
                  <a:ext uri="{FF2B5EF4-FFF2-40B4-BE49-F238E27FC236}">
                    <a16:creationId xmlns:a16="http://schemas.microsoft.com/office/drawing/2014/main" id="{8B7EFFFE-3264-4853-9B90-30EBD96FA780}"/>
                  </a:ext>
                  <a:ext uri="{C183D7F6-B498-43B3-948B-1728B52AA6E4}">
                    <adec:decorative xmlns:adec="http://schemas.microsoft.com/office/drawing/2017/decorative" val="1"/>
                  </a:ext>
                </a:extLst>
              </p:cNvPr>
              <p:cNvSpPr>
                <a:spLocks noChangeShapeType="1"/>
              </p:cNvSpPr>
              <p:nvPr/>
            </p:nvSpPr>
            <p:spPr bwMode="auto">
              <a:xfrm flipH="1">
                <a:off x="7882753" y="3096371"/>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7" name="Line 86">
                <a:extLst>
                  <a:ext uri="{FF2B5EF4-FFF2-40B4-BE49-F238E27FC236}">
                    <a16:creationId xmlns:a16="http://schemas.microsoft.com/office/drawing/2014/main" id="{8F380602-FDB0-4875-96F0-CAEBD034AB2E}"/>
                  </a:ext>
                  <a:ext uri="{C183D7F6-B498-43B3-948B-1728B52AA6E4}">
                    <adec:decorative xmlns:adec="http://schemas.microsoft.com/office/drawing/2017/decorative" val="1"/>
                  </a:ext>
                </a:extLst>
              </p:cNvPr>
              <p:cNvSpPr>
                <a:spLocks noChangeShapeType="1"/>
              </p:cNvSpPr>
              <p:nvPr/>
            </p:nvSpPr>
            <p:spPr bwMode="auto">
              <a:xfrm flipH="1">
                <a:off x="7882753" y="3129961"/>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8" name="Line 87">
                <a:extLst>
                  <a:ext uri="{FF2B5EF4-FFF2-40B4-BE49-F238E27FC236}">
                    <a16:creationId xmlns:a16="http://schemas.microsoft.com/office/drawing/2014/main" id="{F57C8FAC-FDA7-4F61-A258-E37D5EAF8C6E}"/>
                  </a:ext>
                  <a:ext uri="{C183D7F6-B498-43B3-948B-1728B52AA6E4}">
                    <adec:decorative xmlns:adec="http://schemas.microsoft.com/office/drawing/2017/decorative" val="1"/>
                  </a:ext>
                </a:extLst>
              </p:cNvPr>
              <p:cNvSpPr>
                <a:spLocks noChangeShapeType="1"/>
              </p:cNvSpPr>
              <p:nvPr/>
            </p:nvSpPr>
            <p:spPr bwMode="auto">
              <a:xfrm flipH="1">
                <a:off x="7882753" y="3164670"/>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89" name="Line 88">
                <a:extLst>
                  <a:ext uri="{FF2B5EF4-FFF2-40B4-BE49-F238E27FC236}">
                    <a16:creationId xmlns:a16="http://schemas.microsoft.com/office/drawing/2014/main" id="{78B8F9B9-4A4E-4386-A239-B9F982F4D098}"/>
                  </a:ext>
                  <a:ext uri="{C183D7F6-B498-43B3-948B-1728B52AA6E4}">
                    <adec:decorative xmlns:adec="http://schemas.microsoft.com/office/drawing/2017/decorative" val="1"/>
                  </a:ext>
                </a:extLst>
              </p:cNvPr>
              <p:cNvSpPr>
                <a:spLocks noChangeShapeType="1"/>
              </p:cNvSpPr>
              <p:nvPr/>
            </p:nvSpPr>
            <p:spPr bwMode="auto">
              <a:xfrm flipH="1">
                <a:off x="7882753" y="3200500"/>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0" name="Line 89">
                <a:extLst>
                  <a:ext uri="{FF2B5EF4-FFF2-40B4-BE49-F238E27FC236}">
                    <a16:creationId xmlns:a16="http://schemas.microsoft.com/office/drawing/2014/main" id="{68C23F8C-8239-4960-837C-BCE75083D5A4}"/>
                  </a:ext>
                  <a:ext uri="{C183D7F6-B498-43B3-948B-1728B52AA6E4}">
                    <adec:decorative xmlns:adec="http://schemas.microsoft.com/office/drawing/2017/decorative" val="1"/>
                  </a:ext>
                </a:extLst>
              </p:cNvPr>
              <p:cNvSpPr>
                <a:spLocks noChangeShapeType="1"/>
              </p:cNvSpPr>
              <p:nvPr/>
            </p:nvSpPr>
            <p:spPr bwMode="auto">
              <a:xfrm flipH="1">
                <a:off x="7643146" y="3060542"/>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1" name="Line 90">
                <a:extLst>
                  <a:ext uri="{FF2B5EF4-FFF2-40B4-BE49-F238E27FC236}">
                    <a16:creationId xmlns:a16="http://schemas.microsoft.com/office/drawing/2014/main" id="{99B1C0FF-C774-4F14-A981-6F6A02EBBF5F}"/>
                  </a:ext>
                  <a:ext uri="{C183D7F6-B498-43B3-948B-1728B52AA6E4}">
                    <adec:decorative xmlns:adec="http://schemas.microsoft.com/office/drawing/2017/decorative" val="1"/>
                  </a:ext>
                </a:extLst>
              </p:cNvPr>
              <p:cNvSpPr>
                <a:spLocks noChangeShapeType="1"/>
              </p:cNvSpPr>
              <p:nvPr/>
            </p:nvSpPr>
            <p:spPr bwMode="auto">
              <a:xfrm flipH="1">
                <a:off x="7643146" y="3096371"/>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2" name="Line 91">
                <a:extLst>
                  <a:ext uri="{FF2B5EF4-FFF2-40B4-BE49-F238E27FC236}">
                    <a16:creationId xmlns:a16="http://schemas.microsoft.com/office/drawing/2014/main" id="{88859876-0082-4404-9632-7A6F5748B1CC}"/>
                  </a:ext>
                  <a:ext uri="{C183D7F6-B498-43B3-948B-1728B52AA6E4}">
                    <adec:decorative xmlns:adec="http://schemas.microsoft.com/office/drawing/2017/decorative" val="1"/>
                  </a:ext>
                </a:extLst>
              </p:cNvPr>
              <p:cNvSpPr>
                <a:spLocks noChangeShapeType="1"/>
              </p:cNvSpPr>
              <p:nvPr/>
            </p:nvSpPr>
            <p:spPr bwMode="auto">
              <a:xfrm flipH="1">
                <a:off x="7643146" y="3129961"/>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3" name="Line 92">
                <a:extLst>
                  <a:ext uri="{FF2B5EF4-FFF2-40B4-BE49-F238E27FC236}">
                    <a16:creationId xmlns:a16="http://schemas.microsoft.com/office/drawing/2014/main" id="{A3894A87-EC7E-4CB6-9979-CB170577D249}"/>
                  </a:ext>
                  <a:ext uri="{C183D7F6-B498-43B3-948B-1728B52AA6E4}">
                    <adec:decorative xmlns:adec="http://schemas.microsoft.com/office/drawing/2017/decorative" val="1"/>
                  </a:ext>
                </a:extLst>
              </p:cNvPr>
              <p:cNvSpPr>
                <a:spLocks noChangeShapeType="1"/>
              </p:cNvSpPr>
              <p:nvPr/>
            </p:nvSpPr>
            <p:spPr bwMode="auto">
              <a:xfrm flipH="1">
                <a:off x="7643146" y="3164670"/>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4" name="Line 93">
                <a:extLst>
                  <a:ext uri="{FF2B5EF4-FFF2-40B4-BE49-F238E27FC236}">
                    <a16:creationId xmlns:a16="http://schemas.microsoft.com/office/drawing/2014/main" id="{9DA0921B-9B54-49FE-8E45-1DDC41E8C866}"/>
                  </a:ext>
                  <a:ext uri="{C183D7F6-B498-43B3-948B-1728B52AA6E4}">
                    <adec:decorative xmlns:adec="http://schemas.microsoft.com/office/drawing/2017/decorative" val="1"/>
                  </a:ext>
                </a:extLst>
              </p:cNvPr>
              <p:cNvSpPr>
                <a:spLocks noChangeShapeType="1"/>
              </p:cNvSpPr>
              <p:nvPr/>
            </p:nvSpPr>
            <p:spPr bwMode="auto">
              <a:xfrm flipH="1">
                <a:off x="7643146" y="3200500"/>
                <a:ext cx="31351" cy="0"/>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5" name="Line 94">
                <a:extLst>
                  <a:ext uri="{FF2B5EF4-FFF2-40B4-BE49-F238E27FC236}">
                    <a16:creationId xmlns:a16="http://schemas.microsoft.com/office/drawing/2014/main" id="{F19B6845-D745-4BDA-9EE8-2C6DC8EDE8FB}"/>
                  </a:ext>
                  <a:ext uri="{C183D7F6-B498-43B3-948B-1728B52AA6E4}">
                    <adec:decorative xmlns:adec="http://schemas.microsoft.com/office/drawing/2017/decorative" val="1"/>
                  </a:ext>
                </a:extLst>
              </p:cNvPr>
              <p:cNvSpPr>
                <a:spLocks noChangeShapeType="1"/>
              </p:cNvSpPr>
              <p:nvPr/>
            </p:nvSpPr>
            <p:spPr bwMode="auto">
              <a:xfrm>
                <a:off x="7709206" y="3234089"/>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6" name="Line 95">
                <a:extLst>
                  <a:ext uri="{FF2B5EF4-FFF2-40B4-BE49-F238E27FC236}">
                    <a16:creationId xmlns:a16="http://schemas.microsoft.com/office/drawing/2014/main" id="{CA566FB1-4CB9-4FCD-BD41-510ABFAA803E}"/>
                  </a:ext>
                  <a:ext uri="{C183D7F6-B498-43B3-948B-1728B52AA6E4}">
                    <adec:decorative xmlns:adec="http://schemas.microsoft.com/office/drawing/2017/decorative" val="1"/>
                  </a:ext>
                </a:extLst>
              </p:cNvPr>
              <p:cNvSpPr>
                <a:spLocks noChangeShapeType="1"/>
              </p:cNvSpPr>
              <p:nvPr/>
            </p:nvSpPr>
            <p:spPr bwMode="auto">
              <a:xfrm>
                <a:off x="7742796" y="3234089"/>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7" name="Line 96">
                <a:extLst>
                  <a:ext uri="{FF2B5EF4-FFF2-40B4-BE49-F238E27FC236}">
                    <a16:creationId xmlns:a16="http://schemas.microsoft.com/office/drawing/2014/main" id="{728DB4FA-27B7-41B7-8755-3726DA527C2A}"/>
                  </a:ext>
                  <a:ext uri="{C183D7F6-B498-43B3-948B-1728B52AA6E4}">
                    <adec:decorative xmlns:adec="http://schemas.microsoft.com/office/drawing/2017/decorative" val="1"/>
                  </a:ext>
                </a:extLst>
              </p:cNvPr>
              <p:cNvSpPr>
                <a:spLocks noChangeShapeType="1"/>
              </p:cNvSpPr>
              <p:nvPr/>
            </p:nvSpPr>
            <p:spPr bwMode="auto">
              <a:xfrm>
                <a:off x="7778625" y="3234089"/>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8" name="Line 97">
                <a:extLst>
                  <a:ext uri="{FF2B5EF4-FFF2-40B4-BE49-F238E27FC236}">
                    <a16:creationId xmlns:a16="http://schemas.microsoft.com/office/drawing/2014/main" id="{C8868E9A-9BB7-49B1-9AFD-D1CB6EA1783D}"/>
                  </a:ext>
                  <a:ext uri="{C183D7F6-B498-43B3-948B-1728B52AA6E4}">
                    <adec:decorative xmlns:adec="http://schemas.microsoft.com/office/drawing/2017/decorative" val="1"/>
                  </a:ext>
                </a:extLst>
              </p:cNvPr>
              <p:cNvSpPr>
                <a:spLocks noChangeShapeType="1"/>
              </p:cNvSpPr>
              <p:nvPr/>
            </p:nvSpPr>
            <p:spPr bwMode="auto">
              <a:xfrm>
                <a:off x="7812215" y="3234089"/>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99" name="Line 98">
                <a:extLst>
                  <a:ext uri="{FF2B5EF4-FFF2-40B4-BE49-F238E27FC236}">
                    <a16:creationId xmlns:a16="http://schemas.microsoft.com/office/drawing/2014/main" id="{1A23A540-8E47-4FF3-B3F1-FD3EA5EC8D7A}"/>
                  </a:ext>
                  <a:ext uri="{C183D7F6-B498-43B3-948B-1728B52AA6E4}">
                    <adec:decorative xmlns:adec="http://schemas.microsoft.com/office/drawing/2017/decorative" val="1"/>
                  </a:ext>
                </a:extLst>
              </p:cNvPr>
              <p:cNvSpPr>
                <a:spLocks noChangeShapeType="1"/>
              </p:cNvSpPr>
              <p:nvPr/>
            </p:nvSpPr>
            <p:spPr bwMode="auto">
              <a:xfrm>
                <a:off x="7846924" y="3234089"/>
                <a:ext cx="0" cy="31351"/>
              </a:xfrm>
              <a:prstGeom prst="line">
                <a:avLst/>
              </a:prstGeom>
              <a:noFill/>
              <a:ln w="12700" cap="flat">
                <a:solidFill>
                  <a:srgbClr val="0078D4"/>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cxnSp>
          <p:nvCxnSpPr>
            <p:cNvPr id="112" name="Straight Connector 111">
              <a:extLst>
                <a:ext uri="{FF2B5EF4-FFF2-40B4-BE49-F238E27FC236}">
                  <a16:creationId xmlns:a16="http://schemas.microsoft.com/office/drawing/2014/main" id="{7E0B2688-65AB-4772-AF3C-885DF4038B18}"/>
                </a:ext>
                <a:ext uri="{C183D7F6-B498-43B3-948B-1728B52AA6E4}">
                  <adec:decorative xmlns:adec="http://schemas.microsoft.com/office/drawing/2017/decorative" val="1"/>
                </a:ext>
              </a:extLst>
            </p:cNvPr>
            <p:cNvCxnSpPr/>
            <p:nvPr/>
          </p:nvCxnSpPr>
          <p:spPr>
            <a:xfrm>
              <a:off x="5040378" y="1898217"/>
              <a:ext cx="679854" cy="0"/>
            </a:xfrm>
            <a:prstGeom prst="line">
              <a:avLst/>
            </a:prstGeom>
            <a:noFill/>
            <a:ln w="12700" cap="flat" cmpd="sng" algn="ctr">
              <a:solidFill>
                <a:sysClr val="windowText" lastClr="000000"/>
              </a:solidFill>
              <a:prstDash val="solid"/>
              <a:headEnd type="none"/>
              <a:tailEnd type="triangle"/>
            </a:ln>
            <a:effectLst/>
          </p:spPr>
        </p:cxnSp>
        <p:cxnSp>
          <p:nvCxnSpPr>
            <p:cNvPr id="113" name="Straight Connector 112">
              <a:extLst>
                <a:ext uri="{FF2B5EF4-FFF2-40B4-BE49-F238E27FC236}">
                  <a16:creationId xmlns:a16="http://schemas.microsoft.com/office/drawing/2014/main" id="{749A481A-CC26-4DFF-B2DA-89D4DD821CB1}"/>
                </a:ext>
                <a:ext uri="{C183D7F6-B498-43B3-948B-1728B52AA6E4}">
                  <adec:decorative xmlns:adec="http://schemas.microsoft.com/office/drawing/2017/decorative" val="1"/>
                </a:ext>
              </a:extLst>
            </p:cNvPr>
            <p:cNvCxnSpPr/>
            <p:nvPr/>
          </p:nvCxnSpPr>
          <p:spPr>
            <a:xfrm>
              <a:off x="6616404" y="1898217"/>
              <a:ext cx="679854" cy="0"/>
            </a:xfrm>
            <a:prstGeom prst="line">
              <a:avLst/>
            </a:prstGeom>
            <a:noFill/>
            <a:ln w="12700" cap="flat" cmpd="sng" algn="ctr">
              <a:solidFill>
                <a:sysClr val="windowText" lastClr="000000"/>
              </a:solidFill>
              <a:prstDash val="solid"/>
              <a:headEnd type="none"/>
              <a:tailEnd type="triangle"/>
            </a:ln>
            <a:effectLst/>
          </p:spPr>
        </p:cxnSp>
        <p:cxnSp>
          <p:nvCxnSpPr>
            <p:cNvPr id="114" name="Straight Connector 113">
              <a:extLst>
                <a:ext uri="{FF2B5EF4-FFF2-40B4-BE49-F238E27FC236}">
                  <a16:creationId xmlns:a16="http://schemas.microsoft.com/office/drawing/2014/main" id="{8C680EA9-17A8-4237-8443-F7D8EC310A7D}"/>
                </a:ext>
                <a:ext uri="{C183D7F6-B498-43B3-948B-1728B52AA6E4}">
                  <adec:decorative xmlns:adec="http://schemas.microsoft.com/office/drawing/2017/decorative" val="1"/>
                </a:ext>
              </a:extLst>
            </p:cNvPr>
            <p:cNvCxnSpPr/>
            <p:nvPr/>
          </p:nvCxnSpPr>
          <p:spPr>
            <a:xfrm>
              <a:off x="8300593" y="1898217"/>
              <a:ext cx="679854" cy="0"/>
            </a:xfrm>
            <a:prstGeom prst="line">
              <a:avLst/>
            </a:prstGeom>
            <a:noFill/>
            <a:ln w="12700" cap="flat" cmpd="sng" algn="ctr">
              <a:solidFill>
                <a:sysClr val="windowText" lastClr="000000"/>
              </a:solidFill>
              <a:prstDash val="solid"/>
              <a:headEnd type="none"/>
              <a:tailEnd type="triangle"/>
            </a:ln>
            <a:effectLst/>
          </p:spPr>
        </p:cxnSp>
        <p:cxnSp>
          <p:nvCxnSpPr>
            <p:cNvPr id="117" name="Straight Connector 116">
              <a:extLst>
                <a:ext uri="{FF2B5EF4-FFF2-40B4-BE49-F238E27FC236}">
                  <a16:creationId xmlns:a16="http://schemas.microsoft.com/office/drawing/2014/main" id="{E4DA7265-9DD6-4DB3-9F6A-88960D2F094A}"/>
                </a:ext>
                <a:ext uri="{C183D7F6-B498-43B3-948B-1728B52AA6E4}">
                  <adec:decorative xmlns:adec="http://schemas.microsoft.com/office/drawing/2017/decorative" val="1"/>
                </a:ext>
              </a:extLst>
            </p:cNvPr>
            <p:cNvCxnSpPr/>
            <p:nvPr/>
          </p:nvCxnSpPr>
          <p:spPr>
            <a:xfrm>
              <a:off x="9953879" y="1898217"/>
              <a:ext cx="679854" cy="0"/>
            </a:xfrm>
            <a:prstGeom prst="line">
              <a:avLst/>
            </a:prstGeom>
            <a:noFill/>
            <a:ln w="12700" cap="flat" cmpd="sng" algn="ctr">
              <a:solidFill>
                <a:sysClr val="windowText" lastClr="000000"/>
              </a:solidFill>
              <a:prstDash val="solid"/>
              <a:headEnd type="none"/>
              <a:tailEnd type="triangle"/>
            </a:ln>
            <a:effectLst/>
          </p:spPr>
        </p:cxnSp>
        <p:cxnSp>
          <p:nvCxnSpPr>
            <p:cNvPr id="118" name="Straight Connector 117">
              <a:extLst>
                <a:ext uri="{FF2B5EF4-FFF2-40B4-BE49-F238E27FC236}">
                  <a16:creationId xmlns:a16="http://schemas.microsoft.com/office/drawing/2014/main" id="{E64ADF72-DA34-4063-A199-3FA8AF8A1BC6}"/>
                </a:ext>
                <a:ext uri="{C183D7F6-B498-43B3-948B-1728B52AA6E4}">
                  <adec:decorative xmlns:adec="http://schemas.microsoft.com/office/drawing/2017/decorative" val="1"/>
                </a:ext>
              </a:extLst>
            </p:cNvPr>
            <p:cNvCxnSpPr/>
            <p:nvPr/>
          </p:nvCxnSpPr>
          <p:spPr>
            <a:xfrm>
              <a:off x="8377851" y="3675114"/>
              <a:ext cx="679854" cy="0"/>
            </a:xfrm>
            <a:prstGeom prst="line">
              <a:avLst/>
            </a:prstGeom>
            <a:noFill/>
            <a:ln w="12700" cap="flat" cmpd="sng" algn="ctr">
              <a:solidFill>
                <a:sysClr val="windowText" lastClr="000000"/>
              </a:solidFill>
              <a:prstDash val="solid"/>
              <a:headEnd type="none"/>
              <a:tailEnd type="triangle"/>
            </a:ln>
            <a:effectLst/>
          </p:spPr>
        </p:cxnSp>
        <p:cxnSp>
          <p:nvCxnSpPr>
            <p:cNvPr id="119" name="Straight Connector 118">
              <a:extLst>
                <a:ext uri="{FF2B5EF4-FFF2-40B4-BE49-F238E27FC236}">
                  <a16:creationId xmlns:a16="http://schemas.microsoft.com/office/drawing/2014/main" id="{0BF6791C-8473-46BB-A0F0-17F002B48007}"/>
                </a:ext>
                <a:ext uri="{C183D7F6-B498-43B3-948B-1728B52AA6E4}">
                  <adec:decorative xmlns:adec="http://schemas.microsoft.com/office/drawing/2017/decorative" val="1"/>
                </a:ext>
              </a:extLst>
            </p:cNvPr>
            <p:cNvCxnSpPr>
              <a:cxnSpLocks/>
            </p:cNvCxnSpPr>
            <p:nvPr/>
          </p:nvCxnSpPr>
          <p:spPr>
            <a:xfrm>
              <a:off x="10051218" y="5296271"/>
              <a:ext cx="679854" cy="0"/>
            </a:xfrm>
            <a:prstGeom prst="line">
              <a:avLst/>
            </a:prstGeom>
            <a:noFill/>
            <a:ln w="12700" cap="flat" cmpd="sng" algn="ctr">
              <a:solidFill>
                <a:sysClr val="windowText" lastClr="000000"/>
              </a:solidFill>
              <a:prstDash val="solid"/>
              <a:headEnd type="none"/>
              <a:tailEnd type="triangle"/>
            </a:ln>
            <a:effectLst/>
          </p:spPr>
        </p:cxnSp>
        <p:sp>
          <p:nvSpPr>
            <p:cNvPr id="120" name="Freeform 55">
              <a:extLst>
                <a:ext uri="{FF2B5EF4-FFF2-40B4-BE49-F238E27FC236}">
                  <a16:creationId xmlns:a16="http://schemas.microsoft.com/office/drawing/2014/main" id="{C857F4DC-3879-4C76-949A-3E0B318FC341}"/>
                </a:ext>
                <a:ext uri="{C183D7F6-B498-43B3-948B-1728B52AA6E4}">
                  <adec:decorative xmlns:adec="http://schemas.microsoft.com/office/drawing/2017/decorative" val="1"/>
                </a:ext>
              </a:extLst>
            </p:cNvPr>
            <p:cNvSpPr/>
            <p:nvPr/>
          </p:nvSpPr>
          <p:spPr bwMode="auto">
            <a:xfrm>
              <a:off x="6226008" y="2577525"/>
              <a:ext cx="1162963" cy="109758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1" name="Freeform 128">
              <a:extLst>
                <a:ext uri="{FF2B5EF4-FFF2-40B4-BE49-F238E27FC236}">
                  <a16:creationId xmlns:a16="http://schemas.microsoft.com/office/drawing/2014/main" id="{824794F5-F91B-4FB4-A04C-BD3F58D861B4}"/>
                </a:ext>
                <a:ext uri="{C183D7F6-B498-43B3-948B-1728B52AA6E4}">
                  <adec:decorative xmlns:adec="http://schemas.microsoft.com/office/drawing/2017/decorative" val="1"/>
                </a:ext>
              </a:extLst>
            </p:cNvPr>
            <p:cNvSpPr/>
            <p:nvPr/>
          </p:nvSpPr>
          <p:spPr bwMode="auto">
            <a:xfrm>
              <a:off x="7942813" y="2829426"/>
              <a:ext cx="1606929" cy="316567"/>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A25D65BF-40FA-4FFA-83F5-6B28D933CC72}"/>
                </a:ext>
                <a:ext uri="{C183D7F6-B498-43B3-948B-1728B52AA6E4}">
                  <adec:decorative xmlns:adec="http://schemas.microsoft.com/office/drawing/2017/decorative" val="1"/>
                </a:ext>
              </a:extLst>
            </p:cNvPr>
            <p:cNvSpPr/>
            <p:nvPr/>
          </p:nvSpPr>
          <p:spPr bwMode="auto">
            <a:xfrm flipH="1">
              <a:off x="7942813" y="4487650"/>
              <a:ext cx="1606929" cy="316567"/>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416EBE6F-AC98-B54D-9CF9-8DED270153F9}"/>
                </a:ext>
              </a:extLst>
            </p:cNvPr>
            <p:cNvGrpSpPr>
              <a:grpSpLocks noChangeAspect="1"/>
            </p:cNvGrpSpPr>
            <p:nvPr/>
          </p:nvGrpSpPr>
          <p:grpSpPr>
            <a:xfrm>
              <a:off x="7589653" y="1662232"/>
              <a:ext cx="450741" cy="462012"/>
              <a:chOff x="10607762" y="6276968"/>
              <a:chExt cx="538643" cy="605843"/>
            </a:xfrm>
          </p:grpSpPr>
          <p:grpSp>
            <p:nvGrpSpPr>
              <p:cNvPr id="127" name="Group 126">
                <a:extLst>
                  <a:ext uri="{FF2B5EF4-FFF2-40B4-BE49-F238E27FC236}">
                    <a16:creationId xmlns:a16="http://schemas.microsoft.com/office/drawing/2014/main" id="{672ABA0D-16E2-9847-A22E-BC7E2C280FCD}"/>
                  </a:ext>
                </a:extLst>
              </p:cNvPr>
              <p:cNvGrpSpPr/>
              <p:nvPr/>
            </p:nvGrpSpPr>
            <p:grpSpPr>
              <a:xfrm>
                <a:off x="10607762" y="6476285"/>
                <a:ext cx="538643" cy="406526"/>
                <a:chOff x="10607762" y="6276968"/>
                <a:chExt cx="538643" cy="406526"/>
              </a:xfrm>
            </p:grpSpPr>
            <p:sp>
              <p:nvSpPr>
                <p:cNvPr id="132" name="Freeform 8">
                  <a:extLst>
                    <a:ext uri="{FF2B5EF4-FFF2-40B4-BE49-F238E27FC236}">
                      <a16:creationId xmlns:a16="http://schemas.microsoft.com/office/drawing/2014/main" id="{C37DEFEB-FE06-B142-B7FB-07F280697E10}"/>
                    </a:ext>
                    <a:ext uri="{C183D7F6-B498-43B3-948B-1728B52AA6E4}">
                      <adec:decorative xmlns:adec="http://schemas.microsoft.com/office/drawing/2017/decorative" val="1"/>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
                  <a:extLst>
                    <a:ext uri="{FF2B5EF4-FFF2-40B4-BE49-F238E27FC236}">
                      <a16:creationId xmlns:a16="http://schemas.microsoft.com/office/drawing/2014/main" id="{15658959-C02D-DC4E-A615-695043BA0A54}"/>
                    </a:ext>
                    <a:ext uri="{C183D7F6-B498-43B3-948B-1728B52AA6E4}">
                      <adec:decorative xmlns:adec="http://schemas.microsoft.com/office/drawing/2017/decorative" val="1"/>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0">
                  <a:extLst>
                    <a:ext uri="{FF2B5EF4-FFF2-40B4-BE49-F238E27FC236}">
                      <a16:creationId xmlns:a16="http://schemas.microsoft.com/office/drawing/2014/main" id="{CABF64EF-91B3-184B-815F-A00AFB91AA22}"/>
                    </a:ext>
                    <a:ext uri="{C183D7F6-B498-43B3-948B-1728B52AA6E4}">
                      <adec:decorative xmlns:adec="http://schemas.microsoft.com/office/drawing/2017/decorative" val="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127">
                <a:extLst>
                  <a:ext uri="{FF2B5EF4-FFF2-40B4-BE49-F238E27FC236}">
                    <a16:creationId xmlns:a16="http://schemas.microsoft.com/office/drawing/2014/main" id="{BCCE3E08-07D5-7B43-B898-F63B5A158FC8}"/>
                  </a:ext>
                </a:extLst>
              </p:cNvPr>
              <p:cNvGrpSpPr/>
              <p:nvPr/>
            </p:nvGrpSpPr>
            <p:grpSpPr>
              <a:xfrm>
                <a:off x="10607762" y="6276968"/>
                <a:ext cx="538643" cy="406526"/>
                <a:chOff x="10607762" y="6276968"/>
                <a:chExt cx="538643" cy="406526"/>
              </a:xfrm>
            </p:grpSpPr>
            <p:sp>
              <p:nvSpPr>
                <p:cNvPr id="129" name="Freeform 8">
                  <a:extLst>
                    <a:ext uri="{FF2B5EF4-FFF2-40B4-BE49-F238E27FC236}">
                      <a16:creationId xmlns:a16="http://schemas.microsoft.com/office/drawing/2014/main" id="{6998D265-E625-FE4D-9788-BC3A910FCCB6}"/>
                    </a:ext>
                    <a:ext uri="{C183D7F6-B498-43B3-948B-1728B52AA6E4}">
                      <adec:decorative xmlns:adec="http://schemas.microsoft.com/office/drawing/2017/decorative" val="1"/>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
                  <a:extLst>
                    <a:ext uri="{FF2B5EF4-FFF2-40B4-BE49-F238E27FC236}">
                      <a16:creationId xmlns:a16="http://schemas.microsoft.com/office/drawing/2014/main" id="{DCA58646-9D58-7645-8E6F-291F79D55D3A}"/>
                    </a:ext>
                    <a:ext uri="{C183D7F6-B498-43B3-948B-1728B52AA6E4}">
                      <adec:decorative xmlns:adec="http://schemas.microsoft.com/office/drawing/2017/decorative" val="1"/>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10">
                  <a:extLst>
                    <a:ext uri="{FF2B5EF4-FFF2-40B4-BE49-F238E27FC236}">
                      <a16:creationId xmlns:a16="http://schemas.microsoft.com/office/drawing/2014/main" id="{5C1AA836-B2AA-AE4D-94A2-A4E2A2019E5E}"/>
                    </a:ext>
                    <a:ext uri="{C183D7F6-B498-43B3-948B-1728B52AA6E4}">
                      <adec:decorative xmlns:adec="http://schemas.microsoft.com/office/drawing/2017/decorative" val="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35" name="Graphic 134">
              <a:extLst>
                <a:ext uri="{FF2B5EF4-FFF2-40B4-BE49-F238E27FC236}">
                  <a16:creationId xmlns:a16="http://schemas.microsoft.com/office/drawing/2014/main" id="{1E099ACF-8A36-3749-8973-A0D651003D2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1598" y="1653022"/>
              <a:ext cx="456288" cy="456288"/>
            </a:xfrm>
            <a:prstGeom prst="rect">
              <a:avLst/>
            </a:prstGeom>
          </p:spPr>
        </p:pic>
        <p:grpSp>
          <p:nvGrpSpPr>
            <p:cNvPr id="136" name="Group 135">
              <a:extLst>
                <a:ext uri="{FF2B5EF4-FFF2-40B4-BE49-F238E27FC236}">
                  <a16:creationId xmlns:a16="http://schemas.microsoft.com/office/drawing/2014/main" id="{97132CE3-FF49-ED42-BAAD-97F808681A40}"/>
                </a:ext>
              </a:extLst>
            </p:cNvPr>
            <p:cNvGrpSpPr>
              <a:grpSpLocks noChangeAspect="1"/>
            </p:cNvGrpSpPr>
            <p:nvPr/>
          </p:nvGrpSpPr>
          <p:grpSpPr>
            <a:xfrm>
              <a:off x="10898749" y="1801269"/>
              <a:ext cx="503238" cy="221238"/>
              <a:chOff x="10179061" y="2638425"/>
              <a:chExt cx="503238" cy="221238"/>
            </a:xfrm>
          </p:grpSpPr>
          <p:sp>
            <p:nvSpPr>
              <p:cNvPr id="137" name="Freeform 203">
                <a:extLst>
                  <a:ext uri="{FF2B5EF4-FFF2-40B4-BE49-F238E27FC236}">
                    <a16:creationId xmlns:a16="http://schemas.microsoft.com/office/drawing/2014/main" id="{951BCC9C-9D10-2949-97B9-48C85464F68D}"/>
                  </a:ext>
                  <a:ext uri="{C183D7F6-B498-43B3-948B-1728B52AA6E4}">
                    <adec:decorative xmlns:adec="http://schemas.microsoft.com/office/drawing/2017/decorative" val="1"/>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Line 204">
                <a:extLst>
                  <a:ext uri="{FF2B5EF4-FFF2-40B4-BE49-F238E27FC236}">
                    <a16:creationId xmlns:a16="http://schemas.microsoft.com/office/drawing/2014/main" id="{5336059B-D150-A342-8DA5-27DDC386BE8A}"/>
                  </a:ext>
                  <a:ext uri="{C183D7F6-B498-43B3-948B-1728B52AA6E4}">
                    <adec:decorative xmlns:adec="http://schemas.microsoft.com/office/drawing/2017/decorative" val="1"/>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Freeform 205">
                <a:extLst>
                  <a:ext uri="{FF2B5EF4-FFF2-40B4-BE49-F238E27FC236}">
                    <a16:creationId xmlns:a16="http://schemas.microsoft.com/office/drawing/2014/main" id="{297DB310-DE60-0A48-9316-4633600391DD}"/>
                  </a:ext>
                  <a:ext uri="{C183D7F6-B498-43B3-948B-1728B52AA6E4}">
                    <adec:decorative xmlns:adec="http://schemas.microsoft.com/office/drawing/2017/decorative" val="1"/>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Freeform 206">
                <a:extLst>
                  <a:ext uri="{FF2B5EF4-FFF2-40B4-BE49-F238E27FC236}">
                    <a16:creationId xmlns:a16="http://schemas.microsoft.com/office/drawing/2014/main" id="{90262DAE-BBC1-D347-859F-43EC605526AE}"/>
                  </a:ext>
                  <a:ext uri="{C183D7F6-B498-43B3-948B-1728B52AA6E4}">
                    <adec:decorative xmlns:adec="http://schemas.microsoft.com/office/drawing/2017/decorative" val="1"/>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207">
                <a:extLst>
                  <a:ext uri="{FF2B5EF4-FFF2-40B4-BE49-F238E27FC236}">
                    <a16:creationId xmlns:a16="http://schemas.microsoft.com/office/drawing/2014/main" id="{5544F20B-4D5B-9043-9589-F1B2A60E11FB}"/>
                  </a:ext>
                  <a:ext uri="{C183D7F6-B498-43B3-948B-1728B52AA6E4}">
                    <adec:decorative xmlns:adec="http://schemas.microsoft.com/office/drawing/2017/decorative" val="1"/>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08">
                <a:extLst>
                  <a:ext uri="{FF2B5EF4-FFF2-40B4-BE49-F238E27FC236}">
                    <a16:creationId xmlns:a16="http://schemas.microsoft.com/office/drawing/2014/main" id="{65ADA6FB-1E01-E14A-87D3-14D67BB6C8F1}"/>
                  </a:ext>
                  <a:ext uri="{C183D7F6-B498-43B3-948B-1728B52AA6E4}">
                    <adec:decorative xmlns:adec="http://schemas.microsoft.com/office/drawing/2017/decorative" val="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209">
                <a:extLst>
                  <a:ext uri="{FF2B5EF4-FFF2-40B4-BE49-F238E27FC236}">
                    <a16:creationId xmlns:a16="http://schemas.microsoft.com/office/drawing/2014/main" id="{09734B3C-97C1-7A41-928E-71589D61017B}"/>
                  </a:ext>
                  <a:ext uri="{C183D7F6-B498-43B3-948B-1728B52AA6E4}">
                    <adec:decorative xmlns:adec="http://schemas.microsoft.com/office/drawing/2017/decorative" val="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210">
                <a:extLst>
                  <a:ext uri="{FF2B5EF4-FFF2-40B4-BE49-F238E27FC236}">
                    <a16:creationId xmlns:a16="http://schemas.microsoft.com/office/drawing/2014/main" id="{C89FC513-2A78-1B4F-BE66-671367F59048}"/>
                  </a:ext>
                  <a:ext uri="{C183D7F6-B498-43B3-948B-1728B52AA6E4}">
                    <adec:decorative xmlns:adec="http://schemas.microsoft.com/office/drawing/2017/decorative" val="1"/>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55" name="Graphic 154">
              <a:extLst>
                <a:ext uri="{FF2B5EF4-FFF2-40B4-BE49-F238E27FC236}">
                  <a16:creationId xmlns:a16="http://schemas.microsoft.com/office/drawing/2014/main" id="{C8F3EF57-5D5A-8042-9E53-A2F9D1CC5BE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8810" y="4968650"/>
              <a:ext cx="481863" cy="553998"/>
            </a:xfrm>
            <a:prstGeom prst="rect">
              <a:avLst/>
            </a:prstGeom>
          </p:spPr>
        </p:pic>
      </p:grpSp>
    </p:spTree>
    <p:extLst>
      <p:ext uri="{BB962C8B-B14F-4D97-AF65-F5344CB8AC3E}">
        <p14:creationId xmlns:p14="http://schemas.microsoft.com/office/powerpoint/2010/main" val="35175965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1F91-4BEC-4495-B9F4-04ABD9E41C0E}"/>
              </a:ext>
            </a:extLst>
          </p:cNvPr>
          <p:cNvSpPr>
            <a:spLocks noGrp="1"/>
          </p:cNvSpPr>
          <p:nvPr>
            <p:ph type="title"/>
          </p:nvPr>
        </p:nvSpPr>
        <p:spPr>
          <a:xfrm>
            <a:off x="433108" y="2585375"/>
            <a:ext cx="3352366" cy="1969770"/>
          </a:xfrm>
        </p:spPr>
        <p:txBody>
          <a:bodyPr/>
          <a:lstStyle/>
          <a:p>
            <a:pPr lvl="0"/>
            <a:r>
              <a:rPr lang="en-US" sz="3200">
                <a:solidFill>
                  <a:schemeClr val="accent2"/>
                </a:solidFill>
              </a:rPr>
              <a:t>Personalize digital experiences with 360-degree customer view</a:t>
            </a:r>
          </a:p>
        </p:txBody>
      </p:sp>
      <p:grpSp>
        <p:nvGrpSpPr>
          <p:cNvPr id="3" name="Group 2" descr="Diagram showing 360-degree customer view is divided into Online Recommendation Service HOT PATH and Offline Recommendation Service COLD PATH. Shoppers leads to .com (Product details page) further leads to Azure Event Hub leading to Azure Data Lake Storage (offline raw data) under COLD path. Azure Data Lake Storage interconnects to Apache Spark on Azure HDInsight. .com (Product details page) leads to Azure service fabric (Personalization decision engine) which is interconnected to Azure cosmos DB (distributed model store) under HOT path. Azure data factory (Scheduled job to refresh persisted models) leads to Azure cosmos DB under HOT path and Azure Data lake storage under COLD path.">
            <a:extLst>
              <a:ext uri="{FF2B5EF4-FFF2-40B4-BE49-F238E27FC236}">
                <a16:creationId xmlns:a16="http://schemas.microsoft.com/office/drawing/2014/main" id="{9014CB22-8AA4-4B3B-989D-7E9BAE9AD9DA}"/>
              </a:ext>
            </a:extLst>
          </p:cNvPr>
          <p:cNvGrpSpPr/>
          <p:nvPr/>
        </p:nvGrpSpPr>
        <p:grpSpPr>
          <a:xfrm>
            <a:off x="4809445" y="741739"/>
            <a:ext cx="6950821" cy="5571976"/>
            <a:chOff x="4809445" y="741739"/>
            <a:chExt cx="6950821" cy="5571976"/>
          </a:xfrm>
        </p:grpSpPr>
        <p:sp>
          <p:nvSpPr>
            <p:cNvPr id="196" name="Rectangle 195">
              <a:extLst>
                <a:ext uri="{FF2B5EF4-FFF2-40B4-BE49-F238E27FC236}">
                  <a16:creationId xmlns:a16="http://schemas.microsoft.com/office/drawing/2014/main" id="{57B5B759-C941-475B-8E2B-05DA88597D43}"/>
                </a:ext>
                <a:ext uri="{C183D7F6-B498-43B3-948B-1728B52AA6E4}">
                  <adec:decorative xmlns:adec="http://schemas.microsoft.com/office/drawing/2017/decorative" val="1"/>
                </a:ext>
              </a:extLst>
            </p:cNvPr>
            <p:cNvSpPr/>
            <p:nvPr/>
          </p:nvSpPr>
          <p:spPr>
            <a:xfrm>
              <a:off x="6834550" y="3416472"/>
              <a:ext cx="3433429" cy="2897243"/>
            </a:xfrm>
            <a:prstGeom prst="rect">
              <a:avLst/>
            </a:prstGeom>
            <a:solidFill>
              <a:sysClr val="window" lastClr="FFFFFF">
                <a:lumMod val="95000"/>
              </a:sysClr>
            </a:solidFill>
            <a:ln w="10795" cap="flat" cmpd="sng" algn="ctr">
              <a:noFill/>
              <a:prstDash val="sysDot"/>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4"/>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7E75B30E-8609-402A-AB6A-D8A893BB4D24}"/>
                </a:ext>
                <a:ext uri="{C183D7F6-B498-43B3-948B-1728B52AA6E4}">
                  <adec:decorative xmlns:adec="http://schemas.microsoft.com/office/drawing/2017/decorative" val="1"/>
                </a:ext>
              </a:extLst>
            </p:cNvPr>
            <p:cNvSpPr/>
            <p:nvPr/>
          </p:nvSpPr>
          <p:spPr>
            <a:xfrm>
              <a:off x="6834550" y="741739"/>
              <a:ext cx="3433429" cy="2152170"/>
            </a:xfrm>
            <a:prstGeom prst="rect">
              <a:avLst/>
            </a:prstGeom>
            <a:solidFill>
              <a:sysClr val="window" lastClr="FFFFFF">
                <a:lumMod val="95000"/>
              </a:sysClr>
            </a:solidFill>
            <a:ln w="10795" cap="flat" cmpd="sng" algn="ctr">
              <a:noFill/>
              <a:prstDash val="sysDot"/>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505050"/>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BFF3745A-B1C2-49BD-A616-640B4398C555}"/>
                </a:ext>
                <a:ext uri="{C183D7F6-B498-43B3-948B-1728B52AA6E4}">
                  <adec:decorative xmlns:adec="http://schemas.microsoft.com/office/drawing/2017/decorative" val="1"/>
                </a:ext>
              </a:extLst>
            </p:cNvPr>
            <p:cNvCxnSpPr>
              <a:cxnSpLocks/>
            </p:cNvCxnSpPr>
            <p:nvPr/>
          </p:nvCxnSpPr>
          <p:spPr>
            <a:xfrm>
              <a:off x="5576981" y="2859265"/>
              <a:ext cx="299639" cy="0"/>
            </a:xfrm>
            <a:prstGeom prst="straightConnector1">
              <a:avLst/>
            </a:prstGeom>
            <a:noFill/>
            <a:ln w="12700" cap="sq" cmpd="sng" algn="ctr">
              <a:solidFill>
                <a:schemeClr val="tx1"/>
              </a:solidFill>
              <a:prstDash val="solid"/>
              <a:round/>
              <a:headEnd type="none" w="med" len="med"/>
              <a:tailEnd type="triangle" w="med" len="med"/>
            </a:ln>
            <a:effectLst/>
          </p:spPr>
        </p:cxnSp>
        <p:sp>
          <p:nvSpPr>
            <p:cNvPr id="199" name="TextBox 198">
              <a:extLst>
                <a:ext uri="{FF2B5EF4-FFF2-40B4-BE49-F238E27FC236}">
                  <a16:creationId xmlns:a16="http://schemas.microsoft.com/office/drawing/2014/main" id="{95456812-DEA1-4A19-BBCA-FA316333727E}"/>
                </a:ext>
                <a:ext uri="{C183D7F6-B498-43B3-948B-1728B52AA6E4}">
                  <adec:decorative xmlns:adec="http://schemas.microsoft.com/office/drawing/2017/decorative" val="1"/>
                </a:ext>
              </a:extLst>
            </p:cNvPr>
            <p:cNvSpPr txBox="1"/>
            <p:nvPr/>
          </p:nvSpPr>
          <p:spPr>
            <a:xfrm>
              <a:off x="8778369" y="2219475"/>
              <a:ext cx="1412991" cy="461665"/>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Azure Cosmos DB</a:t>
              </a:r>
            </a:p>
            <a:p>
              <a:pPr algn="ctr">
                <a:defRPr/>
              </a:pPr>
              <a:r>
                <a:rPr lang="en-US" sz="1000">
                  <a:solidFill>
                    <a:prstClr val="black"/>
                  </a:solidFill>
                  <a:latin typeface="+mj-lt"/>
                  <a:cs typeface="Segoe UI" panose="020B0502040204020203" pitchFamily="34" charset="0"/>
                </a:rPr>
                <a:t>(distributed </a:t>
              </a:r>
              <a:br>
                <a:rPr lang="en-US" sz="1000">
                  <a:solidFill>
                    <a:prstClr val="black"/>
                  </a:solidFill>
                  <a:latin typeface="+mj-lt"/>
                  <a:cs typeface="Segoe UI" panose="020B0502040204020203" pitchFamily="34" charset="0"/>
                </a:rPr>
              </a:br>
              <a:r>
                <a:rPr lang="en-US" sz="1000">
                  <a:solidFill>
                    <a:prstClr val="black"/>
                  </a:solidFill>
                  <a:latin typeface="+mj-lt"/>
                  <a:cs typeface="Segoe UI" panose="020B0502040204020203" pitchFamily="34" charset="0"/>
                </a:rPr>
                <a:t>model store)</a:t>
              </a:r>
            </a:p>
          </p:txBody>
        </p:sp>
        <p:sp>
          <p:nvSpPr>
            <p:cNvPr id="200" name="TextBox 199">
              <a:extLst>
                <a:ext uri="{FF2B5EF4-FFF2-40B4-BE49-F238E27FC236}">
                  <a16:creationId xmlns:a16="http://schemas.microsoft.com/office/drawing/2014/main" id="{E71D4E87-5F5E-451F-945E-51728B662BFB}"/>
                </a:ext>
                <a:ext uri="{C183D7F6-B498-43B3-948B-1728B52AA6E4}">
                  <adec:decorative xmlns:adec="http://schemas.microsoft.com/office/drawing/2017/decorative" val="1"/>
                </a:ext>
              </a:extLst>
            </p:cNvPr>
            <p:cNvSpPr txBox="1"/>
            <p:nvPr/>
          </p:nvSpPr>
          <p:spPr>
            <a:xfrm>
              <a:off x="5857849" y="3082753"/>
              <a:ext cx="760498" cy="461665"/>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.com</a:t>
              </a:r>
            </a:p>
            <a:p>
              <a:pPr algn="ctr">
                <a:defRPr/>
              </a:pPr>
              <a:r>
                <a:rPr lang="en-US" sz="1000">
                  <a:solidFill>
                    <a:prstClr val="black"/>
                  </a:solidFill>
                  <a:latin typeface="+mj-lt"/>
                  <a:cs typeface="Segoe UI" panose="020B0502040204020203" pitchFamily="34" charset="0"/>
                </a:rPr>
                <a:t>(Product details page)</a:t>
              </a:r>
            </a:p>
          </p:txBody>
        </p:sp>
        <p:sp>
          <p:nvSpPr>
            <p:cNvPr id="201" name="TextBox 200">
              <a:extLst>
                <a:ext uri="{FF2B5EF4-FFF2-40B4-BE49-F238E27FC236}">
                  <a16:creationId xmlns:a16="http://schemas.microsoft.com/office/drawing/2014/main" id="{E3ADA554-C5E2-4D92-BCFF-33B91353D732}"/>
                </a:ext>
                <a:ext uri="{C183D7F6-B498-43B3-948B-1728B52AA6E4}">
                  <adec:decorative xmlns:adec="http://schemas.microsoft.com/office/drawing/2017/decorative" val="1"/>
                </a:ext>
              </a:extLst>
            </p:cNvPr>
            <p:cNvSpPr txBox="1"/>
            <p:nvPr/>
          </p:nvSpPr>
          <p:spPr>
            <a:xfrm>
              <a:off x="7020100" y="4174647"/>
              <a:ext cx="1380115" cy="153888"/>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Azure Event Hub</a:t>
              </a:r>
            </a:p>
          </p:txBody>
        </p:sp>
        <p:sp>
          <p:nvSpPr>
            <p:cNvPr id="202" name="TextBox 201">
              <a:extLst>
                <a:ext uri="{FF2B5EF4-FFF2-40B4-BE49-F238E27FC236}">
                  <a16:creationId xmlns:a16="http://schemas.microsoft.com/office/drawing/2014/main" id="{FEA72D25-64BF-46D9-B740-D13E2CF68F5C}"/>
                </a:ext>
                <a:ext uri="{C183D7F6-B498-43B3-948B-1728B52AA6E4}">
                  <adec:decorative xmlns:adec="http://schemas.microsoft.com/office/drawing/2017/decorative" val="1"/>
                </a:ext>
              </a:extLst>
            </p:cNvPr>
            <p:cNvSpPr txBox="1"/>
            <p:nvPr/>
          </p:nvSpPr>
          <p:spPr>
            <a:xfrm>
              <a:off x="8506542" y="4174647"/>
              <a:ext cx="1684818" cy="307777"/>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Azure Data Lake Storage</a:t>
              </a:r>
            </a:p>
            <a:p>
              <a:pPr algn="ctr">
                <a:defRPr/>
              </a:pPr>
              <a:r>
                <a:rPr lang="en-US" sz="1000">
                  <a:solidFill>
                    <a:prstClr val="black"/>
                  </a:solidFill>
                  <a:latin typeface="+mj-lt"/>
                  <a:cs typeface="Segoe UI" panose="020B0502040204020203" pitchFamily="34" charset="0"/>
                </a:rPr>
                <a:t>(offline raw data)</a:t>
              </a:r>
            </a:p>
          </p:txBody>
        </p:sp>
        <p:cxnSp>
          <p:nvCxnSpPr>
            <p:cNvPr id="203" name="Straight Arrow Connector 41">
              <a:extLst>
                <a:ext uri="{FF2B5EF4-FFF2-40B4-BE49-F238E27FC236}">
                  <a16:creationId xmlns:a16="http://schemas.microsoft.com/office/drawing/2014/main" id="{6CBA6986-095E-431B-BE7F-7ADD735902F7}"/>
                </a:ext>
                <a:ext uri="{C183D7F6-B498-43B3-948B-1728B52AA6E4}">
                  <adec:decorative xmlns:adec="http://schemas.microsoft.com/office/drawing/2017/decorative" val="1"/>
                </a:ext>
              </a:extLst>
            </p:cNvPr>
            <p:cNvCxnSpPr>
              <a:cxnSpLocks/>
            </p:cNvCxnSpPr>
            <p:nvPr/>
          </p:nvCxnSpPr>
          <p:spPr>
            <a:xfrm rot="16200000" flipH="1">
              <a:off x="6639250" y="3273893"/>
              <a:ext cx="276128" cy="1078433"/>
            </a:xfrm>
            <a:prstGeom prst="bentConnector2">
              <a:avLst/>
            </a:prstGeom>
            <a:noFill/>
            <a:ln w="12700" cap="sq" cmpd="sng" algn="ctr">
              <a:solidFill>
                <a:schemeClr val="tx1"/>
              </a:solidFill>
              <a:prstDash val="solid"/>
              <a:round/>
              <a:headEnd type="none" w="med" len="med"/>
              <a:tailEnd type="triangle" w="med" len="med"/>
            </a:ln>
            <a:effectLst/>
          </p:spPr>
        </p:cxnSp>
        <p:sp>
          <p:nvSpPr>
            <p:cNvPr id="204" name="TextBox 203">
              <a:extLst>
                <a:ext uri="{FF2B5EF4-FFF2-40B4-BE49-F238E27FC236}">
                  <a16:creationId xmlns:a16="http://schemas.microsoft.com/office/drawing/2014/main" id="{1D45B938-1544-482A-99BB-026557EF04B6}"/>
                </a:ext>
                <a:ext uri="{C183D7F6-B498-43B3-948B-1728B52AA6E4}">
                  <adec:decorative xmlns:adec="http://schemas.microsoft.com/office/drawing/2017/decorative" val="1"/>
                </a:ext>
              </a:extLst>
            </p:cNvPr>
            <p:cNvSpPr txBox="1"/>
            <p:nvPr/>
          </p:nvSpPr>
          <p:spPr>
            <a:xfrm>
              <a:off x="7939729" y="5409463"/>
              <a:ext cx="2280805" cy="153888"/>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Apache Spark on Azure HDInsight</a:t>
              </a:r>
            </a:p>
          </p:txBody>
        </p:sp>
        <p:pic>
          <p:nvPicPr>
            <p:cNvPr id="205" name="Picture 2">
              <a:extLst>
                <a:ext uri="{FF2B5EF4-FFF2-40B4-BE49-F238E27FC236}">
                  <a16:creationId xmlns:a16="http://schemas.microsoft.com/office/drawing/2014/main" id="{F512C12A-57CC-47C2-AF9A-94BE3E8703B4}"/>
                </a:ext>
                <a:ext uri="{C183D7F6-B498-43B3-948B-1728B52AA6E4}">
                  <adec:decorative xmlns:adec="http://schemas.microsoft.com/office/drawing/2017/decorative" val="1"/>
                </a:ext>
              </a:extLst>
            </p:cNvPr>
            <p:cNvPicPr>
              <a:picLocks noChangeAspect="1" noChangeArrowheads="1"/>
            </p:cNvPicPr>
            <p:nvPr/>
          </p:nvPicPr>
          <p:blipFill>
            <a:blip r:embed="rId3"/>
            <a:stretch>
              <a:fillRect/>
            </a:stretch>
          </p:blipFill>
          <p:spPr bwMode="auto">
            <a:xfrm>
              <a:off x="8660796" y="5061584"/>
              <a:ext cx="585125" cy="306050"/>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7F9B8D35-61EB-4044-8E2D-C54B338D07A6}"/>
                </a:ext>
                <a:ext uri="{C183D7F6-B498-43B3-948B-1728B52AA6E4}">
                  <adec:decorative xmlns:adec="http://schemas.microsoft.com/office/drawing/2017/decorative" val="1"/>
                </a:ext>
              </a:extLst>
            </p:cNvPr>
            <p:cNvSpPr txBox="1"/>
            <p:nvPr/>
          </p:nvSpPr>
          <p:spPr>
            <a:xfrm>
              <a:off x="10186438" y="3104280"/>
              <a:ext cx="1573828" cy="461665"/>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Azure Data Factory</a:t>
              </a:r>
            </a:p>
            <a:p>
              <a:pPr algn="ctr">
                <a:defRPr/>
              </a:pPr>
              <a:r>
                <a:rPr lang="en-US" sz="1000">
                  <a:solidFill>
                    <a:prstClr val="black"/>
                  </a:solidFill>
                  <a:latin typeface="+mj-lt"/>
                  <a:cs typeface="Segoe UI" panose="020B0502040204020203" pitchFamily="34" charset="0"/>
                </a:rPr>
                <a:t>(scheduled job to refresh persisted models)</a:t>
              </a:r>
            </a:p>
          </p:txBody>
        </p:sp>
        <p:cxnSp>
          <p:nvCxnSpPr>
            <p:cNvPr id="207" name="Straight Arrow Connector 41">
              <a:extLst>
                <a:ext uri="{FF2B5EF4-FFF2-40B4-BE49-F238E27FC236}">
                  <a16:creationId xmlns:a16="http://schemas.microsoft.com/office/drawing/2014/main" id="{3B4BFC31-AB10-47AF-92AC-DC054E9155FA}"/>
                </a:ext>
                <a:ext uri="{C183D7F6-B498-43B3-948B-1728B52AA6E4}">
                  <adec:decorative xmlns:adec="http://schemas.microsoft.com/office/drawing/2017/decorative" val="1"/>
                </a:ext>
              </a:extLst>
            </p:cNvPr>
            <p:cNvCxnSpPr>
              <a:cxnSpLocks/>
            </p:cNvCxnSpPr>
            <p:nvPr/>
          </p:nvCxnSpPr>
          <p:spPr>
            <a:xfrm flipV="1">
              <a:off x="6248653" y="1893661"/>
              <a:ext cx="1092547" cy="551881"/>
            </a:xfrm>
            <a:prstGeom prst="bentConnector3">
              <a:avLst>
                <a:gd name="adj1" fmla="val -45"/>
              </a:avLst>
            </a:prstGeom>
            <a:noFill/>
            <a:ln w="12700" cap="sq" cmpd="sng" algn="ctr">
              <a:solidFill>
                <a:schemeClr val="tx1"/>
              </a:solidFill>
              <a:prstDash val="solid"/>
              <a:round/>
              <a:headEnd type="none" w="med" len="med"/>
              <a:tailEnd type="triangle" w="med" len="med"/>
            </a:ln>
            <a:effectLst/>
          </p:spPr>
        </p:cxnSp>
        <p:sp>
          <p:nvSpPr>
            <p:cNvPr id="208" name="TextBox 207">
              <a:extLst>
                <a:ext uri="{FF2B5EF4-FFF2-40B4-BE49-F238E27FC236}">
                  <a16:creationId xmlns:a16="http://schemas.microsoft.com/office/drawing/2014/main" id="{637E99FB-A75B-46C5-802B-0CA5AE9C2383}"/>
                </a:ext>
                <a:ext uri="{C183D7F6-B498-43B3-948B-1728B52AA6E4}">
                  <adec:decorative xmlns:adec="http://schemas.microsoft.com/office/drawing/2017/decorative" val="1"/>
                </a:ext>
              </a:extLst>
            </p:cNvPr>
            <p:cNvSpPr txBox="1"/>
            <p:nvPr/>
          </p:nvSpPr>
          <p:spPr>
            <a:xfrm>
              <a:off x="7165670" y="2215309"/>
              <a:ext cx="1360802" cy="461665"/>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Azure Service Fabric</a:t>
              </a:r>
            </a:p>
            <a:p>
              <a:pPr algn="ctr">
                <a:defRPr/>
              </a:pPr>
              <a:r>
                <a:rPr lang="en-US" sz="1000">
                  <a:solidFill>
                    <a:prstClr val="black"/>
                  </a:solidFill>
                  <a:latin typeface="+mj-lt"/>
                  <a:cs typeface="Segoe UI" panose="020B0502040204020203" pitchFamily="34" charset="0"/>
                </a:rPr>
                <a:t>(Personalization Decision Engine)</a:t>
              </a:r>
            </a:p>
          </p:txBody>
        </p:sp>
        <p:cxnSp>
          <p:nvCxnSpPr>
            <p:cNvPr id="209" name="Straight Arrow Connector 208">
              <a:extLst>
                <a:ext uri="{FF2B5EF4-FFF2-40B4-BE49-F238E27FC236}">
                  <a16:creationId xmlns:a16="http://schemas.microsoft.com/office/drawing/2014/main" id="{8AAFD8B3-E51F-4D6B-977B-269D811E0772}"/>
                </a:ext>
                <a:ext uri="{C183D7F6-B498-43B3-948B-1728B52AA6E4}">
                  <adec:decorative xmlns:adec="http://schemas.microsoft.com/office/drawing/2017/decorative" val="1"/>
                </a:ext>
              </a:extLst>
            </p:cNvPr>
            <p:cNvCxnSpPr>
              <a:cxnSpLocks/>
            </p:cNvCxnSpPr>
            <p:nvPr/>
          </p:nvCxnSpPr>
          <p:spPr>
            <a:xfrm>
              <a:off x="8145056" y="3996620"/>
              <a:ext cx="718953" cy="0"/>
            </a:xfrm>
            <a:prstGeom prst="straightConnector1">
              <a:avLst/>
            </a:prstGeom>
            <a:noFill/>
            <a:ln w="12700" cap="sq" cmpd="sng" algn="ctr">
              <a:solidFill>
                <a:schemeClr val="tx1"/>
              </a:solidFill>
              <a:prstDash val="solid"/>
              <a:round/>
              <a:headEnd type="none" w="med" len="med"/>
              <a:tailEnd type="triangle" w="med" len="med"/>
            </a:ln>
            <a:effectLst/>
          </p:spPr>
        </p:cxnSp>
        <p:cxnSp>
          <p:nvCxnSpPr>
            <p:cNvPr id="210" name="Straight Arrow Connector 209">
              <a:extLst>
                <a:ext uri="{FF2B5EF4-FFF2-40B4-BE49-F238E27FC236}">
                  <a16:creationId xmlns:a16="http://schemas.microsoft.com/office/drawing/2014/main" id="{2DCFBF83-B29E-4DEF-BDD8-21D2F6648DCE}"/>
                </a:ext>
                <a:ext uri="{C183D7F6-B498-43B3-948B-1728B52AA6E4}">
                  <adec:decorative xmlns:adec="http://schemas.microsoft.com/office/drawing/2017/decorative" val="1"/>
                </a:ext>
              </a:extLst>
            </p:cNvPr>
            <p:cNvCxnSpPr>
              <a:cxnSpLocks/>
            </p:cNvCxnSpPr>
            <p:nvPr/>
          </p:nvCxnSpPr>
          <p:spPr>
            <a:xfrm>
              <a:off x="8280969" y="1893661"/>
              <a:ext cx="671434" cy="0"/>
            </a:xfrm>
            <a:prstGeom prst="straightConnector1">
              <a:avLst/>
            </a:prstGeom>
            <a:noFill/>
            <a:ln w="12700" cap="sq" cmpd="sng" algn="ctr">
              <a:solidFill>
                <a:schemeClr val="tx1"/>
              </a:solidFill>
              <a:prstDash val="solid"/>
              <a:round/>
              <a:headEnd type="triangle" w="med" len="med"/>
              <a:tailEnd type="triangle" w="med" len="med"/>
            </a:ln>
            <a:effectLst/>
          </p:spPr>
        </p:cxnSp>
        <p:sp>
          <p:nvSpPr>
            <p:cNvPr id="211" name="TextBox 210">
              <a:extLst>
                <a:ext uri="{FF2B5EF4-FFF2-40B4-BE49-F238E27FC236}">
                  <a16:creationId xmlns:a16="http://schemas.microsoft.com/office/drawing/2014/main" id="{6C98197E-9D2C-48CE-BA65-D96360176E3B}"/>
                </a:ext>
                <a:ext uri="{C183D7F6-B498-43B3-948B-1728B52AA6E4}">
                  <adec:decorative xmlns:adec="http://schemas.microsoft.com/office/drawing/2017/decorative" val="1"/>
                </a:ext>
              </a:extLst>
            </p:cNvPr>
            <p:cNvSpPr txBox="1"/>
            <p:nvPr/>
          </p:nvSpPr>
          <p:spPr>
            <a:xfrm>
              <a:off x="4809445" y="3103694"/>
              <a:ext cx="832200" cy="153888"/>
            </a:xfrm>
            <a:prstGeom prst="rect">
              <a:avLst/>
            </a:prstGeom>
          </p:spPr>
          <p:txBody>
            <a:bodyPr wrap="square" lIns="0" tIns="0" rIns="0" bIns="0" rtlCol="0">
              <a:spAutoFit/>
            </a:bodyPr>
            <a:lstStyle/>
            <a:p>
              <a:pPr algn="ctr">
                <a:defRPr/>
              </a:pPr>
              <a:r>
                <a:rPr lang="en-US" sz="1000">
                  <a:solidFill>
                    <a:prstClr val="black"/>
                  </a:solidFill>
                  <a:latin typeface="+mj-lt"/>
                  <a:cs typeface="Segoe UI" panose="020B0502040204020203" pitchFamily="34" charset="0"/>
                </a:rPr>
                <a:t>Shoppers</a:t>
              </a:r>
            </a:p>
          </p:txBody>
        </p:sp>
        <p:cxnSp>
          <p:nvCxnSpPr>
            <p:cNvPr id="212" name="Straight Arrow Connector 41">
              <a:extLst>
                <a:ext uri="{FF2B5EF4-FFF2-40B4-BE49-F238E27FC236}">
                  <a16:creationId xmlns:a16="http://schemas.microsoft.com/office/drawing/2014/main" id="{F853404A-0768-4FEF-BCC8-5ED7980897D4}"/>
                </a:ext>
                <a:ext uri="{C183D7F6-B498-43B3-948B-1728B52AA6E4}">
                  <adec:decorative xmlns:adec="http://schemas.microsoft.com/office/drawing/2017/decorative" val="1"/>
                </a:ext>
              </a:extLst>
            </p:cNvPr>
            <p:cNvCxnSpPr>
              <a:cxnSpLocks/>
              <a:stCxn id="206" idx="2"/>
            </p:cNvCxnSpPr>
            <p:nvPr/>
          </p:nvCxnSpPr>
          <p:spPr>
            <a:xfrm rot="5400000">
              <a:off x="10261967" y="3274648"/>
              <a:ext cx="420088" cy="1002683"/>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3" name="Straight Arrow Connector 41">
              <a:extLst>
                <a:ext uri="{FF2B5EF4-FFF2-40B4-BE49-F238E27FC236}">
                  <a16:creationId xmlns:a16="http://schemas.microsoft.com/office/drawing/2014/main" id="{D59AC1C1-209F-4885-8D7A-863E12881CA2}"/>
                </a:ext>
                <a:ext uri="{C183D7F6-B498-43B3-948B-1728B52AA6E4}">
                  <adec:decorative xmlns:adec="http://schemas.microsoft.com/office/drawing/2017/decorative" val="1"/>
                </a:ext>
              </a:extLst>
            </p:cNvPr>
            <p:cNvCxnSpPr>
              <a:cxnSpLocks/>
              <a:stCxn id="76" idx="0"/>
            </p:cNvCxnSpPr>
            <p:nvPr/>
          </p:nvCxnSpPr>
          <p:spPr>
            <a:xfrm rot="16200000" flipV="1">
              <a:off x="10216147" y="1632483"/>
              <a:ext cx="477680" cy="1036728"/>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4" name="Straight Arrow Connector 213">
              <a:extLst>
                <a:ext uri="{FF2B5EF4-FFF2-40B4-BE49-F238E27FC236}">
                  <a16:creationId xmlns:a16="http://schemas.microsoft.com/office/drawing/2014/main" id="{4DA2BBF5-2982-4790-9542-398F1042CF56}"/>
                </a:ext>
                <a:ext uri="{C183D7F6-B498-43B3-948B-1728B52AA6E4}">
                  <adec:decorative xmlns:adec="http://schemas.microsoft.com/office/drawing/2017/decorative" val="1"/>
                </a:ext>
              </a:extLst>
            </p:cNvPr>
            <p:cNvCxnSpPr>
              <a:cxnSpLocks/>
            </p:cNvCxnSpPr>
            <p:nvPr/>
          </p:nvCxnSpPr>
          <p:spPr>
            <a:xfrm>
              <a:off x="9355196" y="4608823"/>
              <a:ext cx="0" cy="323109"/>
            </a:xfrm>
            <a:prstGeom prst="straightConnector1">
              <a:avLst/>
            </a:prstGeom>
            <a:noFill/>
            <a:ln w="12700" cap="sq" cmpd="sng" algn="ctr">
              <a:solidFill>
                <a:schemeClr val="tx1"/>
              </a:solidFill>
              <a:prstDash val="solid"/>
              <a:round/>
              <a:headEnd type="triangle" w="med" len="med"/>
              <a:tailEnd type="triangle" w="med" len="med"/>
            </a:ln>
            <a:effectLst/>
          </p:spPr>
        </p:cxnSp>
        <p:grpSp>
          <p:nvGrpSpPr>
            <p:cNvPr id="223" name="Group 222">
              <a:extLst>
                <a:ext uri="{FF2B5EF4-FFF2-40B4-BE49-F238E27FC236}">
                  <a16:creationId xmlns:a16="http://schemas.microsoft.com/office/drawing/2014/main" id="{C52C6755-82C4-476D-931C-A21E31061EEE}"/>
                </a:ext>
              </a:extLst>
            </p:cNvPr>
            <p:cNvGrpSpPr/>
            <p:nvPr/>
          </p:nvGrpSpPr>
          <p:grpSpPr>
            <a:xfrm>
              <a:off x="5973103" y="2592705"/>
              <a:ext cx="540824" cy="405618"/>
              <a:chOff x="11134725" y="2487613"/>
              <a:chExt cx="495300" cy="371475"/>
            </a:xfrm>
          </p:grpSpPr>
          <p:sp>
            <p:nvSpPr>
              <p:cNvPr id="224" name="Rectangle 225">
                <a:extLst>
                  <a:ext uri="{FF2B5EF4-FFF2-40B4-BE49-F238E27FC236}">
                    <a16:creationId xmlns:a16="http://schemas.microsoft.com/office/drawing/2014/main" id="{BCFD7C7C-31BA-425A-90DE-410A77E658DB}"/>
                  </a:ext>
                  <a:ext uri="{C183D7F6-B498-43B3-948B-1728B52AA6E4}">
                    <adec:decorative xmlns:adec="http://schemas.microsoft.com/office/drawing/2017/decorative" val="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6">
                <a:extLst>
                  <a:ext uri="{FF2B5EF4-FFF2-40B4-BE49-F238E27FC236}">
                    <a16:creationId xmlns:a16="http://schemas.microsoft.com/office/drawing/2014/main" id="{3E4E91C4-D476-4E52-A0D4-FC26D79A7F6C}"/>
                  </a:ext>
                  <a:ext uri="{C183D7F6-B498-43B3-948B-1728B52AA6E4}">
                    <adec:decorative xmlns:adec="http://schemas.microsoft.com/office/drawing/2017/decorative" val="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6" name="Oval 227">
                <a:extLst>
                  <a:ext uri="{FF2B5EF4-FFF2-40B4-BE49-F238E27FC236}">
                    <a16:creationId xmlns:a16="http://schemas.microsoft.com/office/drawing/2014/main" id="{09E5DD0F-3A9B-40DD-8FED-7EC3900E8C1B}"/>
                  </a:ext>
                  <a:ext uri="{C183D7F6-B498-43B3-948B-1728B52AA6E4}">
                    <adec:decorative xmlns:adec="http://schemas.microsoft.com/office/drawing/2017/decorative" val="1"/>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7" name="Oval 228">
                <a:extLst>
                  <a:ext uri="{FF2B5EF4-FFF2-40B4-BE49-F238E27FC236}">
                    <a16:creationId xmlns:a16="http://schemas.microsoft.com/office/drawing/2014/main" id="{2572DE6A-2738-4349-BBF1-DBD2EB6B581B}"/>
                  </a:ext>
                  <a:ext uri="{C183D7F6-B498-43B3-948B-1728B52AA6E4}">
                    <adec:decorative xmlns:adec="http://schemas.microsoft.com/office/drawing/2017/decorative" val="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8" name="Oval 229">
                <a:extLst>
                  <a:ext uri="{FF2B5EF4-FFF2-40B4-BE49-F238E27FC236}">
                    <a16:creationId xmlns:a16="http://schemas.microsoft.com/office/drawing/2014/main" id="{AA5558A9-D4D3-4260-A8E9-27FF1EC9BF97}"/>
                  </a:ext>
                  <a:ext uri="{C183D7F6-B498-43B3-948B-1728B52AA6E4}">
                    <adec:decorative xmlns:adec="http://schemas.microsoft.com/office/drawing/2017/decorative" val="1"/>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9" name="Rectangle 230">
                <a:extLst>
                  <a:ext uri="{FF2B5EF4-FFF2-40B4-BE49-F238E27FC236}">
                    <a16:creationId xmlns:a16="http://schemas.microsoft.com/office/drawing/2014/main" id="{5CD46CA3-8F19-4776-9B51-D408C360A38A}"/>
                  </a:ext>
                  <a:ext uri="{C183D7F6-B498-43B3-948B-1728B52AA6E4}">
                    <adec:decorative xmlns:adec="http://schemas.microsoft.com/office/drawing/2017/decorative" val="1"/>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0" name="Rectangle 231">
                <a:extLst>
                  <a:ext uri="{FF2B5EF4-FFF2-40B4-BE49-F238E27FC236}">
                    <a16:creationId xmlns:a16="http://schemas.microsoft.com/office/drawing/2014/main" id="{ADB229FA-F571-420C-8DB9-6A6288C70F0A}"/>
                  </a:ext>
                  <a:ext uri="{C183D7F6-B498-43B3-948B-1728B52AA6E4}">
                    <adec:decorative xmlns:adec="http://schemas.microsoft.com/office/drawing/2017/decorative" val="1"/>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1" name="Rectangle 232">
                <a:extLst>
                  <a:ext uri="{FF2B5EF4-FFF2-40B4-BE49-F238E27FC236}">
                    <a16:creationId xmlns:a16="http://schemas.microsoft.com/office/drawing/2014/main" id="{27D7D88F-CFFD-4E3B-B40F-61E45EDF8D24}"/>
                  </a:ext>
                  <a:ext uri="{C183D7F6-B498-43B3-948B-1728B52AA6E4}">
                    <adec:decorative xmlns:adec="http://schemas.microsoft.com/office/drawing/2017/decorative" val="1"/>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2" name="Rectangle 233">
                <a:extLst>
                  <a:ext uri="{FF2B5EF4-FFF2-40B4-BE49-F238E27FC236}">
                    <a16:creationId xmlns:a16="http://schemas.microsoft.com/office/drawing/2014/main" id="{E6F04F08-1076-4A1C-B4B6-5DD7778821E3}"/>
                  </a:ext>
                  <a:ext uri="{C183D7F6-B498-43B3-948B-1728B52AA6E4}">
                    <adec:decorative xmlns:adec="http://schemas.microsoft.com/office/drawing/2017/decorative" val="1"/>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 name="Rectangle 234">
                <a:extLst>
                  <a:ext uri="{FF2B5EF4-FFF2-40B4-BE49-F238E27FC236}">
                    <a16:creationId xmlns:a16="http://schemas.microsoft.com/office/drawing/2014/main" id="{448054D8-CE15-433B-957D-75A56FCE6D38}"/>
                  </a:ext>
                  <a:ext uri="{C183D7F6-B498-43B3-948B-1728B52AA6E4}">
                    <adec:decorative xmlns:adec="http://schemas.microsoft.com/office/drawing/2017/decorative" val="1"/>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 name="Rectangle 235">
                <a:extLst>
                  <a:ext uri="{FF2B5EF4-FFF2-40B4-BE49-F238E27FC236}">
                    <a16:creationId xmlns:a16="http://schemas.microsoft.com/office/drawing/2014/main" id="{F540D5EC-C357-47FF-B448-1DFE4BCC7558}"/>
                  </a:ext>
                  <a:ext uri="{C183D7F6-B498-43B3-948B-1728B52AA6E4}">
                    <adec:decorative xmlns:adec="http://schemas.microsoft.com/office/drawing/2017/decorative" val="1"/>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37" name="Freeform 519">
              <a:extLst>
                <a:ext uri="{FF2B5EF4-FFF2-40B4-BE49-F238E27FC236}">
                  <a16:creationId xmlns:a16="http://schemas.microsoft.com/office/drawing/2014/main" id="{FAA172AD-E261-4F59-A8C2-661511A1C644}"/>
                </a:ext>
                <a:ext uri="{C183D7F6-B498-43B3-948B-1728B52AA6E4}">
                  <adec:decorative xmlns:adec="http://schemas.microsoft.com/office/drawing/2017/decorative" val="1"/>
                </a:ext>
              </a:extLst>
            </p:cNvPr>
            <p:cNvSpPr/>
            <p:nvPr/>
          </p:nvSpPr>
          <p:spPr>
            <a:xfrm>
              <a:off x="9173462" y="3697488"/>
              <a:ext cx="339989" cy="43605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8">
              <a:extLst>
                <a:ext uri="{FF2B5EF4-FFF2-40B4-BE49-F238E27FC236}">
                  <a16:creationId xmlns:a16="http://schemas.microsoft.com/office/drawing/2014/main" id="{200B72D9-33F5-B640-9806-9EC443BE4352}"/>
                </a:ext>
              </a:extLst>
            </p:cNvPr>
            <p:cNvGrpSpPr>
              <a:grpSpLocks noChangeAspect="1"/>
            </p:cNvGrpSpPr>
            <p:nvPr/>
          </p:nvGrpSpPr>
          <p:grpSpPr bwMode="auto">
            <a:xfrm>
              <a:off x="5007396" y="2661633"/>
              <a:ext cx="419100" cy="368300"/>
              <a:chOff x="2402" y="3371"/>
              <a:chExt cx="264" cy="232"/>
            </a:xfrm>
            <a:solidFill>
              <a:schemeClr val="accent1"/>
            </a:solidFill>
          </p:grpSpPr>
          <p:sp>
            <p:nvSpPr>
              <p:cNvPr id="61" name="Freeform 9">
                <a:extLst>
                  <a:ext uri="{FF2B5EF4-FFF2-40B4-BE49-F238E27FC236}">
                    <a16:creationId xmlns:a16="http://schemas.microsoft.com/office/drawing/2014/main" id="{FED751BF-3A84-3241-8706-2CC3E197B69C}"/>
                  </a:ext>
                  <a:ext uri="{C183D7F6-B498-43B3-948B-1728B52AA6E4}">
                    <adec:decorative xmlns:adec="http://schemas.microsoft.com/office/drawing/2017/decorative" val="1"/>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0">
                <a:extLst>
                  <a:ext uri="{FF2B5EF4-FFF2-40B4-BE49-F238E27FC236}">
                    <a16:creationId xmlns:a16="http://schemas.microsoft.com/office/drawing/2014/main" id="{EEB14399-A848-9A4B-A7CD-DF36ACC0A159}"/>
                  </a:ext>
                  <a:ext uri="{C183D7F6-B498-43B3-948B-1728B52AA6E4}">
                    <adec:decorative xmlns:adec="http://schemas.microsoft.com/office/drawing/2017/decorative" val="1"/>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1">
                <a:extLst>
                  <a:ext uri="{FF2B5EF4-FFF2-40B4-BE49-F238E27FC236}">
                    <a16:creationId xmlns:a16="http://schemas.microsoft.com/office/drawing/2014/main" id="{DF2F84EF-CC78-6143-9629-549D362B9E62}"/>
                  </a:ext>
                  <a:ext uri="{C183D7F6-B498-43B3-948B-1728B52AA6E4}">
                    <adec:decorative xmlns:adec="http://schemas.microsoft.com/office/drawing/2017/decorative" val="1"/>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2">
                <a:extLst>
                  <a:ext uri="{FF2B5EF4-FFF2-40B4-BE49-F238E27FC236}">
                    <a16:creationId xmlns:a16="http://schemas.microsoft.com/office/drawing/2014/main" id="{91E78F5F-D924-5B41-BED0-3EB459CB5258}"/>
                  </a:ext>
                  <a:ext uri="{C183D7F6-B498-43B3-948B-1728B52AA6E4}">
                    <adec:decorative xmlns:adec="http://schemas.microsoft.com/office/drawing/2017/decorative" val="1"/>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3">
                <a:extLst>
                  <a:ext uri="{FF2B5EF4-FFF2-40B4-BE49-F238E27FC236}">
                    <a16:creationId xmlns:a16="http://schemas.microsoft.com/office/drawing/2014/main" id="{0BA669BF-FB3B-D54E-8650-D42CFDE0BBED}"/>
                  </a:ext>
                  <a:ext uri="{C183D7F6-B498-43B3-948B-1728B52AA6E4}">
                    <adec:decorative xmlns:adec="http://schemas.microsoft.com/office/drawing/2017/decorative" val="1"/>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4">
                <a:extLst>
                  <a:ext uri="{FF2B5EF4-FFF2-40B4-BE49-F238E27FC236}">
                    <a16:creationId xmlns:a16="http://schemas.microsoft.com/office/drawing/2014/main" id="{7297BFCA-8A69-284D-BD3A-3BE18DF3AC03}"/>
                  </a:ext>
                  <a:ext uri="{C183D7F6-B498-43B3-948B-1728B52AA6E4}">
                    <adec:decorative xmlns:adec="http://schemas.microsoft.com/office/drawing/2017/decorative" val="1"/>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5">
                <a:extLst>
                  <a:ext uri="{FF2B5EF4-FFF2-40B4-BE49-F238E27FC236}">
                    <a16:creationId xmlns:a16="http://schemas.microsoft.com/office/drawing/2014/main" id="{64BF1E2D-F04B-C04C-84D6-6741DED5C894}"/>
                  </a:ext>
                  <a:ext uri="{C183D7F6-B498-43B3-948B-1728B52AA6E4}">
                    <adec:decorative xmlns:adec="http://schemas.microsoft.com/office/drawing/2017/decorative" val="1"/>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B32253A6-B582-9B42-9698-8BCB1DF8D2CD}"/>
                  </a:ext>
                  <a:ext uri="{C183D7F6-B498-43B3-948B-1728B52AA6E4}">
                    <adec:decorative xmlns:adec="http://schemas.microsoft.com/office/drawing/2017/decorative" val="1"/>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7">
                <a:extLst>
                  <a:ext uri="{FF2B5EF4-FFF2-40B4-BE49-F238E27FC236}">
                    <a16:creationId xmlns:a16="http://schemas.microsoft.com/office/drawing/2014/main" id="{9EE36B64-6F9D-5944-9367-9C5FEB33360F}"/>
                  </a:ext>
                  <a:ext uri="{C183D7F6-B498-43B3-948B-1728B52AA6E4}">
                    <adec:decorative xmlns:adec="http://schemas.microsoft.com/office/drawing/2017/decorative" val="1"/>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8">
                <a:extLst>
                  <a:ext uri="{FF2B5EF4-FFF2-40B4-BE49-F238E27FC236}">
                    <a16:creationId xmlns:a16="http://schemas.microsoft.com/office/drawing/2014/main" id="{84576B14-EA14-044B-9F5E-215E57C847A7}"/>
                  </a:ext>
                  <a:ext uri="{C183D7F6-B498-43B3-948B-1728B52AA6E4}">
                    <adec:decorative xmlns:adec="http://schemas.microsoft.com/office/drawing/2017/decorative" val="1"/>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9">
                <a:extLst>
                  <a:ext uri="{FF2B5EF4-FFF2-40B4-BE49-F238E27FC236}">
                    <a16:creationId xmlns:a16="http://schemas.microsoft.com/office/drawing/2014/main" id="{A4D229D1-A43E-C64F-8D60-380A6FA4778F}"/>
                  </a:ext>
                  <a:ext uri="{C183D7F6-B498-43B3-948B-1728B52AA6E4}">
                    <adec:decorative xmlns:adec="http://schemas.microsoft.com/office/drawing/2017/decorative" val="1"/>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D84AD991-2ED2-C04E-B3CB-E1C3BE0C0252}"/>
                </a:ext>
                <a:ext uri="{C183D7F6-B498-43B3-948B-1728B52AA6E4}">
                  <adec:decorative xmlns:adec="http://schemas.microsoft.com/office/drawing/2017/decorative" val="1"/>
                </a:ext>
              </a:extLst>
            </p:cNvPr>
            <p:cNvSpPr/>
            <p:nvPr/>
          </p:nvSpPr>
          <p:spPr>
            <a:xfrm>
              <a:off x="7242843" y="875620"/>
              <a:ext cx="2616842" cy="430887"/>
            </a:xfrm>
            <a:prstGeom prst="rect">
              <a:avLst/>
            </a:prstGeom>
          </p:spPr>
          <p:txBody>
            <a:bodyPr wrap="square">
              <a:spAutoFit/>
            </a:bodyPr>
            <a:lstStyle/>
            <a:p>
              <a:pPr lvl="0" algn="ctr">
                <a:defRPr/>
              </a:pPr>
              <a:r>
                <a:rPr lang="en-US" sz="1100" kern="0">
                  <a:solidFill>
                    <a:prstClr val="black"/>
                  </a:solidFill>
                  <a:latin typeface="Segoe UI Semibold"/>
                </a:rPr>
                <a:t>Online Recommendations Service</a:t>
              </a:r>
            </a:p>
            <a:p>
              <a:pPr lvl="0" algn="ctr">
                <a:defRPr/>
              </a:pPr>
              <a:r>
                <a:rPr lang="en-US" sz="1100" b="1" kern="0">
                  <a:solidFill>
                    <a:srgbClr val="0067B5"/>
                  </a:solidFill>
                  <a:cs typeface="Segoe UI" panose="020B0502040204020203" pitchFamily="34" charset="0"/>
                </a:rPr>
                <a:t>HOT</a:t>
              </a:r>
              <a:r>
                <a:rPr lang="en-US" sz="1100" b="1" kern="0">
                  <a:solidFill>
                    <a:srgbClr val="0067B5"/>
                  </a:solidFill>
                </a:rPr>
                <a:t> path</a:t>
              </a:r>
            </a:p>
          </p:txBody>
        </p:sp>
        <p:sp>
          <p:nvSpPr>
            <p:cNvPr id="73" name="Rectangle 72">
              <a:extLst>
                <a:ext uri="{FF2B5EF4-FFF2-40B4-BE49-F238E27FC236}">
                  <a16:creationId xmlns:a16="http://schemas.microsoft.com/office/drawing/2014/main" id="{2D6884AF-18AE-6F42-8F5E-00BF50B89FDC}"/>
                </a:ext>
                <a:ext uri="{C183D7F6-B498-43B3-948B-1728B52AA6E4}">
                  <adec:decorative xmlns:adec="http://schemas.microsoft.com/office/drawing/2017/decorative" val="1"/>
                </a:ext>
              </a:extLst>
            </p:cNvPr>
            <p:cNvSpPr/>
            <p:nvPr/>
          </p:nvSpPr>
          <p:spPr>
            <a:xfrm>
              <a:off x="7242843" y="5789722"/>
              <a:ext cx="2616842" cy="446276"/>
            </a:xfrm>
            <a:prstGeom prst="rect">
              <a:avLst/>
            </a:prstGeom>
          </p:spPr>
          <p:txBody>
            <a:bodyPr wrap="square">
              <a:spAutoFit/>
            </a:bodyPr>
            <a:lstStyle/>
            <a:p>
              <a:pPr lvl="0" algn="ctr">
                <a:defRPr/>
              </a:pPr>
              <a:r>
                <a:rPr lang="en-US" sz="1100" kern="0">
                  <a:solidFill>
                    <a:prstClr val="black"/>
                  </a:solidFill>
                  <a:latin typeface="Segoe UI Semibold"/>
                </a:rPr>
                <a:t>Offline Recommendations Engine</a:t>
              </a:r>
            </a:p>
            <a:p>
              <a:pPr lvl="0" algn="ctr">
                <a:defRPr/>
              </a:pPr>
              <a:r>
                <a:rPr lang="en-US" sz="1100" b="1" kern="0">
                  <a:solidFill>
                    <a:srgbClr val="0067B5"/>
                  </a:solidFill>
                  <a:cs typeface="Segoe UI" panose="020B0502040204020203" pitchFamily="34" charset="0"/>
                </a:rPr>
                <a:t>COLD</a:t>
              </a:r>
              <a:r>
                <a:rPr lang="en-US" sz="1100" b="1" kern="0">
                  <a:solidFill>
                    <a:srgbClr val="0067B5"/>
                  </a:solidFill>
                </a:rPr>
                <a:t> path</a:t>
              </a:r>
            </a:p>
          </p:txBody>
        </p:sp>
        <p:pic>
          <p:nvPicPr>
            <p:cNvPr id="74" name="Graphic 73">
              <a:extLst>
                <a:ext uri="{FF2B5EF4-FFF2-40B4-BE49-F238E27FC236}">
                  <a16:creationId xmlns:a16="http://schemas.microsoft.com/office/drawing/2014/main" id="{C7F4AC64-E3EB-FD4E-9C11-613DD62FB57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3463" y="1506636"/>
              <a:ext cx="585216" cy="585216"/>
            </a:xfrm>
            <a:prstGeom prst="rect">
              <a:avLst/>
            </a:prstGeom>
          </p:spPr>
        </p:pic>
        <p:pic>
          <p:nvPicPr>
            <p:cNvPr id="75" name="Graphic 74">
              <a:extLst>
                <a:ext uri="{FF2B5EF4-FFF2-40B4-BE49-F238E27FC236}">
                  <a16:creationId xmlns:a16="http://schemas.microsoft.com/office/drawing/2014/main" id="{A6E27153-8F1E-374D-A440-9C92BC95287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6187" y="1533440"/>
              <a:ext cx="575870" cy="575870"/>
            </a:xfrm>
            <a:prstGeom prst="rect">
              <a:avLst/>
            </a:prstGeom>
          </p:spPr>
        </p:pic>
        <p:pic>
          <p:nvPicPr>
            <p:cNvPr id="76" name="Graphic 75">
              <a:extLst>
                <a:ext uri="{FF2B5EF4-FFF2-40B4-BE49-F238E27FC236}">
                  <a16:creationId xmlns:a16="http://schemas.microsoft.com/office/drawing/2014/main" id="{755C3AF0-2B27-D840-B555-8442C246200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0743" y="2389687"/>
              <a:ext cx="585216" cy="585216"/>
            </a:xfrm>
            <a:prstGeom prst="rect">
              <a:avLst/>
            </a:prstGeom>
          </p:spPr>
        </p:pic>
        <p:pic>
          <p:nvPicPr>
            <p:cNvPr id="77" name="Graphic 76">
              <a:extLst>
                <a:ext uri="{FF2B5EF4-FFF2-40B4-BE49-F238E27FC236}">
                  <a16:creationId xmlns:a16="http://schemas.microsoft.com/office/drawing/2014/main" id="{12F3B6F6-24AB-5F48-ABCA-C120B0AECCA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17549" y="3575717"/>
              <a:ext cx="585216" cy="585216"/>
            </a:xfrm>
            <a:prstGeom prst="rect">
              <a:avLst/>
            </a:prstGeom>
          </p:spPr>
        </p:pic>
        <p:sp>
          <p:nvSpPr>
            <p:cNvPr id="81" name="Freeform: Shape 346">
              <a:extLst>
                <a:ext uri="{FF2B5EF4-FFF2-40B4-BE49-F238E27FC236}">
                  <a16:creationId xmlns:a16="http://schemas.microsoft.com/office/drawing/2014/main" id="{52393D18-EE3D-4144-8948-52EC6551C9A1}"/>
                </a:ext>
                <a:ext uri="{C183D7F6-B498-43B3-948B-1728B52AA6E4}">
                  <adec:decorative xmlns:adec="http://schemas.microsoft.com/office/drawing/2017/decorative" val="1"/>
                </a:ext>
              </a:extLst>
            </p:cNvPr>
            <p:cNvSpPr>
              <a:spLocks/>
            </p:cNvSpPr>
            <p:nvPr/>
          </p:nvSpPr>
          <p:spPr bwMode="auto">
            <a:xfrm>
              <a:off x="9420248" y="5042771"/>
              <a:ext cx="439438" cy="315532"/>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25">
                <a:defRPr/>
              </a:pPr>
              <a:endParaRPr lang="en-US" sz="2400" kern="0">
                <a:solidFill>
                  <a:sysClr val="windowText" lastClr="000000"/>
                </a:solidFill>
              </a:endParaRPr>
            </a:p>
          </p:txBody>
        </p:sp>
      </p:grpSp>
    </p:spTree>
    <p:extLst>
      <p:ext uri="{BB962C8B-B14F-4D97-AF65-F5344CB8AC3E}">
        <p14:creationId xmlns:p14="http://schemas.microsoft.com/office/powerpoint/2010/main" val="35627404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CE84-31F4-4E95-B4E1-3D275D4342A2}"/>
              </a:ext>
            </a:extLst>
          </p:cNvPr>
          <p:cNvSpPr>
            <a:spLocks noGrp="1"/>
          </p:cNvSpPr>
          <p:nvPr>
            <p:ph type="title"/>
          </p:nvPr>
        </p:nvSpPr>
        <p:spPr>
          <a:xfrm>
            <a:off x="430410" y="2828181"/>
            <a:ext cx="2696113" cy="1494209"/>
          </a:xfrm>
        </p:spPr>
        <p:txBody>
          <a:bodyPr/>
          <a:lstStyle/>
          <a:p>
            <a:pPr lvl="0"/>
            <a:r>
              <a:rPr lang="en-US" sz="3200">
                <a:solidFill>
                  <a:schemeClr val="accent2"/>
                </a:solidFill>
              </a:rPr>
              <a:t>Put your data where your users are</a:t>
            </a:r>
          </a:p>
        </p:txBody>
      </p:sp>
      <p:grpSp>
        <p:nvGrpSpPr>
          <p:cNvPr id="3" name="Group 2" descr="Diagram showing Data which leads to Azure Traffic manager further leading to Azure region A &lt;10 ms, Azure region B&lt;10 ms and Azure region C &lt;10mc. All three connecting to Azure Cosmos DB (app+session state) and Globally distributed across regions.">
            <a:extLst>
              <a:ext uri="{FF2B5EF4-FFF2-40B4-BE49-F238E27FC236}">
                <a16:creationId xmlns:a16="http://schemas.microsoft.com/office/drawing/2014/main" id="{00D3F42C-8C9C-47C5-98E6-7B147EE24DBA}"/>
              </a:ext>
            </a:extLst>
          </p:cNvPr>
          <p:cNvGrpSpPr/>
          <p:nvPr/>
        </p:nvGrpSpPr>
        <p:grpSpPr>
          <a:xfrm>
            <a:off x="4843218" y="1866122"/>
            <a:ext cx="6404344" cy="3698994"/>
            <a:chOff x="4843218" y="1866122"/>
            <a:chExt cx="6404344" cy="3698994"/>
          </a:xfrm>
        </p:grpSpPr>
        <p:sp>
          <p:nvSpPr>
            <p:cNvPr id="41" name="TextBox 40">
              <a:extLst>
                <a:ext uri="{FF2B5EF4-FFF2-40B4-BE49-F238E27FC236}">
                  <a16:creationId xmlns:a16="http://schemas.microsoft.com/office/drawing/2014/main" id="{2A909F32-9803-4628-8B7E-98030F48E6A5}"/>
                </a:ext>
                <a:ext uri="{C183D7F6-B498-43B3-948B-1728B52AA6E4}">
                  <adec:decorative xmlns:adec="http://schemas.microsoft.com/office/drawing/2017/decorative" val="1"/>
                </a:ext>
              </a:extLst>
            </p:cNvPr>
            <p:cNvSpPr txBox="1"/>
            <p:nvPr/>
          </p:nvSpPr>
          <p:spPr>
            <a:xfrm>
              <a:off x="7211813" y="2516450"/>
              <a:ext cx="1157598"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Azure region A</a:t>
              </a:r>
            </a:p>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&lt;10 </a:t>
              </a:r>
              <a:r>
                <a:rPr lang="en-US" sz="1000" err="1">
                  <a:gradFill>
                    <a:gsLst>
                      <a:gs pos="2917">
                        <a:prstClr val="black"/>
                      </a:gs>
                      <a:gs pos="30000">
                        <a:prstClr val="black"/>
                      </a:gs>
                    </a:gsLst>
                    <a:lin ang="5400000" scaled="0"/>
                  </a:gradFill>
                  <a:latin typeface="+mj-lt"/>
                  <a:cs typeface="Segoe UI" panose="020B0502040204020203" pitchFamily="34" charset="0"/>
                </a:rPr>
                <a:t>ms</a:t>
              </a:r>
              <a:endParaRPr lang="en-US" sz="1000">
                <a:gradFill>
                  <a:gsLst>
                    <a:gs pos="2917">
                      <a:prstClr val="black"/>
                    </a:gs>
                    <a:gs pos="30000">
                      <a:prstClr val="black"/>
                    </a:gs>
                  </a:gsLst>
                  <a:lin ang="5400000" scaled="0"/>
                </a:gradFill>
                <a:latin typeface="+mj-lt"/>
                <a:cs typeface="Segoe UI" panose="020B0502040204020203" pitchFamily="34" charset="0"/>
              </a:endParaRPr>
            </a:p>
          </p:txBody>
        </p:sp>
        <p:sp>
          <p:nvSpPr>
            <p:cNvPr id="42" name="TextBox 41">
              <a:extLst>
                <a:ext uri="{FF2B5EF4-FFF2-40B4-BE49-F238E27FC236}">
                  <a16:creationId xmlns:a16="http://schemas.microsoft.com/office/drawing/2014/main" id="{4A42FA30-4B80-4CB3-9415-F732E5BD1BBD}"/>
                </a:ext>
                <a:ext uri="{C183D7F6-B498-43B3-948B-1728B52AA6E4}">
                  <adec:decorative xmlns:adec="http://schemas.microsoft.com/office/drawing/2017/decorative" val="1"/>
                </a:ext>
              </a:extLst>
            </p:cNvPr>
            <p:cNvSpPr txBox="1"/>
            <p:nvPr/>
          </p:nvSpPr>
          <p:spPr>
            <a:xfrm>
              <a:off x="7211813" y="3865289"/>
              <a:ext cx="1157598"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Azure region B</a:t>
              </a:r>
            </a:p>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&lt;10 </a:t>
              </a:r>
              <a:r>
                <a:rPr lang="en-US" sz="1000" err="1">
                  <a:gradFill>
                    <a:gsLst>
                      <a:gs pos="2917">
                        <a:prstClr val="black"/>
                      </a:gs>
                      <a:gs pos="30000">
                        <a:prstClr val="black"/>
                      </a:gs>
                    </a:gsLst>
                    <a:lin ang="5400000" scaled="0"/>
                  </a:gradFill>
                  <a:latin typeface="+mj-lt"/>
                  <a:cs typeface="Segoe UI" panose="020B0502040204020203" pitchFamily="34" charset="0"/>
                </a:rPr>
                <a:t>ms</a:t>
              </a:r>
              <a:endParaRPr lang="en-US" sz="1000">
                <a:gradFill>
                  <a:gsLst>
                    <a:gs pos="2917">
                      <a:prstClr val="black"/>
                    </a:gs>
                    <a:gs pos="30000">
                      <a:prstClr val="black"/>
                    </a:gs>
                  </a:gsLst>
                  <a:lin ang="5400000" scaled="0"/>
                </a:gradFill>
                <a:latin typeface="+mj-lt"/>
                <a:cs typeface="Segoe UI" panose="020B0502040204020203" pitchFamily="34" charset="0"/>
              </a:endParaRPr>
            </a:p>
          </p:txBody>
        </p:sp>
        <p:sp>
          <p:nvSpPr>
            <p:cNvPr id="43" name="TextBox 42">
              <a:extLst>
                <a:ext uri="{FF2B5EF4-FFF2-40B4-BE49-F238E27FC236}">
                  <a16:creationId xmlns:a16="http://schemas.microsoft.com/office/drawing/2014/main" id="{1D50BB9A-3432-478A-A3DA-B2052C5D475F}"/>
                </a:ext>
                <a:ext uri="{C183D7F6-B498-43B3-948B-1728B52AA6E4}">
                  <adec:decorative xmlns:adec="http://schemas.microsoft.com/office/drawing/2017/decorative" val="1"/>
                </a:ext>
              </a:extLst>
            </p:cNvPr>
            <p:cNvSpPr txBox="1"/>
            <p:nvPr/>
          </p:nvSpPr>
          <p:spPr>
            <a:xfrm>
              <a:off x="7211813" y="5288117"/>
              <a:ext cx="1157598"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Azure region C</a:t>
              </a:r>
            </a:p>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&lt;10 </a:t>
              </a:r>
              <a:r>
                <a:rPr lang="en-US" sz="1000" err="1">
                  <a:gradFill>
                    <a:gsLst>
                      <a:gs pos="2917">
                        <a:prstClr val="black"/>
                      </a:gs>
                      <a:gs pos="30000">
                        <a:prstClr val="black"/>
                      </a:gs>
                    </a:gsLst>
                    <a:lin ang="5400000" scaled="0"/>
                  </a:gradFill>
                  <a:latin typeface="+mj-lt"/>
                  <a:cs typeface="Segoe UI" panose="020B0502040204020203" pitchFamily="34" charset="0"/>
                </a:rPr>
                <a:t>ms</a:t>
              </a:r>
              <a:endParaRPr lang="en-US" sz="1000">
                <a:gradFill>
                  <a:gsLst>
                    <a:gs pos="2917">
                      <a:prstClr val="black"/>
                    </a:gs>
                    <a:gs pos="30000">
                      <a:prstClr val="black"/>
                    </a:gs>
                  </a:gsLst>
                  <a:lin ang="5400000" scaled="0"/>
                </a:gradFill>
                <a:latin typeface="+mj-lt"/>
                <a:cs typeface="Segoe UI" panose="020B0502040204020203" pitchFamily="34" charset="0"/>
              </a:endParaRPr>
            </a:p>
          </p:txBody>
        </p:sp>
        <p:sp>
          <p:nvSpPr>
            <p:cNvPr id="44" name="TextBox 43">
              <a:extLst>
                <a:ext uri="{FF2B5EF4-FFF2-40B4-BE49-F238E27FC236}">
                  <a16:creationId xmlns:a16="http://schemas.microsoft.com/office/drawing/2014/main" id="{F4A867E0-AC99-42AB-8B34-C476B34E67C1}"/>
                </a:ext>
                <a:ext uri="{C183D7F6-B498-43B3-948B-1728B52AA6E4}">
                  <adec:decorative xmlns:adec="http://schemas.microsoft.com/office/drawing/2017/decorative" val="1"/>
                </a:ext>
              </a:extLst>
            </p:cNvPr>
            <p:cNvSpPr txBox="1"/>
            <p:nvPr/>
          </p:nvSpPr>
          <p:spPr>
            <a:xfrm>
              <a:off x="9767760" y="2660503"/>
              <a:ext cx="1289882"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Azure Cosmos DB (app + session state)</a:t>
              </a:r>
            </a:p>
          </p:txBody>
        </p:sp>
        <p:sp>
          <p:nvSpPr>
            <p:cNvPr id="45" name="TextBox 44">
              <a:extLst>
                <a:ext uri="{FF2B5EF4-FFF2-40B4-BE49-F238E27FC236}">
                  <a16:creationId xmlns:a16="http://schemas.microsoft.com/office/drawing/2014/main" id="{956D217D-41D5-4CB0-B69C-1424DB28D341}"/>
                </a:ext>
                <a:ext uri="{C183D7F6-B498-43B3-948B-1728B52AA6E4}">
                  <adec:decorative xmlns:adec="http://schemas.microsoft.com/office/drawing/2017/decorative" val="1"/>
                </a:ext>
              </a:extLst>
            </p:cNvPr>
            <p:cNvSpPr txBox="1"/>
            <p:nvPr/>
          </p:nvSpPr>
          <p:spPr>
            <a:xfrm>
              <a:off x="9681049" y="4028959"/>
              <a:ext cx="1566513"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Globally distributed across regions</a:t>
              </a:r>
            </a:p>
          </p:txBody>
        </p:sp>
        <p:sp>
          <p:nvSpPr>
            <p:cNvPr id="46" name="TextBox 45">
              <a:extLst>
                <a:ext uri="{FF2B5EF4-FFF2-40B4-BE49-F238E27FC236}">
                  <a16:creationId xmlns:a16="http://schemas.microsoft.com/office/drawing/2014/main" id="{1E9F1864-CA1A-4C93-B195-ED594BE82530}"/>
                </a:ext>
                <a:ext uri="{C183D7F6-B498-43B3-948B-1728B52AA6E4}">
                  <adec:decorative xmlns:adec="http://schemas.microsoft.com/office/drawing/2017/decorative" val="1"/>
                </a:ext>
              </a:extLst>
            </p:cNvPr>
            <p:cNvSpPr txBox="1"/>
            <p:nvPr/>
          </p:nvSpPr>
          <p:spPr>
            <a:xfrm>
              <a:off x="5877099" y="3870027"/>
              <a:ext cx="1218367" cy="276999"/>
            </a:xfrm>
            <a:prstGeom prst="rect">
              <a:avLst/>
            </a:prstGeom>
            <a:noFill/>
          </p:spPr>
          <p:txBody>
            <a:bodyPr wrap="square" lIns="45720" tIns="0" rIns="45720" bIns="0" rtlCol="0">
              <a:spAutoFit/>
            </a:bodyPr>
            <a:lstStyle/>
            <a:p>
              <a:pPr algn="ctr">
                <a:lnSpc>
                  <a:spcPct val="90000"/>
                </a:lnSpc>
              </a:pPr>
              <a:r>
                <a:rPr lang="en-US" sz="1000">
                  <a:gradFill>
                    <a:gsLst>
                      <a:gs pos="2917">
                        <a:prstClr val="black"/>
                      </a:gs>
                      <a:gs pos="30000">
                        <a:prstClr val="black"/>
                      </a:gs>
                    </a:gsLst>
                    <a:lin ang="5400000" scaled="0"/>
                  </a:gradFill>
                  <a:latin typeface="+mj-lt"/>
                  <a:cs typeface="Segoe UI" panose="020B0502040204020203" pitchFamily="34" charset="0"/>
                </a:rPr>
                <a:t>Azure Traffic Manager</a:t>
              </a:r>
            </a:p>
          </p:txBody>
        </p:sp>
        <p:cxnSp>
          <p:nvCxnSpPr>
            <p:cNvPr id="47" name="Straight Arrow Connector 46">
              <a:extLst>
                <a:ext uri="{FF2B5EF4-FFF2-40B4-BE49-F238E27FC236}">
                  <a16:creationId xmlns:a16="http://schemas.microsoft.com/office/drawing/2014/main" id="{7D4FCD5F-0C66-44E7-AA1A-45983FB45E07}"/>
                </a:ext>
                <a:ext uri="{C183D7F6-B498-43B3-948B-1728B52AA6E4}">
                  <adec:decorative xmlns:adec="http://schemas.microsoft.com/office/drawing/2017/decorative" val="1"/>
                </a:ext>
              </a:extLst>
            </p:cNvPr>
            <p:cNvCxnSpPr>
              <a:cxnSpLocks/>
            </p:cNvCxnSpPr>
            <p:nvPr/>
          </p:nvCxnSpPr>
          <p:spPr>
            <a:xfrm>
              <a:off x="5548336" y="3538577"/>
              <a:ext cx="54747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8" name="Straight Arrow Connector 47">
              <a:extLst>
                <a:ext uri="{FF2B5EF4-FFF2-40B4-BE49-F238E27FC236}">
                  <a16:creationId xmlns:a16="http://schemas.microsoft.com/office/drawing/2014/main" id="{6CE612A0-1D2C-4440-8DCB-4EF1EEB3FA48}"/>
                </a:ext>
                <a:ext uri="{C183D7F6-B498-43B3-948B-1728B52AA6E4}">
                  <adec:decorative xmlns:adec="http://schemas.microsoft.com/office/drawing/2017/decorative" val="1"/>
                </a:ext>
              </a:extLst>
            </p:cNvPr>
            <p:cNvCxnSpPr>
              <a:cxnSpLocks/>
            </p:cNvCxnSpPr>
            <p:nvPr/>
          </p:nvCxnSpPr>
          <p:spPr>
            <a:xfrm>
              <a:off x="8502870" y="3538577"/>
              <a:ext cx="1100684"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9" name="Straight Arrow Connector 48">
              <a:extLst>
                <a:ext uri="{FF2B5EF4-FFF2-40B4-BE49-F238E27FC236}">
                  <a16:creationId xmlns:a16="http://schemas.microsoft.com/office/drawing/2014/main" id="{5757FF6E-D295-40D5-9983-AC20E51E7E1E}"/>
                </a:ext>
                <a:ext uri="{C183D7F6-B498-43B3-948B-1728B52AA6E4}">
                  <adec:decorative xmlns:adec="http://schemas.microsoft.com/office/drawing/2017/decorative" val="1"/>
                </a:ext>
              </a:extLst>
            </p:cNvPr>
            <p:cNvCxnSpPr>
              <a:cxnSpLocks/>
            </p:cNvCxnSpPr>
            <p:nvPr/>
          </p:nvCxnSpPr>
          <p:spPr>
            <a:xfrm>
              <a:off x="6849843" y="3538577"/>
              <a:ext cx="361970"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0" name="Straight Arrow Connector 49">
              <a:extLst>
                <a:ext uri="{FF2B5EF4-FFF2-40B4-BE49-F238E27FC236}">
                  <a16:creationId xmlns:a16="http://schemas.microsoft.com/office/drawing/2014/main" id="{4BDBB348-0A61-4D4D-8D6D-8217517B1020}"/>
                </a:ext>
                <a:ext uri="{C183D7F6-B498-43B3-948B-1728B52AA6E4}">
                  <adec:decorative xmlns:adec="http://schemas.microsoft.com/office/drawing/2017/decorative" val="1"/>
                </a:ext>
              </a:extLst>
            </p:cNvPr>
            <p:cNvCxnSpPr>
              <a:cxnSpLocks/>
            </p:cNvCxnSpPr>
            <p:nvPr/>
          </p:nvCxnSpPr>
          <p:spPr>
            <a:xfrm>
              <a:off x="8502870" y="4911135"/>
              <a:ext cx="1100684"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1" name="Straight Arrow Connector 50">
              <a:extLst>
                <a:ext uri="{FF2B5EF4-FFF2-40B4-BE49-F238E27FC236}">
                  <a16:creationId xmlns:a16="http://schemas.microsoft.com/office/drawing/2014/main" id="{930B561C-D7CD-4827-8D16-EF3B9E677025}"/>
                </a:ext>
                <a:ext uri="{C183D7F6-B498-43B3-948B-1728B52AA6E4}">
                  <adec:decorative xmlns:adec="http://schemas.microsoft.com/office/drawing/2017/decorative" val="1"/>
                </a:ext>
              </a:extLst>
            </p:cNvPr>
            <p:cNvCxnSpPr>
              <a:cxnSpLocks/>
            </p:cNvCxnSpPr>
            <p:nvPr/>
          </p:nvCxnSpPr>
          <p:spPr>
            <a:xfrm>
              <a:off x="8502870" y="2122724"/>
              <a:ext cx="1100684"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86FD1A0C-5CA7-4F3E-97C3-DB5CDC29A9F2}"/>
                </a:ext>
                <a:ext uri="{C183D7F6-B498-43B3-948B-1728B52AA6E4}">
                  <adec:decorative xmlns:adec="http://schemas.microsoft.com/office/drawing/2017/decorative" val="1"/>
                </a:ext>
              </a:extLst>
            </p:cNvPr>
            <p:cNvCxnSpPr>
              <a:cxnSpLocks/>
            </p:cNvCxnSpPr>
            <p:nvPr/>
          </p:nvCxnSpPr>
          <p:spPr>
            <a:xfrm>
              <a:off x="8502870" y="2243498"/>
              <a:ext cx="910685" cy="104015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3" name="Straight Arrow Connector 52">
              <a:extLst>
                <a:ext uri="{FF2B5EF4-FFF2-40B4-BE49-F238E27FC236}">
                  <a16:creationId xmlns:a16="http://schemas.microsoft.com/office/drawing/2014/main" id="{6B1621F7-F97A-4AA6-81BF-EDA71BFA1622}"/>
                </a:ext>
                <a:ext uri="{C183D7F6-B498-43B3-948B-1728B52AA6E4}">
                  <adec:decorative xmlns:adec="http://schemas.microsoft.com/office/drawing/2017/decorative" val="1"/>
                </a:ext>
              </a:extLst>
            </p:cNvPr>
            <p:cNvCxnSpPr>
              <a:cxnSpLocks/>
            </p:cNvCxnSpPr>
            <p:nvPr/>
          </p:nvCxnSpPr>
          <p:spPr>
            <a:xfrm>
              <a:off x="8502870" y="2410823"/>
              <a:ext cx="910685" cy="2348120"/>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4" name="Straight Arrow Connector 53">
              <a:extLst>
                <a:ext uri="{FF2B5EF4-FFF2-40B4-BE49-F238E27FC236}">
                  <a16:creationId xmlns:a16="http://schemas.microsoft.com/office/drawing/2014/main" id="{85A6A34B-8551-4AB6-98E4-B78804DAD723}"/>
                </a:ext>
                <a:ext uri="{C183D7F6-B498-43B3-948B-1728B52AA6E4}">
                  <adec:decorative xmlns:adec="http://schemas.microsoft.com/office/drawing/2017/decorative" val="1"/>
                </a:ext>
              </a:extLst>
            </p:cNvPr>
            <p:cNvCxnSpPr>
              <a:cxnSpLocks/>
            </p:cNvCxnSpPr>
            <p:nvPr/>
          </p:nvCxnSpPr>
          <p:spPr>
            <a:xfrm flipV="1">
              <a:off x="8502870" y="2568004"/>
              <a:ext cx="920910" cy="863430"/>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5" name="Straight Arrow Connector 54">
              <a:extLst>
                <a:ext uri="{FF2B5EF4-FFF2-40B4-BE49-F238E27FC236}">
                  <a16:creationId xmlns:a16="http://schemas.microsoft.com/office/drawing/2014/main" id="{F28DA376-7DD4-4F90-B436-C5A369A75B1B}"/>
                </a:ext>
                <a:ext uri="{C183D7F6-B498-43B3-948B-1728B52AA6E4}">
                  <adec:decorative xmlns:adec="http://schemas.microsoft.com/office/drawing/2017/decorative" val="1"/>
                </a:ext>
              </a:extLst>
            </p:cNvPr>
            <p:cNvCxnSpPr>
              <a:cxnSpLocks/>
            </p:cNvCxnSpPr>
            <p:nvPr/>
          </p:nvCxnSpPr>
          <p:spPr>
            <a:xfrm>
              <a:off x="8502870" y="3598759"/>
              <a:ext cx="920910" cy="791574"/>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3BF97C76-D6ED-4D87-B7CC-031E9FF6815B}"/>
                </a:ext>
                <a:ext uri="{C183D7F6-B498-43B3-948B-1728B52AA6E4}">
                  <adec:decorative xmlns:adec="http://schemas.microsoft.com/office/drawing/2017/decorative" val="1"/>
                </a:ext>
              </a:extLst>
            </p:cNvPr>
            <p:cNvCxnSpPr>
              <a:cxnSpLocks/>
            </p:cNvCxnSpPr>
            <p:nvPr/>
          </p:nvCxnSpPr>
          <p:spPr>
            <a:xfrm flipV="1">
              <a:off x="8502870" y="3758923"/>
              <a:ext cx="910685" cy="104015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7" name="Straight Arrow Connector 56">
              <a:extLst>
                <a:ext uri="{FF2B5EF4-FFF2-40B4-BE49-F238E27FC236}">
                  <a16:creationId xmlns:a16="http://schemas.microsoft.com/office/drawing/2014/main" id="{9622230E-07D2-40DF-9AF3-F29CC0E4A064}"/>
                </a:ext>
                <a:ext uri="{C183D7F6-B498-43B3-948B-1728B52AA6E4}">
                  <adec:decorative xmlns:adec="http://schemas.microsoft.com/office/drawing/2017/decorative" val="1"/>
                </a:ext>
              </a:extLst>
            </p:cNvPr>
            <p:cNvCxnSpPr>
              <a:cxnSpLocks/>
            </p:cNvCxnSpPr>
            <p:nvPr/>
          </p:nvCxnSpPr>
          <p:spPr>
            <a:xfrm flipV="1">
              <a:off x="8502870" y="2283637"/>
              <a:ext cx="910685" cy="2348120"/>
            </a:xfrm>
            <a:prstGeom prst="straightConnector1">
              <a:avLst/>
            </a:prstGeom>
            <a:noFill/>
            <a:ln w="12700" cap="sq" cmpd="sng" algn="ctr">
              <a:solidFill>
                <a:sysClr val="windowText" lastClr="000000"/>
              </a:solidFill>
              <a:prstDash val="sysDash"/>
              <a:round/>
              <a:headEnd type="none" w="med" len="med"/>
              <a:tailEnd type="triangle" w="med" len="med"/>
            </a:ln>
            <a:effectLst/>
          </p:spPr>
        </p:cxnSp>
        <p:sp>
          <p:nvSpPr>
            <p:cNvPr id="58" name="Freeform 64">
              <a:extLst>
                <a:ext uri="{FF2B5EF4-FFF2-40B4-BE49-F238E27FC236}">
                  <a16:creationId xmlns:a16="http://schemas.microsoft.com/office/drawing/2014/main" id="{582DBD8E-27FF-40EC-B5A5-6D7173F917E5}"/>
                </a:ext>
                <a:ext uri="{C183D7F6-B498-43B3-948B-1728B52AA6E4}">
                  <adec:decorative xmlns:adec="http://schemas.microsoft.com/office/drawing/2017/decorative" val="1"/>
                </a:ext>
              </a:extLst>
            </p:cNvPr>
            <p:cNvSpPr/>
            <p:nvPr/>
          </p:nvSpPr>
          <p:spPr bwMode="auto">
            <a:xfrm>
              <a:off x="7546874" y="1866122"/>
              <a:ext cx="489083" cy="50982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65">
              <a:extLst>
                <a:ext uri="{FF2B5EF4-FFF2-40B4-BE49-F238E27FC236}">
                  <a16:creationId xmlns:a16="http://schemas.microsoft.com/office/drawing/2014/main" id="{59F5CB0E-B904-4968-8F14-FB1DC7028AC4}"/>
                </a:ext>
                <a:ext uri="{C183D7F6-B498-43B3-948B-1728B52AA6E4}">
                  <adec:decorative xmlns:adec="http://schemas.microsoft.com/office/drawing/2017/decorative" val="1"/>
                </a:ext>
              </a:extLst>
            </p:cNvPr>
            <p:cNvSpPr/>
            <p:nvPr/>
          </p:nvSpPr>
          <p:spPr bwMode="auto">
            <a:xfrm>
              <a:off x="7546874" y="3273017"/>
              <a:ext cx="489083" cy="50982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69">
              <a:extLst>
                <a:ext uri="{FF2B5EF4-FFF2-40B4-BE49-F238E27FC236}">
                  <a16:creationId xmlns:a16="http://schemas.microsoft.com/office/drawing/2014/main" id="{AAD2D52C-64B3-4B5C-83C3-74E9A7B6F697}"/>
                </a:ext>
                <a:ext uri="{C183D7F6-B498-43B3-948B-1728B52AA6E4}">
                  <adec:decorative xmlns:adec="http://schemas.microsoft.com/office/drawing/2017/decorative" val="1"/>
                </a:ext>
              </a:extLst>
            </p:cNvPr>
            <p:cNvSpPr/>
            <p:nvPr/>
          </p:nvSpPr>
          <p:spPr bwMode="auto">
            <a:xfrm>
              <a:off x="7546874" y="4679911"/>
              <a:ext cx="489083" cy="50982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93">
              <a:extLst>
                <a:ext uri="{FF2B5EF4-FFF2-40B4-BE49-F238E27FC236}">
                  <a16:creationId xmlns:a16="http://schemas.microsoft.com/office/drawing/2014/main" id="{77427F53-481A-482D-848A-1417D5B67481}"/>
                </a:ext>
                <a:ext uri="{C183D7F6-B498-43B3-948B-1728B52AA6E4}">
                  <adec:decorative xmlns:adec="http://schemas.microsoft.com/office/drawing/2017/decorative" val="1"/>
                </a:ext>
              </a:extLst>
            </p:cNvPr>
            <p:cNvSpPr/>
            <p:nvPr/>
          </p:nvSpPr>
          <p:spPr bwMode="auto">
            <a:xfrm rot="5400000">
              <a:off x="6342658" y="2272286"/>
              <a:ext cx="1018711" cy="71959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4" name="Freeform 94">
              <a:extLst>
                <a:ext uri="{FF2B5EF4-FFF2-40B4-BE49-F238E27FC236}">
                  <a16:creationId xmlns:a16="http://schemas.microsoft.com/office/drawing/2014/main" id="{1A2122EB-488B-4C0B-8BFC-23C07C699CC4}"/>
                </a:ext>
                <a:ext uri="{C183D7F6-B498-43B3-948B-1728B52AA6E4}">
                  <adec:decorative xmlns:adec="http://schemas.microsoft.com/office/drawing/2017/decorative" val="1"/>
                </a:ext>
              </a:extLst>
            </p:cNvPr>
            <p:cNvSpPr/>
            <p:nvPr/>
          </p:nvSpPr>
          <p:spPr bwMode="auto">
            <a:xfrm rot="16200000" flipV="1">
              <a:off x="6595906" y="4327436"/>
              <a:ext cx="512215" cy="71959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66" name="Graphic 65">
              <a:extLst>
                <a:ext uri="{FF2B5EF4-FFF2-40B4-BE49-F238E27FC236}">
                  <a16:creationId xmlns:a16="http://schemas.microsoft.com/office/drawing/2014/main" id="{5A00F6D1-1A94-3840-A5F2-6C550F1B84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4764" y="1951409"/>
              <a:ext cx="680675" cy="680675"/>
            </a:xfrm>
            <a:prstGeom prst="rect">
              <a:avLst/>
            </a:prstGeom>
          </p:spPr>
        </p:pic>
        <p:grpSp>
          <p:nvGrpSpPr>
            <p:cNvPr id="67" name="Group 66">
              <a:extLst>
                <a:ext uri="{FF2B5EF4-FFF2-40B4-BE49-F238E27FC236}">
                  <a16:creationId xmlns:a16="http://schemas.microsoft.com/office/drawing/2014/main" id="{435BEAFC-514A-8941-BA58-C3D66C475A08}"/>
                </a:ext>
              </a:extLst>
            </p:cNvPr>
            <p:cNvGrpSpPr/>
            <p:nvPr/>
          </p:nvGrpSpPr>
          <p:grpSpPr>
            <a:xfrm>
              <a:off x="4843218" y="3332921"/>
              <a:ext cx="540824" cy="405618"/>
              <a:chOff x="11134725" y="2487613"/>
              <a:chExt cx="495300" cy="371475"/>
            </a:xfrm>
          </p:grpSpPr>
          <p:sp>
            <p:nvSpPr>
              <p:cNvPr id="68" name="Rectangle 225">
                <a:extLst>
                  <a:ext uri="{FF2B5EF4-FFF2-40B4-BE49-F238E27FC236}">
                    <a16:creationId xmlns:a16="http://schemas.microsoft.com/office/drawing/2014/main" id="{C8D9257A-4800-3143-B76E-0DF6FE353FA1}"/>
                  </a:ext>
                  <a:ext uri="{C183D7F6-B498-43B3-948B-1728B52AA6E4}">
                    <adec:decorative xmlns:adec="http://schemas.microsoft.com/office/drawing/2017/decorative" val="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26">
                <a:extLst>
                  <a:ext uri="{FF2B5EF4-FFF2-40B4-BE49-F238E27FC236}">
                    <a16:creationId xmlns:a16="http://schemas.microsoft.com/office/drawing/2014/main" id="{3BD713EC-F387-D749-8667-D73F8BB3C58F}"/>
                  </a:ext>
                  <a:ext uri="{C183D7F6-B498-43B3-948B-1728B52AA6E4}">
                    <adec:decorative xmlns:adec="http://schemas.microsoft.com/office/drawing/2017/decorative" val="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Oval 227">
                <a:extLst>
                  <a:ext uri="{FF2B5EF4-FFF2-40B4-BE49-F238E27FC236}">
                    <a16:creationId xmlns:a16="http://schemas.microsoft.com/office/drawing/2014/main" id="{456659CF-9809-CD45-BFA5-7A84F86AED69}"/>
                  </a:ext>
                  <a:ext uri="{C183D7F6-B498-43B3-948B-1728B52AA6E4}">
                    <adec:decorative xmlns:adec="http://schemas.microsoft.com/office/drawing/2017/decorative" val="1"/>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Oval 228">
                <a:extLst>
                  <a:ext uri="{FF2B5EF4-FFF2-40B4-BE49-F238E27FC236}">
                    <a16:creationId xmlns:a16="http://schemas.microsoft.com/office/drawing/2014/main" id="{1CC79C04-383E-A942-9538-FE634A556115}"/>
                  </a:ext>
                  <a:ext uri="{C183D7F6-B498-43B3-948B-1728B52AA6E4}">
                    <adec:decorative xmlns:adec="http://schemas.microsoft.com/office/drawing/2017/decorative" val="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Oval 229">
                <a:extLst>
                  <a:ext uri="{FF2B5EF4-FFF2-40B4-BE49-F238E27FC236}">
                    <a16:creationId xmlns:a16="http://schemas.microsoft.com/office/drawing/2014/main" id="{1709AF1B-CB36-6B42-B35D-1F908920C9B3}"/>
                  </a:ext>
                  <a:ext uri="{C183D7F6-B498-43B3-948B-1728B52AA6E4}">
                    <adec:decorative xmlns:adec="http://schemas.microsoft.com/office/drawing/2017/decorative" val="1"/>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230">
                <a:extLst>
                  <a:ext uri="{FF2B5EF4-FFF2-40B4-BE49-F238E27FC236}">
                    <a16:creationId xmlns:a16="http://schemas.microsoft.com/office/drawing/2014/main" id="{19BC210A-360C-6E4C-BE05-0972E62A5068}"/>
                  </a:ext>
                  <a:ext uri="{C183D7F6-B498-43B3-948B-1728B52AA6E4}">
                    <adec:decorative xmlns:adec="http://schemas.microsoft.com/office/drawing/2017/decorative" val="1"/>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231">
                <a:extLst>
                  <a:ext uri="{FF2B5EF4-FFF2-40B4-BE49-F238E27FC236}">
                    <a16:creationId xmlns:a16="http://schemas.microsoft.com/office/drawing/2014/main" id="{AB440348-D9B5-3043-A622-A80D5B118069}"/>
                  </a:ext>
                  <a:ext uri="{C183D7F6-B498-43B3-948B-1728B52AA6E4}">
                    <adec:decorative xmlns:adec="http://schemas.microsoft.com/office/drawing/2017/decorative" val="1"/>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Rectangle 232">
                <a:extLst>
                  <a:ext uri="{FF2B5EF4-FFF2-40B4-BE49-F238E27FC236}">
                    <a16:creationId xmlns:a16="http://schemas.microsoft.com/office/drawing/2014/main" id="{A6C5FC55-74E6-C047-ACBB-4CB13A937F0F}"/>
                  </a:ext>
                  <a:ext uri="{C183D7F6-B498-43B3-948B-1728B52AA6E4}">
                    <adec:decorative xmlns:adec="http://schemas.microsoft.com/office/drawing/2017/decorative" val="1"/>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Rectangle 233">
                <a:extLst>
                  <a:ext uri="{FF2B5EF4-FFF2-40B4-BE49-F238E27FC236}">
                    <a16:creationId xmlns:a16="http://schemas.microsoft.com/office/drawing/2014/main" id="{0D38D51E-FA5A-DD4E-AA03-FE9706595E72}"/>
                  </a:ext>
                  <a:ext uri="{C183D7F6-B498-43B3-948B-1728B52AA6E4}">
                    <adec:decorative xmlns:adec="http://schemas.microsoft.com/office/drawing/2017/decorative" val="1"/>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Rectangle 234">
                <a:extLst>
                  <a:ext uri="{FF2B5EF4-FFF2-40B4-BE49-F238E27FC236}">
                    <a16:creationId xmlns:a16="http://schemas.microsoft.com/office/drawing/2014/main" id="{4D13ED7A-4429-6042-B32F-C5ABD2FD72A6}"/>
                  </a:ext>
                  <a:ext uri="{C183D7F6-B498-43B3-948B-1728B52AA6E4}">
                    <adec:decorative xmlns:adec="http://schemas.microsoft.com/office/drawing/2017/decorative" val="1"/>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Rectangle 235">
                <a:extLst>
                  <a:ext uri="{FF2B5EF4-FFF2-40B4-BE49-F238E27FC236}">
                    <a16:creationId xmlns:a16="http://schemas.microsoft.com/office/drawing/2014/main" id="{AB3CCA37-AF3F-FC43-8F4D-4D14F9F75404}"/>
                  </a:ext>
                  <a:ext uri="{C183D7F6-B498-43B3-948B-1728B52AA6E4}">
                    <adec:decorative xmlns:adec="http://schemas.microsoft.com/office/drawing/2017/decorative" val="1"/>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79" name="Graphic 78">
              <a:extLst>
                <a:ext uri="{FF2B5EF4-FFF2-40B4-BE49-F238E27FC236}">
                  <a16:creationId xmlns:a16="http://schemas.microsoft.com/office/drawing/2014/main" id="{5750A53C-3913-7B43-BCCE-4971BD98D5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0515" y="3331227"/>
              <a:ext cx="450766" cy="450766"/>
            </a:xfrm>
            <a:prstGeom prst="rect">
              <a:avLst/>
            </a:prstGeom>
          </p:spPr>
        </p:pic>
        <p:grpSp>
          <p:nvGrpSpPr>
            <p:cNvPr id="80" name="Group 284">
              <a:extLst>
                <a:ext uri="{FF2B5EF4-FFF2-40B4-BE49-F238E27FC236}">
                  <a16:creationId xmlns:a16="http://schemas.microsoft.com/office/drawing/2014/main" id="{1AE5C0A0-0440-C44A-93B2-AE2D41D1C978}"/>
                </a:ext>
              </a:extLst>
            </p:cNvPr>
            <p:cNvGrpSpPr>
              <a:grpSpLocks noChangeAspect="1"/>
            </p:cNvGrpSpPr>
            <p:nvPr/>
          </p:nvGrpSpPr>
          <p:grpSpPr bwMode="auto">
            <a:xfrm>
              <a:off x="10180144" y="3343511"/>
              <a:ext cx="569913" cy="569913"/>
              <a:chOff x="2194" y="3388"/>
              <a:chExt cx="359" cy="359"/>
            </a:xfrm>
          </p:grpSpPr>
          <p:sp>
            <p:nvSpPr>
              <p:cNvPr id="81" name="AutoShape 283">
                <a:extLst>
                  <a:ext uri="{FF2B5EF4-FFF2-40B4-BE49-F238E27FC236}">
                    <a16:creationId xmlns:a16="http://schemas.microsoft.com/office/drawing/2014/main" id="{30DFED9E-00D6-DC49-83B9-E976817CC923}"/>
                  </a:ext>
                  <a:ext uri="{C183D7F6-B498-43B3-948B-1728B52AA6E4}">
                    <adec:decorative xmlns:adec="http://schemas.microsoft.com/office/drawing/2017/decorative" val="1"/>
                  </a:ext>
                </a:extLst>
              </p:cNvPr>
              <p:cNvSpPr>
                <a:spLocks noChangeAspect="1" noChangeArrowheads="1" noTextEdit="1"/>
              </p:cNvSpPr>
              <p:nvPr/>
            </p:nvSpPr>
            <p:spPr bwMode="auto">
              <a:xfrm>
                <a:off x="2194"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85">
                <a:extLst>
                  <a:ext uri="{FF2B5EF4-FFF2-40B4-BE49-F238E27FC236}">
                    <a16:creationId xmlns:a16="http://schemas.microsoft.com/office/drawing/2014/main" id="{FB69729D-94E0-1E42-82BD-306B604AF334}"/>
                  </a:ext>
                  <a:ext uri="{C183D7F6-B498-43B3-948B-1728B52AA6E4}">
                    <adec:decorative xmlns:adec="http://schemas.microsoft.com/office/drawing/2017/decorative" val="1"/>
                  </a:ext>
                </a:extLst>
              </p:cNvPr>
              <p:cNvSpPr>
                <a:spLocks noChangeArrowheads="1"/>
              </p:cNvSpPr>
              <p:nvPr/>
            </p:nvSpPr>
            <p:spPr bwMode="auto">
              <a:xfrm>
                <a:off x="2194" y="3388"/>
                <a:ext cx="359" cy="3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286">
                <a:extLst>
                  <a:ext uri="{FF2B5EF4-FFF2-40B4-BE49-F238E27FC236}">
                    <a16:creationId xmlns:a16="http://schemas.microsoft.com/office/drawing/2014/main" id="{CCC11394-A4E4-0045-AAF2-2EBC0123A10F}"/>
                  </a:ext>
                  <a:ext uri="{C183D7F6-B498-43B3-948B-1728B52AA6E4}">
                    <adec:decorative xmlns:adec="http://schemas.microsoft.com/office/drawing/2017/decorative" val="1"/>
                  </a:ext>
                </a:extLst>
              </p:cNvPr>
              <p:cNvSpPr>
                <a:spLocks noChangeArrowheads="1"/>
              </p:cNvSpPr>
              <p:nvPr/>
            </p:nvSpPr>
            <p:spPr bwMode="auto">
              <a:xfrm>
                <a:off x="2354" y="3407"/>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287">
                <a:extLst>
                  <a:ext uri="{FF2B5EF4-FFF2-40B4-BE49-F238E27FC236}">
                    <a16:creationId xmlns:a16="http://schemas.microsoft.com/office/drawing/2014/main" id="{BBA5007E-F5A1-1E4A-83E7-D73C121DDE92}"/>
                  </a:ext>
                  <a:ext uri="{C183D7F6-B498-43B3-948B-1728B52AA6E4}">
                    <adec:decorative xmlns:adec="http://schemas.microsoft.com/office/drawing/2017/decorative" val="1"/>
                  </a:ext>
                </a:extLst>
              </p:cNvPr>
              <p:cNvSpPr>
                <a:spLocks noChangeArrowheads="1"/>
              </p:cNvSpPr>
              <p:nvPr/>
            </p:nvSpPr>
            <p:spPr bwMode="auto">
              <a:xfrm>
                <a:off x="2354"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288">
                <a:extLst>
                  <a:ext uri="{FF2B5EF4-FFF2-40B4-BE49-F238E27FC236}">
                    <a16:creationId xmlns:a16="http://schemas.microsoft.com/office/drawing/2014/main" id="{9548F5AC-CA9F-8B45-B363-EE12DB113B94}"/>
                  </a:ext>
                  <a:ext uri="{C183D7F6-B498-43B3-948B-1728B52AA6E4}">
                    <adec:decorative xmlns:adec="http://schemas.microsoft.com/office/drawing/2017/decorative" val="1"/>
                  </a:ext>
                </a:extLst>
              </p:cNvPr>
              <p:cNvSpPr>
                <a:spLocks noChangeArrowheads="1"/>
              </p:cNvSpPr>
              <p:nvPr/>
            </p:nvSpPr>
            <p:spPr bwMode="auto">
              <a:xfrm>
                <a:off x="226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89">
                <a:extLst>
                  <a:ext uri="{FF2B5EF4-FFF2-40B4-BE49-F238E27FC236}">
                    <a16:creationId xmlns:a16="http://schemas.microsoft.com/office/drawing/2014/main" id="{6DA779F5-0BBE-BE48-8D88-0A0A2384E005}"/>
                  </a:ext>
                  <a:ext uri="{C183D7F6-B498-43B3-948B-1728B52AA6E4}">
                    <adec:decorative xmlns:adec="http://schemas.microsoft.com/office/drawing/2017/decorative" val="1"/>
                  </a:ext>
                </a:extLst>
              </p:cNvPr>
              <p:cNvSpPr>
                <a:spLocks noChangeArrowheads="1"/>
              </p:cNvSpPr>
              <p:nvPr/>
            </p:nvSpPr>
            <p:spPr bwMode="auto">
              <a:xfrm>
                <a:off x="243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290">
                <a:extLst>
                  <a:ext uri="{FF2B5EF4-FFF2-40B4-BE49-F238E27FC236}">
                    <a16:creationId xmlns:a16="http://schemas.microsoft.com/office/drawing/2014/main" id="{0A37E79E-936B-2945-BC8C-41F7A4124618}"/>
                  </a:ext>
                  <a:ext uri="{C183D7F6-B498-43B3-948B-1728B52AA6E4}">
                    <adec:decorative xmlns:adec="http://schemas.microsoft.com/office/drawing/2017/decorative" val="1"/>
                  </a:ext>
                </a:extLst>
              </p:cNvPr>
              <p:cNvSpPr>
                <a:spLocks noChangeArrowheads="1"/>
              </p:cNvSpPr>
              <p:nvPr/>
            </p:nvSpPr>
            <p:spPr bwMode="auto">
              <a:xfrm>
                <a:off x="226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291">
                <a:extLst>
                  <a:ext uri="{FF2B5EF4-FFF2-40B4-BE49-F238E27FC236}">
                    <a16:creationId xmlns:a16="http://schemas.microsoft.com/office/drawing/2014/main" id="{97F37E42-1846-4145-9619-9C5E8E346CE9}"/>
                  </a:ext>
                  <a:ext uri="{C183D7F6-B498-43B3-948B-1728B52AA6E4}">
                    <adec:decorative xmlns:adec="http://schemas.microsoft.com/office/drawing/2017/decorative" val="1"/>
                  </a:ext>
                </a:extLst>
              </p:cNvPr>
              <p:cNvSpPr>
                <a:spLocks noChangeArrowheads="1"/>
              </p:cNvSpPr>
              <p:nvPr/>
            </p:nvSpPr>
            <p:spPr bwMode="auto">
              <a:xfrm>
                <a:off x="243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292">
                <a:extLst>
                  <a:ext uri="{FF2B5EF4-FFF2-40B4-BE49-F238E27FC236}">
                    <a16:creationId xmlns:a16="http://schemas.microsoft.com/office/drawing/2014/main" id="{CF504CA9-EC3D-1649-8A81-E680CE0730D1}"/>
                  </a:ext>
                  <a:ext uri="{C183D7F6-B498-43B3-948B-1728B52AA6E4}">
                    <adec:decorative xmlns:adec="http://schemas.microsoft.com/office/drawing/2017/decorative" val="1"/>
                  </a:ext>
                </a:extLst>
              </p:cNvPr>
              <p:cNvSpPr>
                <a:spLocks noChangeArrowheads="1"/>
              </p:cNvSpPr>
              <p:nvPr/>
            </p:nvSpPr>
            <p:spPr bwMode="auto">
              <a:xfrm>
                <a:off x="2354" y="3596"/>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293">
                <a:extLst>
                  <a:ext uri="{FF2B5EF4-FFF2-40B4-BE49-F238E27FC236}">
                    <a16:creationId xmlns:a16="http://schemas.microsoft.com/office/drawing/2014/main" id="{9937AF13-7C71-A54F-B15C-40508D05CA5D}"/>
                  </a:ext>
                  <a:ext uri="{C183D7F6-B498-43B3-948B-1728B52AA6E4}">
                    <adec:decorative xmlns:adec="http://schemas.microsoft.com/office/drawing/2017/decorative" val="1"/>
                  </a:ext>
                </a:extLst>
              </p:cNvPr>
              <p:cNvSpPr>
                <a:spLocks noChangeArrowheads="1"/>
              </p:cNvSpPr>
              <p:nvPr/>
            </p:nvSpPr>
            <p:spPr bwMode="auto">
              <a:xfrm>
                <a:off x="2354" y="369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589974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CE84-31F4-4E95-B4E1-3D275D4342A2}"/>
              </a:ext>
            </a:extLst>
          </p:cNvPr>
          <p:cNvSpPr>
            <a:spLocks noGrp="1"/>
          </p:cNvSpPr>
          <p:nvPr>
            <p:ph type="title"/>
          </p:nvPr>
        </p:nvSpPr>
        <p:spPr>
          <a:xfrm>
            <a:off x="480627" y="1736335"/>
            <a:ext cx="3082103" cy="1969770"/>
          </a:xfrm>
        </p:spPr>
        <p:txBody>
          <a:bodyPr/>
          <a:lstStyle/>
          <a:p>
            <a:pPr lvl="0"/>
            <a:r>
              <a:rPr lang="en-US" sz="3200" dirty="0">
                <a:solidFill>
                  <a:schemeClr val="accent2"/>
                </a:solidFill>
              </a:rPr>
              <a:t>Build multi-tenant apps that easily scale as your app grows</a:t>
            </a:r>
          </a:p>
        </p:txBody>
      </p:sp>
      <p:grpSp>
        <p:nvGrpSpPr>
          <p:cNvPr id="51" name="Group 50" descr="Diagram showing how customers can build multi-tenant apps in Azure. ">
            <a:extLst>
              <a:ext uri="{FF2B5EF4-FFF2-40B4-BE49-F238E27FC236}">
                <a16:creationId xmlns:a16="http://schemas.microsoft.com/office/drawing/2014/main" id="{A7BE3AE0-FF7C-C50E-B156-D5791742D078}"/>
              </a:ext>
            </a:extLst>
          </p:cNvPr>
          <p:cNvGrpSpPr/>
          <p:nvPr/>
        </p:nvGrpSpPr>
        <p:grpSpPr>
          <a:xfrm>
            <a:off x="4893672" y="1719248"/>
            <a:ext cx="6557109" cy="3419504"/>
            <a:chOff x="5260230" y="1969006"/>
            <a:chExt cx="6557109" cy="3419504"/>
          </a:xfrm>
        </p:grpSpPr>
        <p:pic>
          <p:nvPicPr>
            <p:cNvPr id="52" name="Picture 51">
              <a:extLst>
                <a:ext uri="{FF2B5EF4-FFF2-40B4-BE49-F238E27FC236}">
                  <a16:creationId xmlns:a16="http://schemas.microsoft.com/office/drawing/2014/main" id="{F2F60CAF-E224-0CE0-A414-C45C6748403F}"/>
                </a:ext>
              </a:extLst>
            </p:cNvPr>
            <p:cNvPicPr>
              <a:picLocks noChangeAspect="1"/>
            </p:cNvPicPr>
            <p:nvPr/>
          </p:nvPicPr>
          <p:blipFill>
            <a:blip r:embed="rId3"/>
            <a:stretch>
              <a:fillRect/>
            </a:stretch>
          </p:blipFill>
          <p:spPr>
            <a:xfrm>
              <a:off x="7220727" y="3810514"/>
              <a:ext cx="185847" cy="187156"/>
            </a:xfrm>
            <a:prstGeom prst="rect">
              <a:avLst/>
            </a:prstGeom>
          </p:spPr>
        </p:pic>
        <p:grpSp>
          <p:nvGrpSpPr>
            <p:cNvPr id="53" name="Group 52">
              <a:extLst>
                <a:ext uri="{FF2B5EF4-FFF2-40B4-BE49-F238E27FC236}">
                  <a16:creationId xmlns:a16="http://schemas.microsoft.com/office/drawing/2014/main" id="{0E6058E4-654C-FFDA-EFEA-3B615DE8781E}"/>
                </a:ext>
              </a:extLst>
            </p:cNvPr>
            <p:cNvGrpSpPr/>
            <p:nvPr/>
          </p:nvGrpSpPr>
          <p:grpSpPr>
            <a:xfrm>
              <a:off x="5260230" y="1969006"/>
              <a:ext cx="6557109" cy="3419504"/>
              <a:chOff x="5269283" y="1917841"/>
              <a:chExt cx="6557109" cy="3419504"/>
            </a:xfrm>
          </p:grpSpPr>
          <p:cxnSp>
            <p:nvCxnSpPr>
              <p:cNvPr id="1024" name="Straight Connector 1023">
                <a:extLst>
                  <a:ext uri="{FF2B5EF4-FFF2-40B4-BE49-F238E27FC236}">
                    <a16:creationId xmlns:a16="http://schemas.microsoft.com/office/drawing/2014/main" id="{855CA2E6-4B60-C122-BAA2-8D61D542C024}"/>
                  </a:ext>
                </a:extLst>
              </p:cNvPr>
              <p:cNvCxnSpPr>
                <a:cxnSpLocks/>
              </p:cNvCxnSpPr>
              <p:nvPr/>
            </p:nvCxnSpPr>
            <p:spPr>
              <a:xfrm>
                <a:off x="6327914" y="3734321"/>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25" name="Straight Connector 1024">
                <a:extLst>
                  <a:ext uri="{FF2B5EF4-FFF2-40B4-BE49-F238E27FC236}">
                    <a16:creationId xmlns:a16="http://schemas.microsoft.com/office/drawing/2014/main" id="{AB7F7F77-5869-906D-3077-593EC7104B76}"/>
                  </a:ext>
                </a:extLst>
              </p:cNvPr>
              <p:cNvCxnSpPr>
                <a:cxnSpLocks/>
              </p:cNvCxnSpPr>
              <p:nvPr/>
            </p:nvCxnSpPr>
            <p:spPr>
              <a:xfrm>
                <a:off x="7424753" y="3734321"/>
                <a:ext cx="473621"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27" name="TextBox 16">
                <a:extLst>
                  <a:ext uri="{FF2B5EF4-FFF2-40B4-BE49-F238E27FC236}">
                    <a16:creationId xmlns:a16="http://schemas.microsoft.com/office/drawing/2014/main" id="{57676E8D-D3AC-757D-EDFD-B9E6B1A22211}"/>
                  </a:ext>
                </a:extLst>
              </p:cNvPr>
              <p:cNvSpPr txBox="1"/>
              <p:nvPr/>
            </p:nvSpPr>
            <p:spPr>
              <a:xfrm>
                <a:off x="5271491" y="3819085"/>
                <a:ext cx="1194682" cy="517065"/>
              </a:xfrm>
              <a:prstGeom prst="rect">
                <a:avLst/>
              </a:prstGeom>
              <a:noFill/>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from multiple sources</a:t>
                </a:r>
              </a:p>
            </p:txBody>
          </p:sp>
          <p:grpSp>
            <p:nvGrpSpPr>
              <p:cNvPr id="1028" name="Group 1027">
                <a:extLst>
                  <a:ext uri="{FF2B5EF4-FFF2-40B4-BE49-F238E27FC236}">
                    <a16:creationId xmlns:a16="http://schemas.microsoft.com/office/drawing/2014/main" id="{49F55254-9F81-9D25-ABFC-2EF23A473852}"/>
                  </a:ext>
                </a:extLst>
              </p:cNvPr>
              <p:cNvGrpSpPr>
                <a:grpSpLocks noChangeAspect="1"/>
              </p:cNvGrpSpPr>
              <p:nvPr/>
            </p:nvGrpSpPr>
            <p:grpSpPr>
              <a:xfrm>
                <a:off x="8026719" y="3361113"/>
                <a:ext cx="879564" cy="543550"/>
                <a:chOff x="990205" y="1782500"/>
                <a:chExt cx="1538304" cy="950640"/>
              </a:xfrm>
            </p:grpSpPr>
            <p:grpSp>
              <p:nvGrpSpPr>
                <p:cNvPr id="1057" name="Group 1056">
                  <a:extLst>
                    <a:ext uri="{FF2B5EF4-FFF2-40B4-BE49-F238E27FC236}">
                      <a16:creationId xmlns:a16="http://schemas.microsoft.com/office/drawing/2014/main" id="{98726F67-159D-A9C0-E6F0-DA2BF4AAAF5F}"/>
                    </a:ext>
                  </a:extLst>
                </p:cNvPr>
                <p:cNvGrpSpPr/>
                <p:nvPr/>
              </p:nvGrpSpPr>
              <p:grpSpPr>
                <a:xfrm rot="2700000">
                  <a:off x="2283545" y="2335090"/>
                  <a:ext cx="244119" cy="245808"/>
                  <a:chOff x="2601720" y="3509190"/>
                  <a:chExt cx="551360" cy="557440"/>
                </a:xfrm>
              </p:grpSpPr>
              <p:sp>
                <p:nvSpPr>
                  <p:cNvPr id="1069" name="Freeform 39">
                    <a:extLst>
                      <a:ext uri="{FF2B5EF4-FFF2-40B4-BE49-F238E27FC236}">
                        <a16:creationId xmlns:a16="http://schemas.microsoft.com/office/drawing/2014/main" id="{3FA90CFB-1859-BEFE-59CA-F2F554FB6E49}"/>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0" name="Rectangle 1069">
                    <a:extLst>
                      <a:ext uri="{FF2B5EF4-FFF2-40B4-BE49-F238E27FC236}">
                        <a16:creationId xmlns:a16="http://schemas.microsoft.com/office/drawing/2014/main" id="{020C01D9-0071-B16B-9749-4F7CBCE90EF2}"/>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1" name="Rectangle 1070">
                    <a:extLst>
                      <a:ext uri="{FF2B5EF4-FFF2-40B4-BE49-F238E27FC236}">
                        <a16:creationId xmlns:a16="http://schemas.microsoft.com/office/drawing/2014/main" id="{97EF4687-2893-AAD0-A3C5-C78A558545D2}"/>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58" name="Freeform 182">
                  <a:extLst>
                    <a:ext uri="{FF2B5EF4-FFF2-40B4-BE49-F238E27FC236}">
                      <a16:creationId xmlns:a16="http://schemas.microsoft.com/office/drawing/2014/main" id="{58BF3C78-38AE-6AF8-4BD2-6316BCCA7B8E}"/>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Freeform 182">
                  <a:extLst>
                    <a:ext uri="{FF2B5EF4-FFF2-40B4-BE49-F238E27FC236}">
                      <a16:creationId xmlns:a16="http://schemas.microsoft.com/office/drawing/2014/main" id="{922F3145-A7FD-417A-B4A3-0D90AA1C0FBC}"/>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Freeform 182">
                  <a:extLst>
                    <a:ext uri="{FF2B5EF4-FFF2-40B4-BE49-F238E27FC236}">
                      <a16:creationId xmlns:a16="http://schemas.microsoft.com/office/drawing/2014/main" id="{AA6BA3D1-4613-E3D1-6C2D-2DC4ED0B91C1}"/>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a:extLst>
                    <a:ext uri="{FF2B5EF4-FFF2-40B4-BE49-F238E27FC236}">
                      <a16:creationId xmlns:a16="http://schemas.microsoft.com/office/drawing/2014/main" id="{7C1C887C-A4CA-C723-F7D5-2F544792E7E7}"/>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a:extLst>
                    <a:ext uri="{FF2B5EF4-FFF2-40B4-BE49-F238E27FC236}">
                      <a16:creationId xmlns:a16="http://schemas.microsoft.com/office/drawing/2014/main" id="{586FD0D9-DF09-BD3E-A23B-A92D4F115556}"/>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Oval 1062">
                  <a:extLst>
                    <a:ext uri="{FF2B5EF4-FFF2-40B4-BE49-F238E27FC236}">
                      <a16:creationId xmlns:a16="http://schemas.microsoft.com/office/drawing/2014/main" id="{3C05BFE6-1AD5-403A-07CB-DDF470DD7B90}"/>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Oval 1063">
                  <a:extLst>
                    <a:ext uri="{FF2B5EF4-FFF2-40B4-BE49-F238E27FC236}">
                      <a16:creationId xmlns:a16="http://schemas.microsoft.com/office/drawing/2014/main" id="{45D1200B-70BB-A6BC-4C65-4DF0E6EB2DF1}"/>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65" name="Straight Connector 1064">
                  <a:extLst>
                    <a:ext uri="{FF2B5EF4-FFF2-40B4-BE49-F238E27FC236}">
                      <a16:creationId xmlns:a16="http://schemas.microsoft.com/office/drawing/2014/main" id="{DEC7981B-F97F-648E-0139-EFA39ACCF557}"/>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6" name="Freeform 182">
                  <a:extLst>
                    <a:ext uri="{FF2B5EF4-FFF2-40B4-BE49-F238E27FC236}">
                      <a16:creationId xmlns:a16="http://schemas.microsoft.com/office/drawing/2014/main" id="{46C6DEDF-23B1-EF14-A570-F55B459403F9}"/>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Arc 1066">
                  <a:extLst>
                    <a:ext uri="{FF2B5EF4-FFF2-40B4-BE49-F238E27FC236}">
                      <a16:creationId xmlns:a16="http://schemas.microsoft.com/office/drawing/2014/main" id="{3BA48CC3-EDFB-517C-EF30-7C07B475BFB1}"/>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Arc 1067">
                  <a:extLst>
                    <a:ext uri="{FF2B5EF4-FFF2-40B4-BE49-F238E27FC236}">
                      <a16:creationId xmlns:a16="http://schemas.microsoft.com/office/drawing/2014/main" id="{5D7B0793-D478-E452-7592-A895D4DAA5BE}"/>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9" name="TextBox 18">
                <a:extLst>
                  <a:ext uri="{FF2B5EF4-FFF2-40B4-BE49-F238E27FC236}">
                    <a16:creationId xmlns:a16="http://schemas.microsoft.com/office/drawing/2014/main" id="{6CC31949-0E9C-10BB-9527-54AF15E4E22F}"/>
                  </a:ext>
                </a:extLst>
              </p:cNvPr>
              <p:cNvSpPr txBox="1"/>
              <p:nvPr/>
            </p:nvSpPr>
            <p:spPr>
              <a:xfrm>
                <a:off x="7853109" y="3822591"/>
                <a:ext cx="1194682"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Cosmos DB for PostgreSQL</a:t>
                </a:r>
              </a:p>
            </p:txBody>
          </p:sp>
          <p:pic>
            <p:nvPicPr>
              <p:cNvPr id="1030" name="Picture 1029">
                <a:extLst>
                  <a:ext uri="{FF2B5EF4-FFF2-40B4-BE49-F238E27FC236}">
                    <a16:creationId xmlns:a16="http://schemas.microsoft.com/office/drawing/2014/main" id="{641C90E2-5796-DA6F-8D7A-720DC1A68C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6998" y="3503220"/>
                <a:ext cx="398227" cy="398227"/>
              </a:xfrm>
              <a:prstGeom prst="rect">
                <a:avLst/>
              </a:prstGeom>
            </p:spPr>
          </p:pic>
          <p:sp>
            <p:nvSpPr>
              <p:cNvPr id="1031" name="TextBox 20">
                <a:extLst>
                  <a:ext uri="{FF2B5EF4-FFF2-40B4-BE49-F238E27FC236}">
                    <a16:creationId xmlns:a16="http://schemas.microsoft.com/office/drawing/2014/main" id="{28F88DC7-9717-E246-68E2-4EB0C5954DA0}"/>
                  </a:ext>
                </a:extLst>
              </p:cNvPr>
              <p:cNvSpPr txBox="1"/>
              <p:nvPr/>
            </p:nvSpPr>
            <p:spPr>
              <a:xfrm>
                <a:off x="10631710" y="3822117"/>
                <a:ext cx="1194682"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Machine Learning</a:t>
                </a:r>
              </a:p>
            </p:txBody>
          </p:sp>
          <p:sp>
            <p:nvSpPr>
              <p:cNvPr id="1032" name="TextBox 21">
                <a:extLst>
                  <a:ext uri="{FF2B5EF4-FFF2-40B4-BE49-F238E27FC236}">
                    <a16:creationId xmlns:a16="http://schemas.microsoft.com/office/drawing/2014/main" id="{B5443F60-62F1-AC75-60B3-C92CA519EAA9}"/>
                  </a:ext>
                </a:extLst>
              </p:cNvPr>
              <p:cNvSpPr txBox="1"/>
              <p:nvPr/>
            </p:nvSpPr>
            <p:spPr>
              <a:xfrm>
                <a:off x="10631710" y="4925918"/>
                <a:ext cx="1194682" cy="406265"/>
              </a:xfrm>
              <a:prstGeom prst="rect">
                <a:avLst/>
              </a:prstGeom>
              <a:noFill/>
              <a:extLst>
                <a:ext uri="{909E8E84-426E-40DD-AFC4-6F175D3DCCD1}">
                  <a14:hiddenFill xmlns:a14="http://schemas.microsoft.com/office/drawing/2010/main">
                    <a:solidFill>
                      <a:srgbClr val="FFFFFF"/>
                    </a:solidFill>
                  </a14:hiddenFill>
                </a:ext>
              </a:extLst>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Power BI</a:t>
                </a:r>
              </a:p>
            </p:txBody>
          </p:sp>
          <p:sp>
            <p:nvSpPr>
              <p:cNvPr id="1033" name="Freeform 271">
                <a:extLst>
                  <a:ext uri="{FF2B5EF4-FFF2-40B4-BE49-F238E27FC236}">
                    <a16:creationId xmlns:a16="http://schemas.microsoft.com/office/drawing/2014/main" id="{2028C883-0E9E-A0E5-2ED0-FF741009176A}"/>
                  </a:ext>
                </a:extLst>
              </p:cNvPr>
              <p:cNvSpPr>
                <a:spLocks noChangeAspect="1"/>
              </p:cNvSpPr>
              <p:nvPr/>
            </p:nvSpPr>
            <p:spPr>
              <a:xfrm>
                <a:off x="11029938" y="4648394"/>
                <a:ext cx="398227" cy="30066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4" name="TextBox 23">
                <a:extLst>
                  <a:ext uri="{FF2B5EF4-FFF2-40B4-BE49-F238E27FC236}">
                    <a16:creationId xmlns:a16="http://schemas.microsoft.com/office/drawing/2014/main" id="{90AC6EBA-2474-29AE-4507-5275989A2D68}"/>
                  </a:ext>
                </a:extLst>
              </p:cNvPr>
              <p:cNvSpPr txBox="1"/>
              <p:nvPr/>
            </p:nvSpPr>
            <p:spPr>
              <a:xfrm>
                <a:off x="5271491" y="2239780"/>
                <a:ext cx="1194682" cy="406265"/>
              </a:xfrm>
              <a:prstGeom prst="rect">
                <a:avLst/>
              </a:prstGeom>
              <a:noFill/>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Tenant (customer)</a:t>
                </a:r>
              </a:p>
            </p:txBody>
          </p:sp>
          <p:cxnSp>
            <p:nvCxnSpPr>
              <p:cNvPr id="1035" name="Straight Connector 1034">
                <a:extLst>
                  <a:ext uri="{FF2B5EF4-FFF2-40B4-BE49-F238E27FC236}">
                    <a16:creationId xmlns:a16="http://schemas.microsoft.com/office/drawing/2014/main" id="{EA769C5E-D59A-75F0-88B4-9D9C714558C6}"/>
                  </a:ext>
                </a:extLst>
              </p:cNvPr>
              <p:cNvCxnSpPr>
                <a:cxnSpLocks/>
              </p:cNvCxnSpPr>
              <p:nvPr/>
            </p:nvCxnSpPr>
            <p:spPr>
              <a:xfrm>
                <a:off x="5859778"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36" name="Straight Arrow Connector 1035">
                <a:extLst>
                  <a:ext uri="{FF2B5EF4-FFF2-40B4-BE49-F238E27FC236}">
                    <a16:creationId xmlns:a16="http://schemas.microsoft.com/office/drawing/2014/main" id="{99674337-2010-6A40-ECA6-7C8D66EA0A7E}"/>
                  </a:ext>
                </a:extLst>
              </p:cNvPr>
              <p:cNvCxnSpPr>
                <a:cxnSpLocks/>
              </p:cNvCxnSpPr>
              <p:nvPr/>
            </p:nvCxnSpPr>
            <p:spPr>
              <a:xfrm>
                <a:off x="9026305" y="3748259"/>
                <a:ext cx="184621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7" name="TextBox 26">
                <a:extLst>
                  <a:ext uri="{FF2B5EF4-FFF2-40B4-BE49-F238E27FC236}">
                    <a16:creationId xmlns:a16="http://schemas.microsoft.com/office/drawing/2014/main" id="{BC65DDE3-5DCB-7BCE-02F5-BF7D0B283BA5}"/>
                  </a:ext>
                </a:extLst>
              </p:cNvPr>
              <p:cNvSpPr txBox="1"/>
              <p:nvPr/>
            </p:nvSpPr>
            <p:spPr>
              <a:xfrm>
                <a:off x="9512547" y="3482005"/>
                <a:ext cx="1061939" cy="517065"/>
              </a:xfrm>
              <a:prstGeom prst="rect">
                <a:avLst/>
              </a:prstGeom>
              <a:solidFill>
                <a:schemeClr val="bg1"/>
              </a:solidFill>
            </p:spPr>
            <p:txBody>
              <a:bodyPr wrap="square" lIns="0" tIns="146304" rIns="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Training &amp; Predictive Experimentation</a:t>
                </a:r>
              </a:p>
            </p:txBody>
          </p:sp>
          <p:pic>
            <p:nvPicPr>
              <p:cNvPr id="1038" name="Picture 1037" descr="A picture containing ax, tool&#10;&#10;Description automatically generated">
                <a:extLst>
                  <a:ext uri="{FF2B5EF4-FFF2-40B4-BE49-F238E27FC236}">
                    <a16:creationId xmlns:a16="http://schemas.microsoft.com/office/drawing/2014/main" id="{17B2EC20-3D16-C885-0E9C-37173BCF3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937" y="3457490"/>
                <a:ext cx="244744" cy="199114"/>
              </a:xfrm>
              <a:prstGeom prst="rect">
                <a:avLst/>
              </a:prstGeom>
            </p:spPr>
          </p:pic>
          <p:grpSp>
            <p:nvGrpSpPr>
              <p:cNvPr id="1039" name="Group 1038">
                <a:extLst>
                  <a:ext uri="{FF2B5EF4-FFF2-40B4-BE49-F238E27FC236}">
                    <a16:creationId xmlns:a16="http://schemas.microsoft.com/office/drawing/2014/main" id="{86244C09-98E4-E980-C90D-2D5D90933ABE}"/>
                  </a:ext>
                </a:extLst>
              </p:cNvPr>
              <p:cNvGrpSpPr/>
              <p:nvPr/>
            </p:nvGrpSpPr>
            <p:grpSpPr>
              <a:xfrm>
                <a:off x="5613192" y="3685643"/>
                <a:ext cx="494234" cy="219025"/>
                <a:chOff x="813266" y="2693363"/>
                <a:chExt cx="680909" cy="301752"/>
              </a:xfrm>
            </p:grpSpPr>
            <p:pic>
              <p:nvPicPr>
                <p:cNvPr id="1055" name="Picture 1054" descr="A close up of a sign&#10;&#10;Description automatically generated">
                  <a:extLst>
                    <a:ext uri="{FF2B5EF4-FFF2-40B4-BE49-F238E27FC236}">
                      <a16:creationId xmlns:a16="http://schemas.microsoft.com/office/drawing/2014/main" id="{8F1991F5-7972-C3B3-2A2E-C57EC61A9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423" y="2693363"/>
                  <a:ext cx="301752" cy="301752"/>
                </a:xfrm>
                <a:prstGeom prst="rect">
                  <a:avLst/>
                </a:prstGeom>
              </p:spPr>
            </p:pic>
            <p:pic>
              <p:nvPicPr>
                <p:cNvPr id="1056" name="Picture 1055" descr="A close up of a logo&#10;&#10;Description automatically generated">
                  <a:extLst>
                    <a:ext uri="{FF2B5EF4-FFF2-40B4-BE49-F238E27FC236}">
                      <a16:creationId xmlns:a16="http://schemas.microsoft.com/office/drawing/2014/main" id="{30894671-96EB-8075-6D38-06E6F05B1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266" y="2707079"/>
                  <a:ext cx="274320" cy="274320"/>
                </a:xfrm>
                <a:prstGeom prst="rect">
                  <a:avLst/>
                </a:prstGeom>
              </p:spPr>
            </p:pic>
          </p:grpSp>
          <p:cxnSp>
            <p:nvCxnSpPr>
              <p:cNvPr id="1040" name="Straight Connector 1039">
                <a:extLst>
                  <a:ext uri="{FF2B5EF4-FFF2-40B4-BE49-F238E27FC236}">
                    <a16:creationId xmlns:a16="http://schemas.microsoft.com/office/drawing/2014/main" id="{85B2A0ED-9132-A71E-4044-5B22E9FED30A}"/>
                  </a:ext>
                </a:extLst>
              </p:cNvPr>
              <p:cNvCxnSpPr>
                <a:cxnSpLocks/>
              </p:cNvCxnSpPr>
              <p:nvPr/>
            </p:nvCxnSpPr>
            <p:spPr>
              <a:xfrm flipH="1" flipV="1">
                <a:off x="7106739"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41" name="Straight Connector 1040">
                <a:extLst>
                  <a:ext uri="{FF2B5EF4-FFF2-40B4-BE49-F238E27FC236}">
                    <a16:creationId xmlns:a16="http://schemas.microsoft.com/office/drawing/2014/main" id="{DC451B1C-DEC6-15F1-2BAB-5C0BCB2DF5BD}"/>
                  </a:ext>
                </a:extLst>
              </p:cNvPr>
              <p:cNvCxnSpPr>
                <a:cxnSpLocks/>
              </p:cNvCxnSpPr>
              <p:nvPr/>
            </p:nvCxnSpPr>
            <p:spPr>
              <a:xfrm>
                <a:off x="7117991" y="4205423"/>
                <a:ext cx="0" cy="323966"/>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42" name="Straight Connector 1041">
                <a:extLst>
                  <a:ext uri="{FF2B5EF4-FFF2-40B4-BE49-F238E27FC236}">
                    <a16:creationId xmlns:a16="http://schemas.microsoft.com/office/drawing/2014/main" id="{9B69BF00-C97E-8A14-0C4B-BE4BE71B5D6B}"/>
                  </a:ext>
                </a:extLst>
              </p:cNvPr>
              <p:cNvCxnSpPr>
                <a:cxnSpLocks/>
              </p:cNvCxnSpPr>
              <p:nvPr/>
            </p:nvCxnSpPr>
            <p:spPr>
              <a:xfrm flipH="1">
                <a:off x="6327914" y="4814855"/>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3" name="TextBox 32">
                <a:extLst>
                  <a:ext uri="{FF2B5EF4-FFF2-40B4-BE49-F238E27FC236}">
                    <a16:creationId xmlns:a16="http://schemas.microsoft.com/office/drawing/2014/main" id="{C2253986-FCDB-84D3-7181-290EDE0B7CB6}"/>
                  </a:ext>
                </a:extLst>
              </p:cNvPr>
              <p:cNvSpPr txBox="1"/>
              <p:nvPr/>
            </p:nvSpPr>
            <p:spPr>
              <a:xfrm>
                <a:off x="6539154" y="4923379"/>
                <a:ext cx="1194682" cy="406265"/>
              </a:xfrm>
              <a:prstGeom prst="rect">
                <a:avLst/>
              </a:prstGeom>
              <a:noFill/>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Notification Hubs</a:t>
                </a:r>
              </a:p>
            </p:txBody>
          </p:sp>
          <p:sp>
            <p:nvSpPr>
              <p:cNvPr id="1044" name="TextBox 33">
                <a:extLst>
                  <a:ext uri="{FF2B5EF4-FFF2-40B4-BE49-F238E27FC236}">
                    <a16:creationId xmlns:a16="http://schemas.microsoft.com/office/drawing/2014/main" id="{0B7E9944-746C-4E1E-35BC-915050EA9D1C}"/>
                  </a:ext>
                </a:extLst>
              </p:cNvPr>
              <p:cNvSpPr txBox="1"/>
              <p:nvPr/>
            </p:nvSpPr>
            <p:spPr>
              <a:xfrm>
                <a:off x="5269283" y="4931080"/>
                <a:ext cx="1194682" cy="406265"/>
              </a:xfrm>
              <a:prstGeom prst="rect">
                <a:avLst/>
              </a:prstGeom>
              <a:noFill/>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Consumers</a:t>
                </a:r>
              </a:p>
            </p:txBody>
          </p:sp>
          <p:sp>
            <p:nvSpPr>
              <p:cNvPr id="1045" name="TextBox 34">
                <a:extLst>
                  <a:ext uri="{FF2B5EF4-FFF2-40B4-BE49-F238E27FC236}">
                    <a16:creationId xmlns:a16="http://schemas.microsoft.com/office/drawing/2014/main" id="{8B0E5D6F-9EF2-CF97-69D6-DF7826ABFC32}"/>
                  </a:ext>
                </a:extLst>
              </p:cNvPr>
              <p:cNvSpPr txBox="1"/>
              <p:nvPr/>
            </p:nvSpPr>
            <p:spPr>
              <a:xfrm>
                <a:off x="6650890" y="2402932"/>
                <a:ext cx="954926" cy="2215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Cache </a:t>
                </a:r>
              </a:p>
              <a:p>
                <a:pPr marL="0" marR="0" lvl="0" indent="0" algn="ctr" defTabSz="87872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for Redis</a:t>
                </a:r>
              </a:p>
            </p:txBody>
          </p:sp>
          <p:sp>
            <p:nvSpPr>
              <p:cNvPr id="1046" name="Freeform: Shape 1045">
                <a:extLst>
                  <a:ext uri="{FF2B5EF4-FFF2-40B4-BE49-F238E27FC236}">
                    <a16:creationId xmlns:a16="http://schemas.microsoft.com/office/drawing/2014/main" id="{EB852DEA-4EB7-C9E4-766A-CE6F4315BE7B}"/>
                  </a:ext>
                </a:extLst>
              </p:cNvPr>
              <p:cNvSpPr/>
              <p:nvPr/>
            </p:nvSpPr>
            <p:spPr>
              <a:xfrm>
                <a:off x="6940163" y="1917841"/>
                <a:ext cx="368021" cy="409150"/>
              </a:xfrm>
              <a:custGeom>
                <a:avLst/>
                <a:gdLst>
                  <a:gd name="connsiteX0" fmla="*/ 4654194 w 5185024"/>
                  <a:gd name="connsiteY0" fmla="*/ 2705528 h 5764506"/>
                  <a:gd name="connsiteX1" fmla="*/ 2770598 w 5185024"/>
                  <a:gd name="connsiteY1" fmla="*/ 4263775 h 5764506"/>
                  <a:gd name="connsiteX2" fmla="*/ 3404171 w 5185024"/>
                  <a:gd name="connsiteY2" fmla="*/ 4263775 h 5764506"/>
                  <a:gd name="connsiteX3" fmla="*/ 2690117 w 5185024"/>
                  <a:gd name="connsiteY3" fmla="*/ 5453865 h 5764506"/>
                  <a:gd name="connsiteX4" fmla="*/ 4573713 w 5185024"/>
                  <a:gd name="connsiteY4" fmla="*/ 3895618 h 5764506"/>
                  <a:gd name="connsiteX5" fmla="*/ 3940140 w 5185024"/>
                  <a:gd name="connsiteY5" fmla="*/ 3895618 h 5764506"/>
                  <a:gd name="connsiteX6" fmla="*/ 3686049 w 5185024"/>
                  <a:gd name="connsiteY6" fmla="*/ 1952090 h 5764506"/>
                  <a:gd name="connsiteX7" fmla="*/ 2651784 w 5185024"/>
                  <a:gd name="connsiteY7" fmla="*/ 2208944 h 5764506"/>
                  <a:gd name="connsiteX8" fmla="*/ 3686049 w 5185024"/>
                  <a:gd name="connsiteY8" fmla="*/ 2465798 h 5764506"/>
                  <a:gd name="connsiteX9" fmla="*/ 4720314 w 5185024"/>
                  <a:gd name="connsiteY9" fmla="*/ 2208944 h 5764506"/>
                  <a:gd name="connsiteX10" fmla="*/ 3686049 w 5185024"/>
                  <a:gd name="connsiteY10" fmla="*/ 1952090 h 5764506"/>
                  <a:gd name="connsiteX11" fmla="*/ 3686050 w 5185024"/>
                  <a:gd name="connsiteY11" fmla="*/ 1660989 h 5764506"/>
                  <a:gd name="connsiteX12" fmla="*/ 5185024 w 5185024"/>
                  <a:gd name="connsiteY12" fmla="*/ 2129858 h 5764506"/>
                  <a:gd name="connsiteX13" fmla="*/ 5185024 w 5185024"/>
                  <a:gd name="connsiteY13" fmla="*/ 5271152 h 5764506"/>
                  <a:gd name="connsiteX14" fmla="*/ 5181072 w 5185024"/>
                  <a:gd name="connsiteY14" fmla="*/ 5271152 h 5764506"/>
                  <a:gd name="connsiteX15" fmla="*/ 5185024 w 5185024"/>
                  <a:gd name="connsiteY15" fmla="*/ 5295637 h 5764506"/>
                  <a:gd name="connsiteX16" fmla="*/ 3686050 w 5185024"/>
                  <a:gd name="connsiteY16" fmla="*/ 5764506 h 5764506"/>
                  <a:gd name="connsiteX17" fmla="*/ 2187075 w 5185024"/>
                  <a:gd name="connsiteY17" fmla="*/ 5295637 h 5764506"/>
                  <a:gd name="connsiteX18" fmla="*/ 2191028 w 5185024"/>
                  <a:gd name="connsiteY18" fmla="*/ 5271152 h 5764506"/>
                  <a:gd name="connsiteX19" fmla="*/ 2187075 w 5185024"/>
                  <a:gd name="connsiteY19" fmla="*/ 5271152 h 5764506"/>
                  <a:gd name="connsiteX20" fmla="*/ 2187075 w 5185024"/>
                  <a:gd name="connsiteY20" fmla="*/ 2129858 h 5764506"/>
                  <a:gd name="connsiteX21" fmla="*/ 3686050 w 5185024"/>
                  <a:gd name="connsiteY21" fmla="*/ 1660989 h 5764506"/>
                  <a:gd name="connsiteX22" fmla="*/ 2104986 w 5185024"/>
                  <a:gd name="connsiteY22" fmla="*/ 285964 h 5764506"/>
                  <a:gd name="connsiteX23" fmla="*/ 675662 w 5185024"/>
                  <a:gd name="connsiteY23" fmla="*/ 653265 h 5764506"/>
                  <a:gd name="connsiteX24" fmla="*/ 2104986 w 5185024"/>
                  <a:gd name="connsiteY24" fmla="*/ 1020566 h 5764506"/>
                  <a:gd name="connsiteX25" fmla="*/ 3534310 w 5185024"/>
                  <a:gd name="connsiteY25" fmla="*/ 653265 h 5764506"/>
                  <a:gd name="connsiteX26" fmla="*/ 2104986 w 5185024"/>
                  <a:gd name="connsiteY26" fmla="*/ 285964 h 5764506"/>
                  <a:gd name="connsiteX27" fmla="*/ 2104490 w 5185024"/>
                  <a:gd name="connsiteY27" fmla="*/ 0 h 5764506"/>
                  <a:gd name="connsiteX28" fmla="*/ 4208980 w 5185024"/>
                  <a:gd name="connsiteY28" fmla="*/ 655835 h 5764506"/>
                  <a:gd name="connsiteX29" fmla="*/ 4208980 w 5185024"/>
                  <a:gd name="connsiteY29" fmla="*/ 1422264 h 5764506"/>
                  <a:gd name="connsiteX30" fmla="*/ 4192086 w 5185024"/>
                  <a:gd name="connsiteY30" fmla="*/ 1419723 h 5764506"/>
                  <a:gd name="connsiteX31" fmla="*/ 3564474 w 5185024"/>
                  <a:gd name="connsiteY31" fmla="*/ 1380161 h 5764506"/>
                  <a:gd name="connsiteX32" fmla="*/ 1952091 w 5185024"/>
                  <a:gd name="connsiteY32" fmla="*/ 1883595 h 5764506"/>
                  <a:gd name="connsiteX33" fmla="*/ 1960416 w 5185024"/>
                  <a:gd name="connsiteY33" fmla="*/ 5496776 h 5764506"/>
                  <a:gd name="connsiteX34" fmla="*/ 2200889 w 5185024"/>
                  <a:gd name="connsiteY34" fmla="*/ 5714090 h 5764506"/>
                  <a:gd name="connsiteX35" fmla="*/ 2248309 w 5185024"/>
                  <a:gd name="connsiteY35" fmla="*/ 5735314 h 5764506"/>
                  <a:gd name="connsiteX36" fmla="*/ 2104490 w 5185024"/>
                  <a:gd name="connsiteY36" fmla="*/ 5739832 h 5764506"/>
                  <a:gd name="connsiteX37" fmla="*/ 0 w 5185024"/>
                  <a:gd name="connsiteY37" fmla="*/ 5083997 h 5764506"/>
                  <a:gd name="connsiteX38" fmla="*/ 0 w 5185024"/>
                  <a:gd name="connsiteY38" fmla="*/ 655835 h 5764506"/>
                  <a:gd name="connsiteX39" fmla="*/ 2104490 w 5185024"/>
                  <a:gd name="connsiteY39" fmla="*/ 0 h 57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85024" h="5764506">
                    <a:moveTo>
                      <a:pt x="4654194" y="2705528"/>
                    </a:moveTo>
                    <a:lnTo>
                      <a:pt x="2770598" y="4263775"/>
                    </a:lnTo>
                    <a:lnTo>
                      <a:pt x="3404171" y="4263775"/>
                    </a:lnTo>
                    <a:lnTo>
                      <a:pt x="2690117" y="5453865"/>
                    </a:lnTo>
                    <a:lnTo>
                      <a:pt x="4573713" y="3895618"/>
                    </a:lnTo>
                    <a:lnTo>
                      <a:pt x="3940140" y="3895618"/>
                    </a:lnTo>
                    <a:close/>
                    <a:moveTo>
                      <a:pt x="3686049" y="1952090"/>
                    </a:moveTo>
                    <a:cubicBezTo>
                      <a:pt x="3114840" y="1952090"/>
                      <a:pt x="2651784" y="2067087"/>
                      <a:pt x="2651784" y="2208944"/>
                    </a:cubicBezTo>
                    <a:cubicBezTo>
                      <a:pt x="2651784" y="2350801"/>
                      <a:pt x="3114840" y="2465798"/>
                      <a:pt x="3686049" y="2465798"/>
                    </a:cubicBezTo>
                    <a:cubicBezTo>
                      <a:pt x="4257258" y="2465798"/>
                      <a:pt x="4720314" y="2350801"/>
                      <a:pt x="4720314" y="2208944"/>
                    </a:cubicBezTo>
                    <a:cubicBezTo>
                      <a:pt x="4720314" y="2067087"/>
                      <a:pt x="4257258" y="1952090"/>
                      <a:pt x="3686049" y="1952090"/>
                    </a:cubicBezTo>
                    <a:close/>
                    <a:moveTo>
                      <a:pt x="3686050" y="1660989"/>
                    </a:moveTo>
                    <a:cubicBezTo>
                      <a:pt x="4513911" y="1660989"/>
                      <a:pt x="5185024" y="1870908"/>
                      <a:pt x="5185024" y="2129858"/>
                    </a:cubicBezTo>
                    <a:lnTo>
                      <a:pt x="5185024" y="5271152"/>
                    </a:lnTo>
                    <a:lnTo>
                      <a:pt x="5181072" y="5271152"/>
                    </a:lnTo>
                    <a:lnTo>
                      <a:pt x="5185024" y="5295637"/>
                    </a:lnTo>
                    <a:cubicBezTo>
                      <a:pt x="5185024" y="5554586"/>
                      <a:pt x="4513911" y="5764506"/>
                      <a:pt x="3686050" y="5764506"/>
                    </a:cubicBezTo>
                    <a:cubicBezTo>
                      <a:pt x="2858189" y="5764506"/>
                      <a:pt x="2187075" y="5554586"/>
                      <a:pt x="2187075" y="5295637"/>
                    </a:cubicBezTo>
                    <a:lnTo>
                      <a:pt x="2191028" y="5271152"/>
                    </a:lnTo>
                    <a:lnTo>
                      <a:pt x="2187075" y="5271152"/>
                    </a:lnTo>
                    <a:lnTo>
                      <a:pt x="2187075" y="2129858"/>
                    </a:lnTo>
                    <a:cubicBezTo>
                      <a:pt x="2187075" y="1870908"/>
                      <a:pt x="2858189" y="1660989"/>
                      <a:pt x="3686050" y="1660989"/>
                    </a:cubicBezTo>
                    <a:close/>
                    <a:moveTo>
                      <a:pt x="2104986" y="285964"/>
                    </a:moveTo>
                    <a:cubicBezTo>
                      <a:pt x="1315592" y="285964"/>
                      <a:pt x="675662" y="450410"/>
                      <a:pt x="675662" y="653265"/>
                    </a:cubicBezTo>
                    <a:cubicBezTo>
                      <a:pt x="675662" y="856120"/>
                      <a:pt x="1315592" y="1020566"/>
                      <a:pt x="2104986" y="1020566"/>
                    </a:cubicBezTo>
                    <a:cubicBezTo>
                      <a:pt x="2894380" y="1020566"/>
                      <a:pt x="3534310" y="856120"/>
                      <a:pt x="3534310" y="653265"/>
                    </a:cubicBezTo>
                    <a:cubicBezTo>
                      <a:pt x="3534310" y="450410"/>
                      <a:pt x="2894380" y="285964"/>
                      <a:pt x="2104986" y="285964"/>
                    </a:cubicBezTo>
                    <a:close/>
                    <a:moveTo>
                      <a:pt x="2104490" y="0"/>
                    </a:moveTo>
                    <a:cubicBezTo>
                      <a:pt x="3266768" y="0"/>
                      <a:pt x="4208980" y="293627"/>
                      <a:pt x="4208980" y="655835"/>
                    </a:cubicBezTo>
                    <a:lnTo>
                      <a:pt x="4208980" y="1422264"/>
                    </a:lnTo>
                    <a:lnTo>
                      <a:pt x="4192086" y="1419723"/>
                    </a:lnTo>
                    <a:cubicBezTo>
                      <a:pt x="3999184" y="1394248"/>
                      <a:pt x="3787098" y="1380161"/>
                      <a:pt x="3564474" y="1380161"/>
                    </a:cubicBezTo>
                    <a:cubicBezTo>
                      <a:pt x="2673979" y="1380161"/>
                      <a:pt x="1952091" y="1605556"/>
                      <a:pt x="1952091" y="1883595"/>
                    </a:cubicBezTo>
                    <a:lnTo>
                      <a:pt x="1960416" y="5496776"/>
                    </a:lnTo>
                    <a:cubicBezTo>
                      <a:pt x="1986219" y="5576107"/>
                      <a:pt x="2071015" y="5649994"/>
                      <a:pt x="2200889" y="5714090"/>
                    </a:cubicBezTo>
                    <a:lnTo>
                      <a:pt x="2248309" y="5735314"/>
                    </a:lnTo>
                    <a:lnTo>
                      <a:pt x="2104490" y="5739832"/>
                    </a:lnTo>
                    <a:cubicBezTo>
                      <a:pt x="942212" y="5739832"/>
                      <a:pt x="0" y="5446205"/>
                      <a:pt x="0" y="5083997"/>
                    </a:cubicBezTo>
                    <a:lnTo>
                      <a:pt x="0" y="655835"/>
                    </a:lnTo>
                    <a:cubicBezTo>
                      <a:pt x="0" y="293627"/>
                      <a:pt x="942212" y="0"/>
                      <a:pt x="21044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7" name="people_4" title="Icon of a person">
                <a:extLst>
                  <a:ext uri="{FF2B5EF4-FFF2-40B4-BE49-F238E27FC236}">
                    <a16:creationId xmlns:a16="http://schemas.microsoft.com/office/drawing/2014/main" id="{0DCCC1EE-9F8C-174C-A9B8-2ADD2FB44700}"/>
                  </a:ext>
                </a:extLst>
              </p:cNvPr>
              <p:cNvSpPr>
                <a:spLocks noChangeAspect="1" noEditPoints="1"/>
              </p:cNvSpPr>
              <p:nvPr/>
            </p:nvSpPr>
            <p:spPr bwMode="auto">
              <a:xfrm>
                <a:off x="5688683" y="1934928"/>
                <a:ext cx="346289" cy="3871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Shape 1047">
                <a:extLst>
                  <a:ext uri="{FF2B5EF4-FFF2-40B4-BE49-F238E27FC236}">
                    <a16:creationId xmlns:a16="http://schemas.microsoft.com/office/drawing/2014/main" id="{E812E02D-8F38-3398-43FF-27C555AE5392}"/>
                  </a:ext>
                </a:extLst>
              </p:cNvPr>
              <p:cNvSpPr/>
              <p:nvPr/>
            </p:nvSpPr>
            <p:spPr bwMode="auto">
              <a:xfrm>
                <a:off x="6899120" y="4591039"/>
                <a:ext cx="409064" cy="398880"/>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9" name="Group 1048">
                <a:extLst>
                  <a:ext uri="{FF2B5EF4-FFF2-40B4-BE49-F238E27FC236}">
                    <a16:creationId xmlns:a16="http://schemas.microsoft.com/office/drawing/2014/main" id="{D1A59C61-1147-0121-6E03-83DCB65CD690}"/>
                  </a:ext>
                </a:extLst>
              </p:cNvPr>
              <p:cNvGrpSpPr/>
              <p:nvPr/>
            </p:nvGrpSpPr>
            <p:grpSpPr>
              <a:xfrm>
                <a:off x="5527369" y="4606634"/>
                <a:ext cx="656017" cy="352728"/>
                <a:chOff x="4519883" y="4869057"/>
                <a:chExt cx="656017" cy="352728"/>
              </a:xfrm>
            </p:grpSpPr>
            <p:sp>
              <p:nvSpPr>
                <p:cNvPr id="1052" name="people_4" title="Icon of a person">
                  <a:extLst>
                    <a:ext uri="{FF2B5EF4-FFF2-40B4-BE49-F238E27FC236}">
                      <a16:creationId xmlns:a16="http://schemas.microsoft.com/office/drawing/2014/main" id="{60F4E7D5-9F12-4140-7D8F-06BFC45B97EC}"/>
                    </a:ext>
                  </a:extLst>
                </p:cNvPr>
                <p:cNvSpPr>
                  <a:spLocks noChangeAspect="1" noEditPoints="1"/>
                </p:cNvSpPr>
                <p:nvPr/>
              </p:nvSpPr>
              <p:spPr bwMode="auto">
                <a:xfrm>
                  <a:off x="4713854" y="4916832"/>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people_4" title="Icon of a person">
                  <a:extLst>
                    <a:ext uri="{FF2B5EF4-FFF2-40B4-BE49-F238E27FC236}">
                      <a16:creationId xmlns:a16="http://schemas.microsoft.com/office/drawing/2014/main" id="{2C236B09-ACB3-02F2-2067-2E473B5F36DD}"/>
                    </a:ext>
                  </a:extLst>
                </p:cNvPr>
                <p:cNvSpPr>
                  <a:spLocks noChangeAspect="1" noEditPoints="1"/>
                </p:cNvSpPr>
                <p:nvPr/>
              </p:nvSpPr>
              <p:spPr bwMode="auto">
                <a:xfrm>
                  <a:off x="4903129"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people_4" title="Icon of a person">
                  <a:extLst>
                    <a:ext uri="{FF2B5EF4-FFF2-40B4-BE49-F238E27FC236}">
                      <a16:creationId xmlns:a16="http://schemas.microsoft.com/office/drawing/2014/main" id="{A21A72A7-964E-0BF5-DB2B-3C799047C13E}"/>
                    </a:ext>
                  </a:extLst>
                </p:cNvPr>
                <p:cNvSpPr>
                  <a:spLocks noChangeAspect="1" noEditPoints="1"/>
                </p:cNvSpPr>
                <p:nvPr/>
              </p:nvSpPr>
              <p:spPr bwMode="auto">
                <a:xfrm>
                  <a:off x="4519883"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50" name="Freeform 109">
                <a:extLst>
                  <a:ext uri="{FF2B5EF4-FFF2-40B4-BE49-F238E27FC236}">
                    <a16:creationId xmlns:a16="http://schemas.microsoft.com/office/drawing/2014/main" id="{979B209E-A0F5-A811-3CB1-5D33C0A8B862}"/>
                  </a:ext>
                </a:extLst>
              </p:cNvPr>
              <p:cNvSpPr/>
              <p:nvPr/>
            </p:nvSpPr>
            <p:spPr bwMode="auto">
              <a:xfrm rot="5400000" flipV="1">
                <a:off x="9548369" y="3491228"/>
                <a:ext cx="1064642" cy="1583666"/>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1" name="TextBox 40">
                <a:extLst>
                  <a:ext uri="{FF2B5EF4-FFF2-40B4-BE49-F238E27FC236}">
                    <a16:creationId xmlns:a16="http://schemas.microsoft.com/office/drawing/2014/main" id="{B2665850-F557-15BF-240D-CDEEEE8FBC14}"/>
                  </a:ext>
                </a:extLst>
              </p:cNvPr>
              <p:cNvSpPr txBox="1"/>
              <p:nvPr/>
            </p:nvSpPr>
            <p:spPr>
              <a:xfrm>
                <a:off x="9543719" y="4562524"/>
                <a:ext cx="1061939" cy="517065"/>
              </a:xfrm>
              <a:prstGeom prst="rect">
                <a:avLst/>
              </a:prstGeom>
              <a:solidFill>
                <a:schemeClr val="bg1"/>
              </a:solidFill>
            </p:spPr>
            <p:txBody>
              <a:bodyPr wrap="square" lIns="0" tIns="146304" rIns="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PostgreSQL Power BI Connector</a:t>
                </a:r>
              </a:p>
            </p:txBody>
          </p:sp>
        </p:grpSp>
        <p:sp>
          <p:nvSpPr>
            <p:cNvPr id="54" name="Oval 53">
              <a:extLst>
                <a:ext uri="{FF2B5EF4-FFF2-40B4-BE49-F238E27FC236}">
                  <a16:creationId xmlns:a16="http://schemas.microsoft.com/office/drawing/2014/main" id="{3CE936A0-9BB2-CCC0-8EF1-7E4685E7AF74}"/>
                </a:ext>
              </a:extLst>
            </p:cNvPr>
            <p:cNvSpPr/>
            <p:nvPr/>
          </p:nvSpPr>
          <p:spPr bwMode="auto">
            <a:xfrm>
              <a:off x="6381496" y="3678758"/>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55" name="Oval 54">
              <a:extLst>
                <a:ext uri="{FF2B5EF4-FFF2-40B4-BE49-F238E27FC236}">
                  <a16:creationId xmlns:a16="http://schemas.microsoft.com/office/drawing/2014/main" id="{E768CC74-AD83-AA45-7AD6-597BC06CDBDE}"/>
                </a:ext>
              </a:extLst>
            </p:cNvPr>
            <p:cNvSpPr/>
            <p:nvPr/>
          </p:nvSpPr>
          <p:spPr bwMode="auto">
            <a:xfrm>
              <a:off x="7003159" y="2953140"/>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56" name="Oval 55">
              <a:extLst>
                <a:ext uri="{FF2B5EF4-FFF2-40B4-BE49-F238E27FC236}">
                  <a16:creationId xmlns:a16="http://schemas.microsoft.com/office/drawing/2014/main" id="{95D4AEB3-9ACC-D250-F0D8-3EA149AB2B48}"/>
                </a:ext>
              </a:extLst>
            </p:cNvPr>
            <p:cNvSpPr/>
            <p:nvPr/>
          </p:nvSpPr>
          <p:spPr bwMode="auto">
            <a:xfrm>
              <a:off x="7558121" y="3684502"/>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57" name="Oval 56">
              <a:extLst>
                <a:ext uri="{FF2B5EF4-FFF2-40B4-BE49-F238E27FC236}">
                  <a16:creationId xmlns:a16="http://schemas.microsoft.com/office/drawing/2014/main" id="{610C0F47-A17E-B948-BDAB-94F111AC9074}"/>
                </a:ext>
              </a:extLst>
            </p:cNvPr>
            <p:cNvSpPr/>
            <p:nvPr/>
          </p:nvSpPr>
          <p:spPr bwMode="auto">
            <a:xfrm>
              <a:off x="9344817" y="3699512"/>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58" name="Oval 57">
              <a:extLst>
                <a:ext uri="{FF2B5EF4-FFF2-40B4-BE49-F238E27FC236}">
                  <a16:creationId xmlns:a16="http://schemas.microsoft.com/office/drawing/2014/main" id="{4A276F7A-8D5C-C98D-D4A4-0F1A0D7AF2C4}"/>
                </a:ext>
              </a:extLst>
            </p:cNvPr>
            <p:cNvSpPr/>
            <p:nvPr/>
          </p:nvSpPr>
          <p:spPr bwMode="auto">
            <a:xfrm>
              <a:off x="9327703" y="4752550"/>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59" name="Oval 58">
              <a:extLst>
                <a:ext uri="{FF2B5EF4-FFF2-40B4-BE49-F238E27FC236}">
                  <a16:creationId xmlns:a16="http://schemas.microsoft.com/office/drawing/2014/main" id="{0EB5A93F-6EC4-84A0-18C0-F302F4C6DD78}"/>
                </a:ext>
              </a:extLst>
            </p:cNvPr>
            <p:cNvSpPr/>
            <p:nvPr/>
          </p:nvSpPr>
          <p:spPr bwMode="auto">
            <a:xfrm>
              <a:off x="7027860" y="4266728"/>
              <a:ext cx="182880" cy="182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sp>
          <p:nvSpPr>
            <p:cNvPr id="60" name="TextBox 10">
              <a:extLst>
                <a:ext uri="{FF2B5EF4-FFF2-40B4-BE49-F238E27FC236}">
                  <a16:creationId xmlns:a16="http://schemas.microsoft.com/office/drawing/2014/main" id="{FF2E77C6-F5D1-F98A-73CF-029552FA355F}"/>
                </a:ext>
              </a:extLst>
            </p:cNvPr>
            <p:cNvSpPr txBox="1"/>
            <p:nvPr/>
          </p:nvSpPr>
          <p:spPr>
            <a:xfrm>
              <a:off x="6502056" y="3781576"/>
              <a:ext cx="1188720" cy="627864"/>
            </a:xfrm>
            <a:prstGeom prst="rect">
              <a:avLst/>
            </a:prstGeom>
            <a:noFill/>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Kubernetes Service</a:t>
              </a:r>
            </a:p>
          </p:txBody>
        </p:sp>
        <p:pic>
          <p:nvPicPr>
            <p:cNvPr id="61" name="Picture 60">
              <a:extLst>
                <a:ext uri="{FF2B5EF4-FFF2-40B4-BE49-F238E27FC236}">
                  <a16:creationId xmlns:a16="http://schemas.microsoft.com/office/drawing/2014/main" id="{A91E5D56-93D8-FD47-00E7-2F65EAD3CDC8}"/>
                </a:ext>
              </a:extLst>
            </p:cNvPr>
            <p:cNvPicPr>
              <a:picLocks noChangeAspect="1"/>
            </p:cNvPicPr>
            <p:nvPr/>
          </p:nvPicPr>
          <p:blipFill>
            <a:blip r:embed="rId8"/>
            <a:stretch>
              <a:fillRect/>
            </a:stretch>
          </p:blipFill>
          <p:spPr>
            <a:xfrm>
              <a:off x="6873089" y="3482839"/>
              <a:ext cx="449193" cy="433966"/>
            </a:xfrm>
            <a:prstGeom prst="rect">
              <a:avLst/>
            </a:prstGeom>
          </p:spPr>
        </p:pic>
        <p:pic>
          <p:nvPicPr>
            <p:cNvPr id="62" name="Picture 61">
              <a:extLst>
                <a:ext uri="{FF2B5EF4-FFF2-40B4-BE49-F238E27FC236}">
                  <a16:creationId xmlns:a16="http://schemas.microsoft.com/office/drawing/2014/main" id="{B9ECD1A8-E3D5-F0B1-AB27-38DD15000587}"/>
                </a:ext>
              </a:extLst>
            </p:cNvPr>
            <p:cNvPicPr>
              <a:picLocks noChangeAspect="1"/>
            </p:cNvPicPr>
            <p:nvPr/>
          </p:nvPicPr>
          <p:blipFill>
            <a:blip r:embed="rId9">
              <a:clrChange>
                <a:clrFrom>
                  <a:srgbClr val="F9F9FB"/>
                </a:clrFrom>
                <a:clrTo>
                  <a:srgbClr val="F9F9FB">
                    <a:alpha val="0"/>
                  </a:srgbClr>
                </a:clrTo>
              </a:clrChange>
            </a:blip>
            <a:stretch>
              <a:fillRect/>
            </a:stretch>
          </p:blipFill>
          <p:spPr>
            <a:xfrm>
              <a:off x="6715795" y="3239365"/>
              <a:ext cx="359456" cy="340927"/>
            </a:xfrm>
            <a:prstGeom prst="rect">
              <a:avLst/>
            </a:prstGeom>
          </p:spPr>
        </p:pic>
        <p:pic>
          <p:nvPicPr>
            <p:cNvPr id="63" name="Picture 62">
              <a:extLst>
                <a:ext uri="{FF2B5EF4-FFF2-40B4-BE49-F238E27FC236}">
                  <a16:creationId xmlns:a16="http://schemas.microsoft.com/office/drawing/2014/main" id="{451D12DD-0B83-452D-5524-56F8E1A8F6C4}"/>
                </a:ext>
              </a:extLst>
            </p:cNvPr>
            <p:cNvPicPr>
              <a:picLocks noChangeAspect="1"/>
            </p:cNvPicPr>
            <p:nvPr/>
          </p:nvPicPr>
          <p:blipFill>
            <a:blip r:embed="rId10">
              <a:clrChange>
                <a:clrFrom>
                  <a:srgbClr val="F9F9FB"/>
                </a:clrFrom>
                <a:clrTo>
                  <a:srgbClr val="F9F9FB">
                    <a:alpha val="0"/>
                  </a:srgbClr>
                </a:clrTo>
              </a:clrChange>
            </a:blip>
            <a:stretch>
              <a:fillRect/>
            </a:stretch>
          </p:blipFill>
          <p:spPr>
            <a:xfrm rot="727112">
              <a:off x="7090175" y="3249887"/>
              <a:ext cx="355305" cy="328847"/>
            </a:xfrm>
            <a:prstGeom prst="rect">
              <a:avLst/>
            </a:prstGeom>
          </p:spPr>
        </p:pic>
      </p:grpSp>
    </p:spTree>
    <p:extLst>
      <p:ext uri="{BB962C8B-B14F-4D97-AF65-F5344CB8AC3E}">
        <p14:creationId xmlns:p14="http://schemas.microsoft.com/office/powerpoint/2010/main" val="30961187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AE3C-45AD-4B88-9BBD-EBFF1D9F7639}"/>
              </a:ext>
            </a:extLst>
          </p:cNvPr>
          <p:cNvSpPr>
            <a:spLocks noGrp="1"/>
          </p:cNvSpPr>
          <p:nvPr>
            <p:ph type="title"/>
          </p:nvPr>
        </p:nvSpPr>
        <p:spPr/>
        <p:txBody>
          <a:bodyPr/>
          <a:lstStyle/>
          <a:p>
            <a:r>
              <a:rPr lang="en-US" dirty="0"/>
              <a:t>Optimize your Azure Cosmos DB costs</a:t>
            </a:r>
            <a:br>
              <a:rPr lang="en-US" dirty="0"/>
            </a:br>
            <a:endParaRPr lang="en-US" sz="2400" dirty="0"/>
          </a:p>
        </p:txBody>
      </p:sp>
      <p:sp>
        <p:nvSpPr>
          <p:cNvPr id="17" name="Text Placeholder 11">
            <a:extLst>
              <a:ext uri="{FF2B5EF4-FFF2-40B4-BE49-F238E27FC236}">
                <a16:creationId xmlns:a16="http://schemas.microsoft.com/office/drawing/2014/main" id="{5731832E-05E8-A078-BFB0-04B1E3AACC74}"/>
              </a:ext>
            </a:extLst>
          </p:cNvPr>
          <p:cNvSpPr txBox="1">
            <a:spLocks/>
          </p:cNvSpPr>
          <p:nvPr/>
        </p:nvSpPr>
        <p:spPr>
          <a:xfrm>
            <a:off x="2122858" y="1748696"/>
            <a:ext cx="7943169" cy="30777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Getting started with Azure Cosmos DB is fast, easy, and economical</a:t>
            </a:r>
          </a:p>
        </p:txBody>
      </p:sp>
      <p:grpSp>
        <p:nvGrpSpPr>
          <p:cNvPr id="3" name="Group 57">
            <a:extLst>
              <a:ext uri="{FF2B5EF4-FFF2-40B4-BE49-F238E27FC236}">
                <a16:creationId xmlns:a16="http://schemas.microsoft.com/office/drawing/2014/main" id="{5576A566-965A-8EDA-F800-F3C33B03AFBB}"/>
              </a:ext>
              <a:ext uri="{C183D7F6-B498-43B3-948B-1728B52AA6E4}">
                <adec:decorative xmlns:adec="http://schemas.microsoft.com/office/drawing/2017/decorative" val="1"/>
              </a:ext>
            </a:extLst>
          </p:cNvPr>
          <p:cNvGrpSpPr>
            <a:grpSpLocks noChangeAspect="1"/>
          </p:cNvGrpSpPr>
          <p:nvPr/>
        </p:nvGrpSpPr>
        <p:grpSpPr bwMode="auto">
          <a:xfrm>
            <a:off x="577125" y="3041990"/>
            <a:ext cx="505717" cy="494620"/>
            <a:chOff x="3404" y="2781"/>
            <a:chExt cx="319" cy="312"/>
          </a:xfrm>
        </p:grpSpPr>
        <p:sp>
          <p:nvSpPr>
            <p:cNvPr id="4" name="Freeform 58">
              <a:extLst>
                <a:ext uri="{FF2B5EF4-FFF2-40B4-BE49-F238E27FC236}">
                  <a16:creationId xmlns:a16="http://schemas.microsoft.com/office/drawing/2014/main" id="{0008C172-D449-B42E-8CDC-88D26B23740A}"/>
                </a:ext>
              </a:extLst>
            </p:cNvPr>
            <p:cNvSpPr>
              <a:spLocks/>
            </p:cNvSpPr>
            <p:nvPr/>
          </p:nvSpPr>
          <p:spPr bwMode="auto">
            <a:xfrm>
              <a:off x="3433" y="2781"/>
              <a:ext cx="134" cy="92"/>
            </a:xfrm>
            <a:custGeom>
              <a:avLst/>
              <a:gdLst>
                <a:gd name="T0" fmla="*/ 588 w 590"/>
                <a:gd name="T1" fmla="*/ 128 h 404"/>
                <a:gd name="T2" fmla="*/ 590 w 590"/>
                <a:gd name="T3" fmla="*/ 128 h 404"/>
                <a:gd name="T4" fmla="*/ 590 w 590"/>
                <a:gd name="T5" fmla="*/ 0 h 404"/>
                <a:gd name="T6" fmla="*/ 0 w 590"/>
                <a:gd name="T7" fmla="*/ 341 h 404"/>
                <a:gd name="T8" fmla="*/ 109 w 590"/>
                <a:gd name="T9" fmla="*/ 404 h 404"/>
                <a:gd name="T10" fmla="*/ 588 w 590"/>
                <a:gd name="T11" fmla="*/ 128 h 404"/>
              </a:gdLst>
              <a:ahLst/>
              <a:cxnLst>
                <a:cxn ang="0">
                  <a:pos x="T0" y="T1"/>
                </a:cxn>
                <a:cxn ang="0">
                  <a:pos x="T2" y="T3"/>
                </a:cxn>
                <a:cxn ang="0">
                  <a:pos x="T4" y="T5"/>
                </a:cxn>
                <a:cxn ang="0">
                  <a:pos x="T6" y="T7"/>
                </a:cxn>
                <a:cxn ang="0">
                  <a:pos x="T8" y="T9"/>
                </a:cxn>
                <a:cxn ang="0">
                  <a:pos x="T10" y="T11"/>
                </a:cxn>
              </a:cxnLst>
              <a:rect l="0" t="0" r="r" b="b"/>
              <a:pathLst>
                <a:path w="590" h="404">
                  <a:moveTo>
                    <a:pt x="588" y="128"/>
                  </a:moveTo>
                  <a:cubicBezTo>
                    <a:pt x="589" y="128"/>
                    <a:pt x="589" y="128"/>
                    <a:pt x="590" y="128"/>
                  </a:cubicBezTo>
                  <a:cubicBezTo>
                    <a:pt x="590" y="0"/>
                    <a:pt x="590" y="0"/>
                    <a:pt x="590" y="0"/>
                  </a:cubicBezTo>
                  <a:cubicBezTo>
                    <a:pt x="339" y="0"/>
                    <a:pt x="125" y="124"/>
                    <a:pt x="0" y="341"/>
                  </a:cubicBezTo>
                  <a:cubicBezTo>
                    <a:pt x="109" y="404"/>
                    <a:pt x="109" y="404"/>
                    <a:pt x="109" y="404"/>
                  </a:cubicBezTo>
                  <a:cubicBezTo>
                    <a:pt x="205" y="239"/>
                    <a:pt x="384" y="128"/>
                    <a:pt x="588"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Freeform 59">
              <a:extLst>
                <a:ext uri="{FF2B5EF4-FFF2-40B4-BE49-F238E27FC236}">
                  <a16:creationId xmlns:a16="http://schemas.microsoft.com/office/drawing/2014/main" id="{F7C299CD-A761-CDE8-490C-012886A5E28F}"/>
                </a:ext>
              </a:extLst>
            </p:cNvPr>
            <p:cNvSpPr>
              <a:spLocks/>
            </p:cNvSpPr>
            <p:nvPr/>
          </p:nvSpPr>
          <p:spPr bwMode="auto">
            <a:xfrm>
              <a:off x="3404" y="2859"/>
              <a:ext cx="53" cy="156"/>
            </a:xfrm>
            <a:custGeom>
              <a:avLst/>
              <a:gdLst>
                <a:gd name="T0" fmla="*/ 160 w 235"/>
                <a:gd name="T1" fmla="*/ 342 h 683"/>
                <a:gd name="T2" fmla="*/ 235 w 235"/>
                <a:gd name="T3" fmla="*/ 63 h 683"/>
                <a:gd name="T4" fmla="*/ 126 w 235"/>
                <a:gd name="T5" fmla="*/ 0 h 683"/>
                <a:gd name="T6" fmla="*/ 126 w 235"/>
                <a:gd name="T7" fmla="*/ 683 h 683"/>
                <a:gd name="T8" fmla="*/ 235 w 235"/>
                <a:gd name="T9" fmla="*/ 620 h 683"/>
                <a:gd name="T10" fmla="*/ 160 w 235"/>
                <a:gd name="T11" fmla="*/ 342 h 683"/>
              </a:gdLst>
              <a:ahLst/>
              <a:cxnLst>
                <a:cxn ang="0">
                  <a:pos x="T0" y="T1"/>
                </a:cxn>
                <a:cxn ang="0">
                  <a:pos x="T2" y="T3"/>
                </a:cxn>
                <a:cxn ang="0">
                  <a:pos x="T4" y="T5"/>
                </a:cxn>
                <a:cxn ang="0">
                  <a:pos x="T6" y="T7"/>
                </a:cxn>
                <a:cxn ang="0">
                  <a:pos x="T8" y="T9"/>
                </a:cxn>
                <a:cxn ang="0">
                  <a:pos x="T10" y="T11"/>
                </a:cxn>
              </a:cxnLst>
              <a:rect l="0" t="0" r="r" b="b"/>
              <a:pathLst>
                <a:path w="235" h="683">
                  <a:moveTo>
                    <a:pt x="160" y="342"/>
                  </a:moveTo>
                  <a:cubicBezTo>
                    <a:pt x="160" y="240"/>
                    <a:pt x="187" y="145"/>
                    <a:pt x="235" y="63"/>
                  </a:cubicBezTo>
                  <a:cubicBezTo>
                    <a:pt x="126" y="0"/>
                    <a:pt x="126" y="0"/>
                    <a:pt x="126" y="0"/>
                  </a:cubicBezTo>
                  <a:cubicBezTo>
                    <a:pt x="0" y="218"/>
                    <a:pt x="0" y="465"/>
                    <a:pt x="126" y="683"/>
                  </a:cubicBezTo>
                  <a:cubicBezTo>
                    <a:pt x="235" y="620"/>
                    <a:pt x="235" y="620"/>
                    <a:pt x="235" y="620"/>
                  </a:cubicBezTo>
                  <a:cubicBezTo>
                    <a:pt x="187" y="538"/>
                    <a:pt x="160" y="443"/>
                    <a:pt x="160" y="34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Freeform 60">
              <a:extLst>
                <a:ext uri="{FF2B5EF4-FFF2-40B4-BE49-F238E27FC236}">
                  <a16:creationId xmlns:a16="http://schemas.microsoft.com/office/drawing/2014/main" id="{A0BBAAE8-A2E1-9365-162F-1ABD2BB50F82}"/>
                </a:ext>
              </a:extLst>
            </p:cNvPr>
            <p:cNvSpPr>
              <a:spLocks/>
            </p:cNvSpPr>
            <p:nvPr/>
          </p:nvSpPr>
          <p:spPr bwMode="auto">
            <a:xfrm>
              <a:off x="3433" y="3001"/>
              <a:ext cx="134" cy="92"/>
            </a:xfrm>
            <a:custGeom>
              <a:avLst/>
              <a:gdLst>
                <a:gd name="T0" fmla="*/ 588 w 590"/>
                <a:gd name="T1" fmla="*/ 276 h 404"/>
                <a:gd name="T2" fmla="*/ 109 w 590"/>
                <a:gd name="T3" fmla="*/ 0 h 404"/>
                <a:gd name="T4" fmla="*/ 0 w 590"/>
                <a:gd name="T5" fmla="*/ 63 h 404"/>
                <a:gd name="T6" fmla="*/ 590 w 590"/>
                <a:gd name="T7" fmla="*/ 404 h 404"/>
                <a:gd name="T8" fmla="*/ 590 w 590"/>
                <a:gd name="T9" fmla="*/ 276 h 404"/>
                <a:gd name="T10" fmla="*/ 588 w 590"/>
                <a:gd name="T11" fmla="*/ 276 h 404"/>
              </a:gdLst>
              <a:ahLst/>
              <a:cxnLst>
                <a:cxn ang="0">
                  <a:pos x="T0" y="T1"/>
                </a:cxn>
                <a:cxn ang="0">
                  <a:pos x="T2" y="T3"/>
                </a:cxn>
                <a:cxn ang="0">
                  <a:pos x="T4" y="T5"/>
                </a:cxn>
                <a:cxn ang="0">
                  <a:pos x="T6" y="T7"/>
                </a:cxn>
                <a:cxn ang="0">
                  <a:pos x="T8" y="T9"/>
                </a:cxn>
                <a:cxn ang="0">
                  <a:pos x="T10" y="T11"/>
                </a:cxn>
              </a:cxnLst>
              <a:rect l="0" t="0" r="r" b="b"/>
              <a:pathLst>
                <a:path w="590" h="404">
                  <a:moveTo>
                    <a:pt x="588" y="276"/>
                  </a:moveTo>
                  <a:cubicBezTo>
                    <a:pt x="383" y="276"/>
                    <a:pt x="205" y="165"/>
                    <a:pt x="109" y="0"/>
                  </a:cubicBezTo>
                  <a:cubicBezTo>
                    <a:pt x="0" y="63"/>
                    <a:pt x="0" y="63"/>
                    <a:pt x="0" y="63"/>
                  </a:cubicBezTo>
                  <a:cubicBezTo>
                    <a:pt x="125" y="280"/>
                    <a:pt x="339" y="404"/>
                    <a:pt x="590" y="404"/>
                  </a:cubicBezTo>
                  <a:cubicBezTo>
                    <a:pt x="590" y="276"/>
                    <a:pt x="590" y="276"/>
                    <a:pt x="590" y="276"/>
                  </a:cubicBezTo>
                  <a:cubicBezTo>
                    <a:pt x="589" y="276"/>
                    <a:pt x="589" y="276"/>
                    <a:pt x="588" y="27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61">
              <a:extLst>
                <a:ext uri="{FF2B5EF4-FFF2-40B4-BE49-F238E27FC236}">
                  <a16:creationId xmlns:a16="http://schemas.microsoft.com/office/drawing/2014/main" id="{BF647EE6-8084-5DD7-B1A2-66DA556DE45E}"/>
                </a:ext>
              </a:extLst>
            </p:cNvPr>
            <p:cNvSpPr>
              <a:spLocks/>
            </p:cNvSpPr>
            <p:nvPr/>
          </p:nvSpPr>
          <p:spPr bwMode="auto">
            <a:xfrm>
              <a:off x="3567" y="2781"/>
              <a:ext cx="156" cy="312"/>
            </a:xfrm>
            <a:custGeom>
              <a:avLst/>
              <a:gdLst>
                <a:gd name="T0" fmla="*/ 0 w 681"/>
                <a:gd name="T1" fmla="*/ 0 h 1365"/>
                <a:gd name="T2" fmla="*/ 0 w 681"/>
                <a:gd name="T3" fmla="*/ 128 h 1365"/>
                <a:gd name="T4" fmla="*/ 553 w 681"/>
                <a:gd name="T5" fmla="*/ 683 h 1365"/>
                <a:gd name="T6" fmla="*/ 0 w 681"/>
                <a:gd name="T7" fmla="*/ 1237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9"/>
                    <a:pt x="553" y="377"/>
                    <a:pt x="553" y="683"/>
                  </a:cubicBezTo>
                  <a:cubicBezTo>
                    <a:pt x="553" y="989"/>
                    <a:pt x="305" y="1237"/>
                    <a:pt x="0" y="1237"/>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62">
              <a:extLst>
                <a:ext uri="{FF2B5EF4-FFF2-40B4-BE49-F238E27FC236}">
                  <a16:creationId xmlns:a16="http://schemas.microsoft.com/office/drawing/2014/main" id="{7D0EB074-ACD3-8FC3-007A-D84EB9FC8447}"/>
                </a:ext>
              </a:extLst>
            </p:cNvPr>
            <p:cNvSpPr>
              <a:spLocks noEditPoints="1"/>
            </p:cNvSpPr>
            <p:nvPr/>
          </p:nvSpPr>
          <p:spPr bwMode="auto">
            <a:xfrm>
              <a:off x="3528" y="2863"/>
              <a:ext cx="78" cy="148"/>
            </a:xfrm>
            <a:custGeom>
              <a:avLst/>
              <a:gdLst>
                <a:gd name="T0" fmla="*/ 341 w 341"/>
                <a:gd name="T1" fmla="*/ 434 h 651"/>
                <a:gd name="T2" fmla="*/ 304 w 341"/>
                <a:gd name="T3" fmla="*/ 529 h 651"/>
                <a:gd name="T4" fmla="*/ 196 w 341"/>
                <a:gd name="T5" fmla="*/ 573 h 651"/>
                <a:gd name="T6" fmla="*/ 196 w 341"/>
                <a:gd name="T7" fmla="*/ 651 h 651"/>
                <a:gd name="T8" fmla="*/ 144 w 341"/>
                <a:gd name="T9" fmla="*/ 651 h 651"/>
                <a:gd name="T10" fmla="*/ 144 w 341"/>
                <a:gd name="T11" fmla="*/ 576 h 651"/>
                <a:gd name="T12" fmla="*/ 9 w 341"/>
                <a:gd name="T13" fmla="*/ 543 h 651"/>
                <a:gd name="T14" fmla="*/ 9 w 341"/>
                <a:gd name="T15" fmla="*/ 444 h 651"/>
                <a:gd name="T16" fmla="*/ 71 w 341"/>
                <a:gd name="T17" fmla="*/ 475 h 651"/>
                <a:gd name="T18" fmla="*/ 144 w 341"/>
                <a:gd name="T19" fmla="*/ 492 h 651"/>
                <a:gd name="T20" fmla="*/ 144 w 341"/>
                <a:gd name="T21" fmla="*/ 362 h 651"/>
                <a:gd name="T22" fmla="*/ 32 w 341"/>
                <a:gd name="T23" fmla="*/ 298 h 651"/>
                <a:gd name="T24" fmla="*/ 0 w 341"/>
                <a:gd name="T25" fmla="*/ 207 h 651"/>
                <a:gd name="T26" fmla="*/ 40 w 341"/>
                <a:gd name="T27" fmla="*/ 112 h 651"/>
                <a:gd name="T28" fmla="*/ 144 w 341"/>
                <a:gd name="T29" fmla="*/ 66 h 651"/>
                <a:gd name="T30" fmla="*/ 144 w 341"/>
                <a:gd name="T31" fmla="*/ 0 h 651"/>
                <a:gd name="T32" fmla="*/ 196 w 341"/>
                <a:gd name="T33" fmla="*/ 0 h 651"/>
                <a:gd name="T34" fmla="*/ 196 w 341"/>
                <a:gd name="T35" fmla="*/ 65 h 651"/>
                <a:gd name="T36" fmla="*/ 308 w 341"/>
                <a:gd name="T37" fmla="*/ 89 h 651"/>
                <a:gd name="T38" fmla="*/ 308 w 341"/>
                <a:gd name="T39" fmla="*/ 185 h 651"/>
                <a:gd name="T40" fmla="*/ 196 w 341"/>
                <a:gd name="T41" fmla="*/ 148 h 651"/>
                <a:gd name="T42" fmla="*/ 196 w 341"/>
                <a:gd name="T43" fmla="*/ 283 h 651"/>
                <a:gd name="T44" fmla="*/ 308 w 341"/>
                <a:gd name="T45" fmla="*/ 347 h 651"/>
                <a:gd name="T46" fmla="*/ 341 w 341"/>
                <a:gd name="T47" fmla="*/ 434 h 651"/>
                <a:gd name="T48" fmla="*/ 144 w 341"/>
                <a:gd name="T49" fmla="*/ 262 h 651"/>
                <a:gd name="T50" fmla="*/ 144 w 341"/>
                <a:gd name="T51" fmla="*/ 150 h 651"/>
                <a:gd name="T52" fmla="*/ 94 w 341"/>
                <a:gd name="T53" fmla="*/ 201 h 651"/>
                <a:gd name="T54" fmla="*/ 144 w 341"/>
                <a:gd name="T55" fmla="*/ 262 h 651"/>
                <a:gd name="T56" fmla="*/ 246 w 341"/>
                <a:gd name="T57" fmla="*/ 439 h 651"/>
                <a:gd name="T58" fmla="*/ 196 w 341"/>
                <a:gd name="T59" fmla="*/ 382 h 651"/>
                <a:gd name="T60" fmla="*/ 196 w 341"/>
                <a:gd name="T61" fmla="*/ 490 h 651"/>
                <a:gd name="T62" fmla="*/ 246 w 341"/>
                <a:gd name="T63" fmla="*/ 43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1">
                  <a:moveTo>
                    <a:pt x="341" y="434"/>
                  </a:moveTo>
                  <a:cubicBezTo>
                    <a:pt x="341" y="474"/>
                    <a:pt x="329" y="505"/>
                    <a:pt x="304" y="529"/>
                  </a:cubicBezTo>
                  <a:cubicBezTo>
                    <a:pt x="279" y="553"/>
                    <a:pt x="243" y="568"/>
                    <a:pt x="196" y="573"/>
                  </a:cubicBezTo>
                  <a:cubicBezTo>
                    <a:pt x="196" y="651"/>
                    <a:pt x="196" y="651"/>
                    <a:pt x="196" y="651"/>
                  </a:cubicBezTo>
                  <a:cubicBezTo>
                    <a:pt x="144" y="651"/>
                    <a:pt x="144" y="651"/>
                    <a:pt x="144" y="651"/>
                  </a:cubicBezTo>
                  <a:cubicBezTo>
                    <a:pt x="144" y="576"/>
                    <a:pt x="144" y="576"/>
                    <a:pt x="144" y="576"/>
                  </a:cubicBezTo>
                  <a:cubicBezTo>
                    <a:pt x="95" y="575"/>
                    <a:pt x="50" y="564"/>
                    <a:pt x="9" y="543"/>
                  </a:cubicBezTo>
                  <a:cubicBezTo>
                    <a:pt x="9" y="444"/>
                    <a:pt x="9" y="444"/>
                    <a:pt x="9" y="444"/>
                  </a:cubicBezTo>
                  <a:cubicBezTo>
                    <a:pt x="22" y="455"/>
                    <a:pt x="43" y="465"/>
                    <a:pt x="71" y="475"/>
                  </a:cubicBezTo>
                  <a:cubicBezTo>
                    <a:pt x="99" y="485"/>
                    <a:pt x="123" y="490"/>
                    <a:pt x="144" y="492"/>
                  </a:cubicBezTo>
                  <a:cubicBezTo>
                    <a:pt x="144" y="362"/>
                    <a:pt x="144" y="362"/>
                    <a:pt x="144" y="362"/>
                  </a:cubicBezTo>
                  <a:cubicBezTo>
                    <a:pt x="91" y="343"/>
                    <a:pt x="54" y="322"/>
                    <a:pt x="32" y="298"/>
                  </a:cubicBezTo>
                  <a:cubicBezTo>
                    <a:pt x="11" y="275"/>
                    <a:pt x="0" y="245"/>
                    <a:pt x="0" y="207"/>
                  </a:cubicBezTo>
                  <a:cubicBezTo>
                    <a:pt x="0" y="169"/>
                    <a:pt x="13" y="138"/>
                    <a:pt x="40" y="112"/>
                  </a:cubicBezTo>
                  <a:cubicBezTo>
                    <a:pt x="67" y="86"/>
                    <a:pt x="101" y="71"/>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2"/>
                    <a:pt x="285" y="323"/>
                    <a:pt x="308" y="347"/>
                  </a:cubicBezTo>
                  <a:cubicBezTo>
                    <a:pt x="330" y="371"/>
                    <a:pt x="341" y="400"/>
                    <a:pt x="341" y="434"/>
                  </a:cubicBezTo>
                  <a:close/>
                  <a:moveTo>
                    <a:pt x="144" y="262"/>
                  </a:moveTo>
                  <a:cubicBezTo>
                    <a:pt x="144" y="150"/>
                    <a:pt x="144" y="150"/>
                    <a:pt x="144" y="150"/>
                  </a:cubicBezTo>
                  <a:cubicBezTo>
                    <a:pt x="111" y="156"/>
                    <a:pt x="94" y="173"/>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5"/>
                    <a:pt x="246" y="468"/>
                    <a:pt x="246" y="4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7" name="Text Placeholder 11">
            <a:extLst>
              <a:ext uri="{FF2B5EF4-FFF2-40B4-BE49-F238E27FC236}">
                <a16:creationId xmlns:a16="http://schemas.microsoft.com/office/drawing/2014/main" id="{DD4895C3-EC4E-B426-1044-F94F6EF673B6}"/>
              </a:ext>
            </a:extLst>
          </p:cNvPr>
          <p:cNvSpPr txBox="1">
            <a:spLocks/>
          </p:cNvSpPr>
          <p:nvPr/>
        </p:nvSpPr>
        <p:spPr>
          <a:xfrm>
            <a:off x="1241758" y="3132282"/>
            <a:ext cx="1012032"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Free tier</a:t>
            </a:r>
          </a:p>
        </p:txBody>
      </p:sp>
      <p:cxnSp>
        <p:nvCxnSpPr>
          <p:cNvPr id="46" name="Straight Connector 45">
            <a:extLst>
              <a:ext uri="{FF2B5EF4-FFF2-40B4-BE49-F238E27FC236}">
                <a16:creationId xmlns:a16="http://schemas.microsoft.com/office/drawing/2014/main" id="{80EB32DD-F235-E0BF-0466-097077F88880}"/>
              </a:ext>
              <a:ext uri="{C183D7F6-B498-43B3-948B-1728B52AA6E4}">
                <adec:decorative xmlns:adec="http://schemas.microsoft.com/office/drawing/2017/decorative" val="1"/>
              </a:ext>
            </a:extLst>
          </p:cNvPr>
          <p:cNvCxnSpPr>
            <a:cxnSpLocks/>
          </p:cNvCxnSpPr>
          <p:nvPr/>
        </p:nvCxnSpPr>
        <p:spPr>
          <a:xfrm>
            <a:off x="503844" y="3733239"/>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48" name="Text Placeholder 47">
            <a:extLst>
              <a:ext uri="{FF2B5EF4-FFF2-40B4-BE49-F238E27FC236}">
                <a16:creationId xmlns:a16="http://schemas.microsoft.com/office/drawing/2014/main" id="{8E68A33B-3A53-145C-92DE-46D65E8474AE}"/>
              </a:ext>
            </a:extLst>
          </p:cNvPr>
          <p:cNvSpPr txBox="1">
            <a:spLocks/>
          </p:cNvSpPr>
          <p:nvPr/>
        </p:nvSpPr>
        <p:spPr>
          <a:xfrm>
            <a:off x="503844" y="3903087"/>
            <a:ext cx="209302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Develop/test applications or run small production workloads for free. Free tier provides the first 1000 RUs and 25 GB of storage for free. </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grpSp>
        <p:nvGrpSpPr>
          <p:cNvPr id="49" name="Group 102">
            <a:extLst>
              <a:ext uri="{FF2B5EF4-FFF2-40B4-BE49-F238E27FC236}">
                <a16:creationId xmlns:a16="http://schemas.microsoft.com/office/drawing/2014/main" id="{92D85FEF-1C28-9CB9-5E19-AF181BA48DE6}"/>
              </a:ext>
              <a:ext uri="{C183D7F6-B498-43B3-948B-1728B52AA6E4}">
                <adec:decorative xmlns:adec="http://schemas.microsoft.com/office/drawing/2017/decorative" val="1"/>
              </a:ext>
            </a:extLst>
          </p:cNvPr>
          <p:cNvGrpSpPr>
            <a:grpSpLocks noChangeAspect="1"/>
          </p:cNvGrpSpPr>
          <p:nvPr/>
        </p:nvGrpSpPr>
        <p:grpSpPr bwMode="auto">
          <a:xfrm>
            <a:off x="3382928" y="3069656"/>
            <a:ext cx="495300" cy="495300"/>
            <a:chOff x="410" y="2781"/>
            <a:chExt cx="312" cy="312"/>
          </a:xfrm>
        </p:grpSpPr>
        <p:sp>
          <p:nvSpPr>
            <p:cNvPr id="50" name="Freeform 103">
              <a:extLst>
                <a:ext uri="{FF2B5EF4-FFF2-40B4-BE49-F238E27FC236}">
                  <a16:creationId xmlns:a16="http://schemas.microsoft.com/office/drawing/2014/main" id="{88AACB67-A9BF-1315-D679-8F71B2F23B47}"/>
                </a:ext>
              </a:extLst>
            </p:cNvPr>
            <p:cNvSpPr>
              <a:spLocks noEditPoints="1"/>
            </p:cNvSpPr>
            <p:nvPr/>
          </p:nvSpPr>
          <p:spPr bwMode="auto">
            <a:xfrm>
              <a:off x="527" y="2863"/>
              <a:ext cx="78" cy="148"/>
            </a:xfrm>
            <a:custGeom>
              <a:avLst/>
              <a:gdLst>
                <a:gd name="T0" fmla="*/ 342 w 342"/>
                <a:gd name="T1" fmla="*/ 435 h 651"/>
                <a:gd name="T2" fmla="*/ 304 w 342"/>
                <a:gd name="T3" fmla="*/ 529 h 651"/>
                <a:gd name="T4" fmla="*/ 196 w 342"/>
                <a:gd name="T5" fmla="*/ 574 h 651"/>
                <a:gd name="T6" fmla="*/ 196 w 342"/>
                <a:gd name="T7" fmla="*/ 651 h 651"/>
                <a:gd name="T8" fmla="*/ 144 w 342"/>
                <a:gd name="T9" fmla="*/ 651 h 651"/>
                <a:gd name="T10" fmla="*/ 144 w 342"/>
                <a:gd name="T11" fmla="*/ 576 h 651"/>
                <a:gd name="T12" fmla="*/ 10 w 342"/>
                <a:gd name="T13" fmla="*/ 543 h 651"/>
                <a:gd name="T14" fmla="*/ 10 w 342"/>
                <a:gd name="T15" fmla="*/ 444 h 651"/>
                <a:gd name="T16" fmla="*/ 71 w 342"/>
                <a:gd name="T17" fmla="*/ 475 h 651"/>
                <a:gd name="T18" fmla="*/ 144 w 342"/>
                <a:gd name="T19" fmla="*/ 492 h 651"/>
                <a:gd name="T20" fmla="*/ 144 w 342"/>
                <a:gd name="T21" fmla="*/ 362 h 651"/>
                <a:gd name="T22" fmla="*/ 33 w 342"/>
                <a:gd name="T23" fmla="*/ 299 h 651"/>
                <a:gd name="T24" fmla="*/ 0 w 342"/>
                <a:gd name="T25" fmla="*/ 207 h 651"/>
                <a:gd name="T26" fmla="*/ 40 w 342"/>
                <a:gd name="T27" fmla="*/ 112 h 651"/>
                <a:gd name="T28" fmla="*/ 144 w 342"/>
                <a:gd name="T29" fmla="*/ 67 h 651"/>
                <a:gd name="T30" fmla="*/ 144 w 342"/>
                <a:gd name="T31" fmla="*/ 0 h 651"/>
                <a:gd name="T32" fmla="*/ 196 w 342"/>
                <a:gd name="T33" fmla="*/ 0 h 651"/>
                <a:gd name="T34" fmla="*/ 196 w 342"/>
                <a:gd name="T35" fmla="*/ 65 h 651"/>
                <a:gd name="T36" fmla="*/ 308 w 342"/>
                <a:gd name="T37" fmla="*/ 89 h 651"/>
                <a:gd name="T38" fmla="*/ 308 w 342"/>
                <a:gd name="T39" fmla="*/ 185 h 651"/>
                <a:gd name="T40" fmla="*/ 196 w 342"/>
                <a:gd name="T41" fmla="*/ 148 h 651"/>
                <a:gd name="T42" fmla="*/ 196 w 342"/>
                <a:gd name="T43" fmla="*/ 283 h 651"/>
                <a:gd name="T44" fmla="*/ 308 w 342"/>
                <a:gd name="T45" fmla="*/ 347 h 651"/>
                <a:gd name="T46" fmla="*/ 342 w 342"/>
                <a:gd name="T47" fmla="*/ 435 h 651"/>
                <a:gd name="T48" fmla="*/ 144 w 342"/>
                <a:gd name="T49" fmla="*/ 262 h 651"/>
                <a:gd name="T50" fmla="*/ 144 w 342"/>
                <a:gd name="T51" fmla="*/ 150 h 651"/>
                <a:gd name="T52" fmla="*/ 95 w 342"/>
                <a:gd name="T53" fmla="*/ 201 h 651"/>
                <a:gd name="T54" fmla="*/ 144 w 342"/>
                <a:gd name="T55" fmla="*/ 262 h 651"/>
                <a:gd name="T56" fmla="*/ 247 w 342"/>
                <a:gd name="T57" fmla="*/ 440 h 651"/>
                <a:gd name="T58" fmla="*/ 196 w 342"/>
                <a:gd name="T59" fmla="*/ 383 h 651"/>
                <a:gd name="T60" fmla="*/ 196 w 342"/>
                <a:gd name="T61" fmla="*/ 490 h 651"/>
                <a:gd name="T62" fmla="*/ 247 w 342"/>
                <a:gd name="T63" fmla="*/ 44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1">
                  <a:moveTo>
                    <a:pt x="342" y="435"/>
                  </a:moveTo>
                  <a:cubicBezTo>
                    <a:pt x="342" y="474"/>
                    <a:pt x="329" y="506"/>
                    <a:pt x="304" y="529"/>
                  </a:cubicBezTo>
                  <a:cubicBezTo>
                    <a:pt x="280" y="553"/>
                    <a:pt x="244" y="568"/>
                    <a:pt x="196" y="574"/>
                  </a:cubicBezTo>
                  <a:cubicBezTo>
                    <a:pt x="196" y="651"/>
                    <a:pt x="196" y="651"/>
                    <a:pt x="196" y="651"/>
                  </a:cubicBezTo>
                  <a:cubicBezTo>
                    <a:pt x="144" y="651"/>
                    <a:pt x="144" y="651"/>
                    <a:pt x="144" y="651"/>
                  </a:cubicBezTo>
                  <a:cubicBezTo>
                    <a:pt x="144" y="576"/>
                    <a:pt x="144" y="576"/>
                    <a:pt x="144" y="576"/>
                  </a:cubicBezTo>
                  <a:cubicBezTo>
                    <a:pt x="95" y="575"/>
                    <a:pt x="51" y="564"/>
                    <a:pt x="10" y="543"/>
                  </a:cubicBezTo>
                  <a:cubicBezTo>
                    <a:pt x="10" y="444"/>
                    <a:pt x="10" y="444"/>
                    <a:pt x="10" y="444"/>
                  </a:cubicBezTo>
                  <a:cubicBezTo>
                    <a:pt x="23" y="455"/>
                    <a:pt x="43" y="465"/>
                    <a:pt x="71" y="475"/>
                  </a:cubicBezTo>
                  <a:cubicBezTo>
                    <a:pt x="99" y="485"/>
                    <a:pt x="124" y="490"/>
                    <a:pt x="144" y="492"/>
                  </a:cubicBezTo>
                  <a:cubicBezTo>
                    <a:pt x="144" y="362"/>
                    <a:pt x="144" y="362"/>
                    <a:pt x="144" y="362"/>
                  </a:cubicBezTo>
                  <a:cubicBezTo>
                    <a:pt x="92" y="343"/>
                    <a:pt x="55" y="322"/>
                    <a:pt x="33" y="299"/>
                  </a:cubicBezTo>
                  <a:cubicBezTo>
                    <a:pt x="11" y="275"/>
                    <a:pt x="0" y="245"/>
                    <a:pt x="0" y="207"/>
                  </a:cubicBezTo>
                  <a:cubicBezTo>
                    <a:pt x="0" y="170"/>
                    <a:pt x="14" y="138"/>
                    <a:pt x="40" y="112"/>
                  </a:cubicBezTo>
                  <a:cubicBezTo>
                    <a:pt x="67" y="86"/>
                    <a:pt x="102" y="71"/>
                    <a:pt x="144" y="67"/>
                  </a:cubicBezTo>
                  <a:cubicBezTo>
                    <a:pt x="144" y="0"/>
                    <a:pt x="144" y="0"/>
                    <a:pt x="144" y="0"/>
                  </a:cubicBezTo>
                  <a:cubicBezTo>
                    <a:pt x="196" y="0"/>
                    <a:pt x="196" y="0"/>
                    <a:pt x="196" y="0"/>
                  </a:cubicBezTo>
                  <a:cubicBezTo>
                    <a:pt x="196" y="65"/>
                    <a:pt x="196" y="65"/>
                    <a:pt x="196" y="65"/>
                  </a:cubicBezTo>
                  <a:cubicBezTo>
                    <a:pt x="246" y="67"/>
                    <a:pt x="284" y="76"/>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1"/>
                    <a:pt x="342" y="400"/>
                    <a:pt x="342" y="435"/>
                  </a:cubicBezTo>
                  <a:close/>
                  <a:moveTo>
                    <a:pt x="144" y="262"/>
                  </a:moveTo>
                  <a:cubicBezTo>
                    <a:pt x="144" y="150"/>
                    <a:pt x="144" y="150"/>
                    <a:pt x="144" y="150"/>
                  </a:cubicBezTo>
                  <a:cubicBezTo>
                    <a:pt x="111" y="156"/>
                    <a:pt x="95" y="173"/>
                    <a:pt x="95" y="201"/>
                  </a:cubicBezTo>
                  <a:cubicBezTo>
                    <a:pt x="95" y="226"/>
                    <a:pt x="111" y="247"/>
                    <a:pt x="144" y="262"/>
                  </a:cubicBezTo>
                  <a:close/>
                  <a:moveTo>
                    <a:pt x="247" y="440"/>
                  </a:moveTo>
                  <a:cubicBezTo>
                    <a:pt x="247" y="417"/>
                    <a:pt x="230" y="398"/>
                    <a:pt x="196" y="383"/>
                  </a:cubicBezTo>
                  <a:cubicBezTo>
                    <a:pt x="196" y="490"/>
                    <a:pt x="196" y="490"/>
                    <a:pt x="196" y="490"/>
                  </a:cubicBezTo>
                  <a:cubicBezTo>
                    <a:pt x="230" y="485"/>
                    <a:pt x="247" y="468"/>
                    <a:pt x="247" y="4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04">
              <a:extLst>
                <a:ext uri="{FF2B5EF4-FFF2-40B4-BE49-F238E27FC236}">
                  <a16:creationId xmlns:a16="http://schemas.microsoft.com/office/drawing/2014/main" id="{70537245-A4DB-C944-D422-2F1674385057}"/>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105">
              <a:extLst>
                <a:ext uri="{FF2B5EF4-FFF2-40B4-BE49-F238E27FC236}">
                  <a16:creationId xmlns:a16="http://schemas.microsoft.com/office/drawing/2014/main" id="{5FBAC04D-1799-CF51-39E8-2ECFF6F2F868}"/>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4" name="Text Placeholder 11">
            <a:extLst>
              <a:ext uri="{FF2B5EF4-FFF2-40B4-BE49-F238E27FC236}">
                <a16:creationId xmlns:a16="http://schemas.microsoft.com/office/drawing/2014/main" id="{BA01DDC6-4CC0-78BB-397E-8D337EA7E712}"/>
              </a:ext>
            </a:extLst>
          </p:cNvPr>
          <p:cNvSpPr txBox="1">
            <a:spLocks/>
          </p:cNvSpPr>
          <p:nvPr/>
        </p:nvSpPr>
        <p:spPr>
          <a:xfrm>
            <a:off x="4085430" y="3030669"/>
            <a:ext cx="1330425"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Reserved capacity</a:t>
            </a:r>
          </a:p>
        </p:txBody>
      </p:sp>
      <p:cxnSp>
        <p:nvCxnSpPr>
          <p:cNvPr id="43" name="Straight Connector 42">
            <a:extLst>
              <a:ext uri="{FF2B5EF4-FFF2-40B4-BE49-F238E27FC236}">
                <a16:creationId xmlns:a16="http://schemas.microsoft.com/office/drawing/2014/main" id="{7EFDB3B5-3B6C-A781-6578-580D5D06ED8E}"/>
              </a:ext>
              <a:ext uri="{C183D7F6-B498-43B3-948B-1728B52AA6E4}">
                <adec:decorative xmlns:adec="http://schemas.microsoft.com/office/drawing/2017/decorative" val="1"/>
              </a:ext>
            </a:extLst>
          </p:cNvPr>
          <p:cNvCxnSpPr>
            <a:cxnSpLocks/>
          </p:cNvCxnSpPr>
          <p:nvPr/>
        </p:nvCxnSpPr>
        <p:spPr>
          <a:xfrm>
            <a:off x="3395523" y="3737710"/>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45" name="Text Placeholder 47">
            <a:extLst>
              <a:ext uri="{FF2B5EF4-FFF2-40B4-BE49-F238E27FC236}">
                <a16:creationId xmlns:a16="http://schemas.microsoft.com/office/drawing/2014/main" id="{7FD09C4D-114D-C3BE-5460-F41290A19F2A}"/>
              </a:ext>
            </a:extLst>
          </p:cNvPr>
          <p:cNvSpPr txBox="1">
            <a:spLocks/>
          </p:cNvSpPr>
          <p:nvPr/>
        </p:nvSpPr>
        <p:spPr>
          <a:xfrm>
            <a:off x="3395522" y="3907558"/>
            <a:ext cx="2093021"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Reserve Azure Cosmos DB resources for either one or three years and get a discount on provisioned throughput. Save up to 65%.</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grpSp>
        <p:nvGrpSpPr>
          <p:cNvPr id="11" name="Group 125">
            <a:extLst>
              <a:ext uri="{FF2B5EF4-FFF2-40B4-BE49-F238E27FC236}">
                <a16:creationId xmlns:a16="http://schemas.microsoft.com/office/drawing/2014/main" id="{3D51191A-E472-B81A-4D42-EE5E8B9B2C1C}"/>
              </a:ext>
              <a:ext uri="{C183D7F6-B498-43B3-948B-1728B52AA6E4}">
                <adec:decorative xmlns:adec="http://schemas.microsoft.com/office/drawing/2017/decorative" val="1"/>
              </a:ext>
            </a:extLst>
          </p:cNvPr>
          <p:cNvGrpSpPr>
            <a:grpSpLocks noChangeAspect="1"/>
          </p:cNvGrpSpPr>
          <p:nvPr/>
        </p:nvGrpSpPr>
        <p:grpSpPr bwMode="auto">
          <a:xfrm>
            <a:off x="6358713" y="3077593"/>
            <a:ext cx="247650" cy="495300"/>
            <a:chOff x="1692" y="2781"/>
            <a:chExt cx="156" cy="312"/>
          </a:xfrm>
        </p:grpSpPr>
        <p:sp>
          <p:nvSpPr>
            <p:cNvPr id="12" name="AutoShape 124">
              <a:extLst>
                <a:ext uri="{FF2B5EF4-FFF2-40B4-BE49-F238E27FC236}">
                  <a16:creationId xmlns:a16="http://schemas.microsoft.com/office/drawing/2014/main" id="{D79E3D54-789C-CFA8-8241-0079E28B5123}"/>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6">
              <a:extLst>
                <a:ext uri="{FF2B5EF4-FFF2-40B4-BE49-F238E27FC236}">
                  <a16:creationId xmlns:a16="http://schemas.microsoft.com/office/drawing/2014/main" id="{F7518B9E-16BC-E024-630E-1FE0B4831446}"/>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Rectangle 127">
              <a:extLst>
                <a:ext uri="{FF2B5EF4-FFF2-40B4-BE49-F238E27FC236}">
                  <a16:creationId xmlns:a16="http://schemas.microsoft.com/office/drawing/2014/main" id="{23402D0E-BD43-B465-ABC3-2410B8127D60}"/>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28">
              <a:extLst>
                <a:ext uri="{FF2B5EF4-FFF2-40B4-BE49-F238E27FC236}">
                  <a16:creationId xmlns:a16="http://schemas.microsoft.com/office/drawing/2014/main" id="{FDE2E6B8-F860-DA1F-1619-290B51539729}"/>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29">
              <a:extLst>
                <a:ext uri="{FF2B5EF4-FFF2-40B4-BE49-F238E27FC236}">
                  <a16:creationId xmlns:a16="http://schemas.microsoft.com/office/drawing/2014/main" id="{A7470057-E079-763B-4313-260FEA133BFE}"/>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Oval 130">
              <a:extLst>
                <a:ext uri="{FF2B5EF4-FFF2-40B4-BE49-F238E27FC236}">
                  <a16:creationId xmlns:a16="http://schemas.microsoft.com/office/drawing/2014/main" id="{A4AD6694-3DAF-1B31-47E1-E3AB3EE836D3}"/>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Freeform 131">
              <a:extLst>
                <a:ext uri="{FF2B5EF4-FFF2-40B4-BE49-F238E27FC236}">
                  <a16:creationId xmlns:a16="http://schemas.microsoft.com/office/drawing/2014/main" id="{724454ED-8096-2014-7A4E-4E89C8A99264}"/>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Oval 132">
              <a:extLst>
                <a:ext uri="{FF2B5EF4-FFF2-40B4-BE49-F238E27FC236}">
                  <a16:creationId xmlns:a16="http://schemas.microsoft.com/office/drawing/2014/main" id="{EC7A0012-7F20-E04B-4BEE-FAF192475C48}"/>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8" name="Text Placeholder 11">
            <a:extLst>
              <a:ext uri="{FF2B5EF4-FFF2-40B4-BE49-F238E27FC236}">
                <a16:creationId xmlns:a16="http://schemas.microsoft.com/office/drawing/2014/main" id="{F336ABF8-0695-F6E7-C5C0-0D713FFDBBE4}"/>
              </a:ext>
            </a:extLst>
          </p:cNvPr>
          <p:cNvSpPr txBox="1">
            <a:spLocks/>
          </p:cNvSpPr>
          <p:nvPr/>
        </p:nvSpPr>
        <p:spPr>
          <a:xfrm>
            <a:off x="6775735" y="3168716"/>
            <a:ext cx="1644717"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Serverless</a:t>
            </a:r>
          </a:p>
        </p:txBody>
      </p:sp>
      <p:cxnSp>
        <p:nvCxnSpPr>
          <p:cNvPr id="37" name="Straight Connector 36">
            <a:extLst>
              <a:ext uri="{FF2B5EF4-FFF2-40B4-BE49-F238E27FC236}">
                <a16:creationId xmlns:a16="http://schemas.microsoft.com/office/drawing/2014/main" id="{80CDBD7F-B116-4A04-4104-F6E2B92D1E54}"/>
              </a:ext>
              <a:ext uri="{C183D7F6-B498-43B3-948B-1728B52AA6E4}">
                <adec:decorative xmlns:adec="http://schemas.microsoft.com/office/drawing/2017/decorative" val="1"/>
              </a:ext>
            </a:extLst>
          </p:cNvPr>
          <p:cNvCxnSpPr>
            <a:cxnSpLocks/>
          </p:cNvCxnSpPr>
          <p:nvPr/>
        </p:nvCxnSpPr>
        <p:spPr>
          <a:xfrm>
            <a:off x="6265860" y="3733239"/>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39" name="Text Placeholder 47">
            <a:extLst>
              <a:ext uri="{FF2B5EF4-FFF2-40B4-BE49-F238E27FC236}">
                <a16:creationId xmlns:a16="http://schemas.microsoft.com/office/drawing/2014/main" id="{48E0B701-E74E-4002-365C-1C405A2F8BFE}"/>
              </a:ext>
            </a:extLst>
          </p:cNvPr>
          <p:cNvSpPr txBox="1">
            <a:spLocks/>
          </p:cNvSpPr>
          <p:nvPr/>
        </p:nvSpPr>
        <p:spPr>
          <a:xfrm>
            <a:off x="6265860" y="3903087"/>
            <a:ext cx="209302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Eliminates the need to over-provision database infrastructure - pay only for what you use without worrying about capacity planning.</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grpSp>
        <p:nvGrpSpPr>
          <p:cNvPr id="24" name="Group 162">
            <a:extLst>
              <a:ext uri="{FF2B5EF4-FFF2-40B4-BE49-F238E27FC236}">
                <a16:creationId xmlns:a16="http://schemas.microsoft.com/office/drawing/2014/main" id="{80930FB1-3674-D339-70FE-315BBFE0B924}"/>
              </a:ext>
              <a:ext uri="{C183D7F6-B498-43B3-948B-1728B52AA6E4}">
                <adec:decorative xmlns:adec="http://schemas.microsoft.com/office/drawing/2017/decorative" val="1"/>
              </a:ext>
            </a:extLst>
          </p:cNvPr>
          <p:cNvGrpSpPr>
            <a:grpSpLocks noChangeAspect="1"/>
          </p:cNvGrpSpPr>
          <p:nvPr/>
        </p:nvGrpSpPr>
        <p:grpSpPr bwMode="auto">
          <a:xfrm>
            <a:off x="9126922" y="3077593"/>
            <a:ext cx="495300" cy="371475"/>
            <a:chOff x="1614" y="2822"/>
            <a:chExt cx="312" cy="234"/>
          </a:xfrm>
        </p:grpSpPr>
        <p:sp>
          <p:nvSpPr>
            <p:cNvPr id="25" name="Freeform 163">
              <a:extLst>
                <a:ext uri="{FF2B5EF4-FFF2-40B4-BE49-F238E27FC236}">
                  <a16:creationId xmlns:a16="http://schemas.microsoft.com/office/drawing/2014/main" id="{76965BE3-6ACC-EC90-6699-36951F4B16A8}"/>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ectangle 164">
              <a:extLst>
                <a:ext uri="{FF2B5EF4-FFF2-40B4-BE49-F238E27FC236}">
                  <a16:creationId xmlns:a16="http://schemas.microsoft.com/office/drawing/2014/main" id="{8A03BE17-C41A-B967-1545-C3164E17BB04}"/>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65">
              <a:extLst>
                <a:ext uri="{FF2B5EF4-FFF2-40B4-BE49-F238E27FC236}">
                  <a16:creationId xmlns:a16="http://schemas.microsoft.com/office/drawing/2014/main" id="{17EABADE-853D-5A51-9DFF-3EB09F08BD1A}"/>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166">
              <a:extLst>
                <a:ext uri="{FF2B5EF4-FFF2-40B4-BE49-F238E27FC236}">
                  <a16:creationId xmlns:a16="http://schemas.microsoft.com/office/drawing/2014/main" id="{EFCFF5F3-52B2-BB5B-5ED3-FCC6DF5EE811}"/>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Oval 167">
              <a:extLst>
                <a:ext uri="{FF2B5EF4-FFF2-40B4-BE49-F238E27FC236}">
                  <a16:creationId xmlns:a16="http://schemas.microsoft.com/office/drawing/2014/main" id="{25780F43-F62A-E77E-704D-C716F18D8394}"/>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Oval 168">
              <a:extLst>
                <a:ext uri="{FF2B5EF4-FFF2-40B4-BE49-F238E27FC236}">
                  <a16:creationId xmlns:a16="http://schemas.microsoft.com/office/drawing/2014/main" id="{79F7D0BE-F699-5EF4-7E81-8995BBF914CA}"/>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Oval 169">
              <a:extLst>
                <a:ext uri="{FF2B5EF4-FFF2-40B4-BE49-F238E27FC236}">
                  <a16:creationId xmlns:a16="http://schemas.microsoft.com/office/drawing/2014/main" id="{077AE3BE-1C00-AE34-FB7B-C85D0E765BF4}"/>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Freeform 170">
              <a:extLst>
                <a:ext uri="{FF2B5EF4-FFF2-40B4-BE49-F238E27FC236}">
                  <a16:creationId xmlns:a16="http://schemas.microsoft.com/office/drawing/2014/main" id="{D1BF73F9-E18A-DAC3-D70F-CA5440A3E73D}"/>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Text Placeholder 12">
            <a:extLst>
              <a:ext uri="{FF2B5EF4-FFF2-40B4-BE49-F238E27FC236}">
                <a16:creationId xmlns:a16="http://schemas.microsoft.com/office/drawing/2014/main" id="{32251655-4EF9-6937-AED3-294A1A72ADF4}"/>
              </a:ext>
            </a:extLst>
          </p:cNvPr>
          <p:cNvSpPr txBox="1">
            <a:spLocks/>
          </p:cNvSpPr>
          <p:nvPr/>
        </p:nvSpPr>
        <p:spPr>
          <a:xfrm>
            <a:off x="9818784" y="3146569"/>
            <a:ext cx="2194560"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err="1">
                <a:ln>
                  <a:noFill/>
                </a:ln>
                <a:solidFill>
                  <a:srgbClr val="50E6FF"/>
                </a:solidFill>
                <a:effectLst/>
                <a:uLnTx/>
                <a:uFillTx/>
                <a:latin typeface="Segoe UI Semibold"/>
                <a:ea typeface="+mn-ea"/>
                <a:cs typeface="Segoe UI" panose="020B0502040204020203" pitchFamily="34" charset="0"/>
              </a:rPr>
              <a:t>Autoscale</a:t>
            </a:r>
            <a:endPar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127816E0-1451-7D74-B837-7B546D47D99A}"/>
              </a:ext>
              <a:ext uri="{C183D7F6-B498-43B3-948B-1728B52AA6E4}">
                <adec:decorative xmlns:adec="http://schemas.microsoft.com/office/drawing/2017/decorative" val="1"/>
              </a:ext>
            </a:extLst>
          </p:cNvPr>
          <p:cNvCxnSpPr>
            <a:cxnSpLocks/>
          </p:cNvCxnSpPr>
          <p:nvPr/>
        </p:nvCxnSpPr>
        <p:spPr>
          <a:xfrm>
            <a:off x="9123770" y="3733239"/>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41" name="Text Placeholder 44">
            <a:extLst>
              <a:ext uri="{FF2B5EF4-FFF2-40B4-BE49-F238E27FC236}">
                <a16:creationId xmlns:a16="http://schemas.microsoft.com/office/drawing/2014/main" id="{1BB77F64-8AEB-C0D1-01C0-E3E6523989C5}"/>
              </a:ext>
            </a:extLst>
          </p:cNvPr>
          <p:cNvSpPr txBox="1">
            <a:spLocks/>
          </p:cNvSpPr>
          <p:nvPr/>
        </p:nvSpPr>
        <p:spPr>
          <a:xfrm>
            <a:off x="9167456" y="3903087"/>
            <a:ext cx="220076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Set your max throughput level and Azure Cosmos DB automatically and instantly scales throughput up or down within the designated range.</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34612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7DD5-CA0A-46D9-B3E8-1F19734D4D23}"/>
              </a:ext>
            </a:extLst>
          </p:cNvPr>
          <p:cNvSpPr>
            <a:spLocks noGrp="1"/>
          </p:cNvSpPr>
          <p:nvPr>
            <p:ph type="title"/>
          </p:nvPr>
        </p:nvSpPr>
        <p:spPr>
          <a:xfrm>
            <a:off x="666111" y="2273640"/>
            <a:ext cx="1778706" cy="984885"/>
          </a:xfrm>
        </p:spPr>
        <p:txBody>
          <a:bodyPr anchor="b"/>
          <a:lstStyle/>
          <a:p>
            <a:r>
              <a:rPr lang="en-CA" sz="3200">
                <a:noFill/>
              </a:rPr>
              <a:t>Apps run on data</a:t>
            </a:r>
            <a:endParaRPr lang="en-US" sz="3200">
              <a:noFill/>
            </a:endParaRPr>
          </a:p>
        </p:txBody>
      </p:sp>
      <p:sp>
        <p:nvSpPr>
          <p:cNvPr id="5" name="Content Placeholder 4">
            <a:extLst>
              <a:ext uri="{FF2B5EF4-FFF2-40B4-BE49-F238E27FC236}">
                <a16:creationId xmlns:a16="http://schemas.microsoft.com/office/drawing/2014/main" id="{C3145335-35BC-4447-BE8B-AC52710E677A}"/>
              </a:ext>
            </a:extLst>
          </p:cNvPr>
          <p:cNvSpPr>
            <a:spLocks noGrp="1"/>
          </p:cNvSpPr>
          <p:nvPr>
            <p:ph sz="quarter" idx="10"/>
          </p:nvPr>
        </p:nvSpPr>
        <p:spPr>
          <a:xfrm>
            <a:off x="667050" y="3428999"/>
            <a:ext cx="2324770" cy="1107996"/>
          </a:xfrm>
        </p:spPr>
        <p:txBody>
          <a:bodyPr/>
          <a:lstStyle/>
          <a:p>
            <a:pPr lvl="0" defTabSz="914400">
              <a:spcBef>
                <a:spcPts val="0"/>
              </a:spcBef>
              <a:buSzTx/>
            </a:pPr>
            <a:r>
              <a:rPr lang="en-CA" sz="1800" b="1">
                <a:noFill/>
                <a:latin typeface="Segoe UI Semibold"/>
                <a:cs typeface="+mn-cs"/>
              </a:rPr>
              <a:t>Real-time data from different sources and in different forms power modern apps </a:t>
            </a:r>
            <a:endParaRPr lang="en-US" sz="1800" b="1">
              <a:noFill/>
              <a:latin typeface="Segoe UI Semibold"/>
              <a:cs typeface="+mn-cs"/>
            </a:endParaRPr>
          </a:p>
        </p:txBody>
      </p:sp>
      <p:pic>
        <p:nvPicPr>
          <p:cNvPr id="7" name="Picture 6" descr="View of a concourse with people walking around.">
            <a:extLst>
              <a:ext uri="{FF2B5EF4-FFF2-40B4-BE49-F238E27FC236}">
                <a16:creationId xmlns:a16="http://schemas.microsoft.com/office/drawing/2014/main" id="{7AD502A4-D234-F049-BDF4-E3B77FE08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grpSp>
        <p:nvGrpSpPr>
          <p:cNvPr id="9" name="Group 8">
            <a:extLst>
              <a:ext uri="{FF2B5EF4-FFF2-40B4-BE49-F238E27FC236}">
                <a16:creationId xmlns:a16="http://schemas.microsoft.com/office/drawing/2014/main" id="{1C077B75-B09A-4924-8FA8-3A6AE2CB932C}"/>
              </a:ext>
              <a:ext uri="{C183D7F6-B498-43B3-948B-1728B52AA6E4}">
                <adec:decorative xmlns:adec="http://schemas.microsoft.com/office/drawing/2017/decorative" val="1"/>
              </a:ext>
            </a:extLst>
          </p:cNvPr>
          <p:cNvGrpSpPr/>
          <p:nvPr/>
        </p:nvGrpSpPr>
        <p:grpSpPr>
          <a:xfrm>
            <a:off x="415559" y="434340"/>
            <a:ext cx="3213370" cy="6080760"/>
            <a:chOff x="415559" y="434340"/>
            <a:chExt cx="3213370" cy="6080760"/>
          </a:xfrm>
        </p:grpSpPr>
        <p:sp>
          <p:nvSpPr>
            <p:cNvPr id="10" name="Rectangle 9">
              <a:extLst>
                <a:ext uri="{FF2B5EF4-FFF2-40B4-BE49-F238E27FC236}">
                  <a16:creationId xmlns:a16="http://schemas.microsoft.com/office/drawing/2014/main" id="{88F4CDB3-7543-E64B-A00B-0E6D59B1B060}"/>
                </a:ext>
                <a:ext uri="{C183D7F6-B498-43B3-948B-1728B52AA6E4}">
                  <adec:decorative xmlns:adec="http://schemas.microsoft.com/office/drawing/2017/decorative" val="1"/>
                </a:ext>
              </a:extLst>
            </p:cNvPr>
            <p:cNvSpPr/>
            <p:nvPr/>
          </p:nvSpPr>
          <p:spPr bwMode="auto">
            <a:xfrm>
              <a:off x="415559" y="434340"/>
              <a:ext cx="3213370" cy="6080760"/>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8301FFD-7161-409F-8745-31529C2E9226}"/>
                </a:ext>
                <a:ext uri="{C183D7F6-B498-43B3-948B-1728B52AA6E4}">
                  <adec:decorative xmlns:adec="http://schemas.microsoft.com/office/drawing/2017/decorative" val="1"/>
                </a:ext>
              </a:extLst>
            </p:cNvPr>
            <p:cNvSpPr/>
            <p:nvPr/>
          </p:nvSpPr>
          <p:spPr>
            <a:xfrm>
              <a:off x="666111" y="3429000"/>
              <a:ext cx="2342641" cy="1107996"/>
            </a:xfrm>
            <a:prstGeom prst="rect">
              <a:avLst/>
            </a:prstGeom>
          </p:spPr>
          <p:txBody>
            <a:bodyPr wrap="square" lIns="0" tIns="0" rIns="0" bIns="0">
              <a:spAutoFit/>
            </a:bodyPr>
            <a:lstStyle/>
            <a:p>
              <a:r>
                <a:rPr lang="en-CA" b="1">
                  <a:solidFill>
                    <a:schemeClr val="bg1"/>
                  </a:solidFill>
                  <a:latin typeface="+mj-lt"/>
                </a:rPr>
                <a:t>Real-time data from different sources and in different forms power modern apps</a:t>
              </a:r>
              <a:endParaRPr lang="en-US" b="1">
                <a:solidFill>
                  <a:schemeClr val="bg1"/>
                </a:solidFill>
                <a:latin typeface="+mj-lt"/>
              </a:endParaRPr>
            </a:p>
          </p:txBody>
        </p:sp>
        <p:sp>
          <p:nvSpPr>
            <p:cNvPr id="6" name="TextBox 5">
              <a:extLst>
                <a:ext uri="{FF2B5EF4-FFF2-40B4-BE49-F238E27FC236}">
                  <a16:creationId xmlns:a16="http://schemas.microsoft.com/office/drawing/2014/main" id="{802FD546-FDA1-40A0-BD69-81BAF864E89C}"/>
                </a:ext>
                <a:ext uri="{C183D7F6-B498-43B3-948B-1728B52AA6E4}">
                  <adec:decorative xmlns:adec="http://schemas.microsoft.com/office/drawing/2017/decorative" val="1"/>
                </a:ext>
              </a:extLst>
            </p:cNvPr>
            <p:cNvSpPr txBox="1"/>
            <p:nvPr/>
          </p:nvSpPr>
          <p:spPr>
            <a:xfrm>
              <a:off x="666111" y="2283166"/>
              <a:ext cx="1692078" cy="984884"/>
            </a:xfrm>
            <a:prstGeom prst="rect">
              <a:avLst/>
            </a:prstGeom>
            <a:noFill/>
          </p:spPr>
          <p:txBody>
            <a:bodyPr wrap="square" lIns="0" tIns="0" rIns="0" bIns="0" rtlCol="0">
              <a:spAutoFit/>
            </a:bodyPr>
            <a:lstStyle/>
            <a:p>
              <a:r>
                <a:rPr lang="en-CA" sz="3200" spc="-50">
                  <a:ln w="3175">
                    <a:noFill/>
                  </a:ln>
                  <a:solidFill>
                    <a:srgbClr val="50E6FF"/>
                  </a:solidFill>
                  <a:latin typeface="Segoe UI Semibold"/>
                  <a:cs typeface="Segoe UI" pitchFamily="34" charset="0"/>
                </a:rPr>
                <a:t>Apps run on data</a:t>
              </a:r>
              <a:endParaRPr lang="en-US" sz="200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7091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AE3C-45AD-4B88-9BBD-EBFF1D9F7639}"/>
              </a:ext>
            </a:extLst>
          </p:cNvPr>
          <p:cNvSpPr>
            <a:spLocks noGrp="1"/>
          </p:cNvSpPr>
          <p:nvPr>
            <p:ph type="title"/>
          </p:nvPr>
        </p:nvSpPr>
        <p:spPr/>
        <p:txBody>
          <a:bodyPr/>
          <a:lstStyle/>
          <a:p>
            <a:r>
              <a:rPr lang="en-US" dirty="0"/>
              <a:t>Optimize your Azure Cosmos DB costs</a:t>
            </a:r>
            <a:br>
              <a:rPr lang="en-US" dirty="0"/>
            </a:br>
            <a:endParaRPr lang="en-US" sz="2400" dirty="0"/>
          </a:p>
        </p:txBody>
      </p:sp>
      <p:sp>
        <p:nvSpPr>
          <p:cNvPr id="27" name="Text Placeholder 11">
            <a:extLst>
              <a:ext uri="{FF2B5EF4-FFF2-40B4-BE49-F238E27FC236}">
                <a16:creationId xmlns:a16="http://schemas.microsoft.com/office/drawing/2014/main" id="{16CB6771-3A02-EEDB-B938-483F1C759C79}"/>
              </a:ext>
            </a:extLst>
          </p:cNvPr>
          <p:cNvSpPr txBox="1">
            <a:spLocks/>
          </p:cNvSpPr>
          <p:nvPr/>
        </p:nvSpPr>
        <p:spPr>
          <a:xfrm>
            <a:off x="3885563" y="1735029"/>
            <a:ext cx="4417760" cy="30777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Tools to right-size your workload</a:t>
            </a:r>
          </a:p>
        </p:txBody>
      </p:sp>
      <p:grpSp>
        <p:nvGrpSpPr>
          <p:cNvPr id="75" name="Group 155">
            <a:extLst>
              <a:ext uri="{FF2B5EF4-FFF2-40B4-BE49-F238E27FC236}">
                <a16:creationId xmlns:a16="http://schemas.microsoft.com/office/drawing/2014/main" id="{DE07166B-6AAF-E72A-E815-B7EA55129223}"/>
              </a:ext>
              <a:ext uri="{C183D7F6-B498-43B3-948B-1728B52AA6E4}">
                <adec:decorative xmlns:adec="http://schemas.microsoft.com/office/drawing/2017/decorative" val="1"/>
              </a:ext>
            </a:extLst>
          </p:cNvPr>
          <p:cNvGrpSpPr>
            <a:grpSpLocks noChangeAspect="1"/>
          </p:cNvGrpSpPr>
          <p:nvPr/>
        </p:nvGrpSpPr>
        <p:grpSpPr bwMode="auto">
          <a:xfrm>
            <a:off x="394656" y="3044863"/>
            <a:ext cx="495300" cy="371475"/>
            <a:chOff x="1013" y="2822"/>
            <a:chExt cx="312" cy="234"/>
          </a:xfrm>
        </p:grpSpPr>
        <p:sp>
          <p:nvSpPr>
            <p:cNvPr id="76" name="Freeform 156">
              <a:extLst>
                <a:ext uri="{FF2B5EF4-FFF2-40B4-BE49-F238E27FC236}">
                  <a16:creationId xmlns:a16="http://schemas.microsoft.com/office/drawing/2014/main" id="{D78E3906-59CD-420C-5A17-1C34B93D1AFA}"/>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Rectangle 157">
              <a:extLst>
                <a:ext uri="{FF2B5EF4-FFF2-40B4-BE49-F238E27FC236}">
                  <a16:creationId xmlns:a16="http://schemas.microsoft.com/office/drawing/2014/main" id="{6F08FBC7-5D94-C9A4-2F2C-2DBAF19B23AE}"/>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158">
              <a:extLst>
                <a:ext uri="{FF2B5EF4-FFF2-40B4-BE49-F238E27FC236}">
                  <a16:creationId xmlns:a16="http://schemas.microsoft.com/office/drawing/2014/main" id="{6A8E51FD-B5A6-3CE1-EB00-7B1E6BEBEBA8}"/>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Freeform 159">
              <a:extLst>
                <a:ext uri="{FF2B5EF4-FFF2-40B4-BE49-F238E27FC236}">
                  <a16:creationId xmlns:a16="http://schemas.microsoft.com/office/drawing/2014/main" id="{CB9EDB83-9D23-622F-2F88-4597C1424999}"/>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 name="Text Placeholder 11">
            <a:extLst>
              <a:ext uri="{FF2B5EF4-FFF2-40B4-BE49-F238E27FC236}">
                <a16:creationId xmlns:a16="http://schemas.microsoft.com/office/drawing/2014/main" id="{2B17D886-981C-9E72-2CA5-7DDEF197A629}"/>
              </a:ext>
            </a:extLst>
          </p:cNvPr>
          <p:cNvSpPr txBox="1">
            <a:spLocks/>
          </p:cNvSpPr>
          <p:nvPr/>
        </p:nvSpPr>
        <p:spPr>
          <a:xfrm>
            <a:off x="1032000" y="2962154"/>
            <a:ext cx="160941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Monitor metrics</a:t>
            </a:r>
          </a:p>
        </p:txBody>
      </p:sp>
      <p:cxnSp>
        <p:nvCxnSpPr>
          <p:cNvPr id="7" name="Straight Connector 6">
            <a:extLst>
              <a:ext uri="{FF2B5EF4-FFF2-40B4-BE49-F238E27FC236}">
                <a16:creationId xmlns:a16="http://schemas.microsoft.com/office/drawing/2014/main" id="{DB9D7516-CBEF-68C0-2E55-73BD9AD38071}"/>
              </a:ext>
              <a:ext uri="{C183D7F6-B498-43B3-948B-1728B52AA6E4}">
                <adec:decorative xmlns:adec="http://schemas.microsoft.com/office/drawing/2017/decorative" val="1"/>
              </a:ext>
            </a:extLst>
          </p:cNvPr>
          <p:cNvCxnSpPr>
            <a:cxnSpLocks/>
          </p:cNvCxnSpPr>
          <p:nvPr/>
        </p:nvCxnSpPr>
        <p:spPr>
          <a:xfrm>
            <a:off x="370405" y="3649235"/>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10" name="Text Placeholder 47">
            <a:extLst>
              <a:ext uri="{FF2B5EF4-FFF2-40B4-BE49-F238E27FC236}">
                <a16:creationId xmlns:a16="http://schemas.microsoft.com/office/drawing/2014/main" id="{04422FF4-CA5B-BD2B-8B2C-8451444F2CB0}"/>
              </a:ext>
            </a:extLst>
          </p:cNvPr>
          <p:cNvSpPr txBox="1">
            <a:spLocks/>
          </p:cNvSpPr>
          <p:nvPr/>
        </p:nvSpPr>
        <p:spPr>
          <a:xfrm>
            <a:off x="370405" y="3819083"/>
            <a:ext cx="2374628" cy="19973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Analyze the performance, capacity and operational health of your Azure Cosmos DB workloads. Measure RU utilization, create alerts, and see which operations are using the most throughput.</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grpSp>
        <p:nvGrpSpPr>
          <p:cNvPr id="39" name="Group 16">
            <a:extLst>
              <a:ext uri="{FF2B5EF4-FFF2-40B4-BE49-F238E27FC236}">
                <a16:creationId xmlns:a16="http://schemas.microsoft.com/office/drawing/2014/main" id="{19BB5FFF-DF34-43CA-7FB3-C10A40AE26D8}"/>
              </a:ext>
              <a:ext uri="{C183D7F6-B498-43B3-948B-1728B52AA6E4}">
                <adec:decorative xmlns:adec="http://schemas.microsoft.com/office/drawing/2017/decorative" val="1"/>
              </a:ext>
            </a:extLst>
          </p:cNvPr>
          <p:cNvGrpSpPr>
            <a:grpSpLocks noChangeAspect="1"/>
          </p:cNvGrpSpPr>
          <p:nvPr/>
        </p:nvGrpSpPr>
        <p:grpSpPr bwMode="auto">
          <a:xfrm>
            <a:off x="3465354" y="3063913"/>
            <a:ext cx="342900" cy="352425"/>
            <a:chOff x="2430" y="816"/>
            <a:chExt cx="216" cy="222"/>
          </a:xfrm>
        </p:grpSpPr>
        <p:sp>
          <p:nvSpPr>
            <p:cNvPr id="40" name="Freeform 17">
              <a:extLst>
                <a:ext uri="{FF2B5EF4-FFF2-40B4-BE49-F238E27FC236}">
                  <a16:creationId xmlns:a16="http://schemas.microsoft.com/office/drawing/2014/main" id="{34F613A2-0CD1-A07D-AF87-2800282D8664}"/>
                </a:ext>
              </a:extLst>
            </p:cNvPr>
            <p:cNvSpPr>
              <a:spLocks/>
            </p:cNvSpPr>
            <p:nvPr/>
          </p:nvSpPr>
          <p:spPr bwMode="auto">
            <a:xfrm>
              <a:off x="2530" y="944"/>
              <a:ext cx="49" cy="94"/>
            </a:xfrm>
            <a:custGeom>
              <a:avLst/>
              <a:gdLst>
                <a:gd name="T0" fmla="*/ 0 w 80"/>
                <a:gd name="T1" fmla="*/ 112 h 152"/>
                <a:gd name="T2" fmla="*/ 0 w 80"/>
                <a:gd name="T3" fmla="*/ 112 h 152"/>
                <a:gd name="T4" fmla="*/ 80 w 80"/>
                <a:gd name="T5" fmla="*/ 152 h 152"/>
                <a:gd name="T6" fmla="*/ 80 w 80"/>
                <a:gd name="T7" fmla="*/ 40 h 152"/>
                <a:gd name="T8" fmla="*/ 0 w 80"/>
                <a:gd name="T9" fmla="*/ 0 h 152"/>
                <a:gd name="T10" fmla="*/ 0 w 80"/>
                <a:gd name="T11" fmla="*/ 112 h 152"/>
              </a:gdLst>
              <a:ahLst/>
              <a:cxnLst>
                <a:cxn ang="0">
                  <a:pos x="T0" y="T1"/>
                </a:cxn>
                <a:cxn ang="0">
                  <a:pos x="T2" y="T3"/>
                </a:cxn>
                <a:cxn ang="0">
                  <a:pos x="T4" y="T5"/>
                </a:cxn>
                <a:cxn ang="0">
                  <a:pos x="T6" y="T7"/>
                </a:cxn>
                <a:cxn ang="0">
                  <a:pos x="T8" y="T9"/>
                </a:cxn>
                <a:cxn ang="0">
                  <a:pos x="T10" y="T11"/>
                </a:cxn>
              </a:cxnLst>
              <a:rect l="0" t="0" r="r" b="b"/>
              <a:pathLst>
                <a:path w="80" h="152">
                  <a:moveTo>
                    <a:pt x="0" y="112"/>
                  </a:moveTo>
                  <a:lnTo>
                    <a:pt x="0" y="112"/>
                  </a:lnTo>
                  <a:lnTo>
                    <a:pt x="80" y="152"/>
                  </a:lnTo>
                  <a:lnTo>
                    <a:pt x="80" y="40"/>
                  </a:lnTo>
                  <a:lnTo>
                    <a:pt x="0" y="0"/>
                  </a:lnTo>
                  <a:lnTo>
                    <a:pt x="0" y="11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Freeform 18">
              <a:extLst>
                <a:ext uri="{FF2B5EF4-FFF2-40B4-BE49-F238E27FC236}">
                  <a16:creationId xmlns:a16="http://schemas.microsoft.com/office/drawing/2014/main" id="{354B509D-F3D3-831A-B091-B540A09D7C4A}"/>
                </a:ext>
              </a:extLst>
            </p:cNvPr>
            <p:cNvSpPr>
              <a:spLocks/>
            </p:cNvSpPr>
            <p:nvPr/>
          </p:nvSpPr>
          <p:spPr bwMode="auto">
            <a:xfrm>
              <a:off x="2540" y="907"/>
              <a:ext cx="96" cy="47"/>
            </a:xfrm>
            <a:custGeom>
              <a:avLst/>
              <a:gdLst>
                <a:gd name="T0" fmla="*/ 154 w 154"/>
                <a:gd name="T1" fmla="*/ 38 h 77"/>
                <a:gd name="T2" fmla="*/ 154 w 154"/>
                <a:gd name="T3" fmla="*/ 38 h 77"/>
                <a:gd name="T4" fmla="*/ 77 w 154"/>
                <a:gd name="T5" fmla="*/ 0 h 77"/>
                <a:gd name="T6" fmla="*/ 0 w 154"/>
                <a:gd name="T7" fmla="*/ 38 h 77"/>
                <a:gd name="T8" fmla="*/ 77 w 154"/>
                <a:gd name="T9" fmla="*/ 77 h 77"/>
                <a:gd name="T10" fmla="*/ 154 w 154"/>
                <a:gd name="T11" fmla="*/ 38 h 77"/>
              </a:gdLst>
              <a:ahLst/>
              <a:cxnLst>
                <a:cxn ang="0">
                  <a:pos x="T0" y="T1"/>
                </a:cxn>
                <a:cxn ang="0">
                  <a:pos x="T2" y="T3"/>
                </a:cxn>
                <a:cxn ang="0">
                  <a:pos x="T4" y="T5"/>
                </a:cxn>
                <a:cxn ang="0">
                  <a:pos x="T6" y="T7"/>
                </a:cxn>
                <a:cxn ang="0">
                  <a:pos x="T8" y="T9"/>
                </a:cxn>
                <a:cxn ang="0">
                  <a:pos x="T10" y="T11"/>
                </a:cxn>
              </a:cxnLst>
              <a:rect l="0" t="0" r="r" b="b"/>
              <a:pathLst>
                <a:path w="154" h="77">
                  <a:moveTo>
                    <a:pt x="154" y="38"/>
                  </a:moveTo>
                  <a:lnTo>
                    <a:pt x="154" y="38"/>
                  </a:lnTo>
                  <a:lnTo>
                    <a:pt x="77" y="0"/>
                  </a:lnTo>
                  <a:lnTo>
                    <a:pt x="0" y="38"/>
                  </a:lnTo>
                  <a:lnTo>
                    <a:pt x="77" y="77"/>
                  </a:lnTo>
                  <a:lnTo>
                    <a:pt x="154"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19">
              <a:extLst>
                <a:ext uri="{FF2B5EF4-FFF2-40B4-BE49-F238E27FC236}">
                  <a16:creationId xmlns:a16="http://schemas.microsoft.com/office/drawing/2014/main" id="{49BBAAAC-4FE3-D4C0-8A9C-9E790CFA2B1A}"/>
                </a:ext>
              </a:extLst>
            </p:cNvPr>
            <p:cNvSpPr>
              <a:spLocks/>
            </p:cNvSpPr>
            <p:nvPr/>
          </p:nvSpPr>
          <p:spPr bwMode="auto">
            <a:xfrm>
              <a:off x="2596" y="944"/>
              <a:ext cx="50" cy="94"/>
            </a:xfrm>
            <a:custGeom>
              <a:avLst/>
              <a:gdLst>
                <a:gd name="T0" fmla="*/ 80 w 80"/>
                <a:gd name="T1" fmla="*/ 0 h 152"/>
                <a:gd name="T2" fmla="*/ 80 w 80"/>
                <a:gd name="T3" fmla="*/ 0 h 152"/>
                <a:gd name="T4" fmla="*/ 0 w 80"/>
                <a:gd name="T5" fmla="*/ 40 h 152"/>
                <a:gd name="T6" fmla="*/ 0 w 80"/>
                <a:gd name="T7" fmla="*/ 152 h 152"/>
                <a:gd name="T8" fmla="*/ 80 w 80"/>
                <a:gd name="T9" fmla="*/ 112 h 152"/>
                <a:gd name="T10" fmla="*/ 80 w 80"/>
                <a:gd name="T11" fmla="*/ 0 h 152"/>
              </a:gdLst>
              <a:ahLst/>
              <a:cxnLst>
                <a:cxn ang="0">
                  <a:pos x="T0" y="T1"/>
                </a:cxn>
                <a:cxn ang="0">
                  <a:pos x="T2" y="T3"/>
                </a:cxn>
                <a:cxn ang="0">
                  <a:pos x="T4" y="T5"/>
                </a:cxn>
                <a:cxn ang="0">
                  <a:pos x="T6" y="T7"/>
                </a:cxn>
                <a:cxn ang="0">
                  <a:pos x="T8" y="T9"/>
                </a:cxn>
                <a:cxn ang="0">
                  <a:pos x="T10" y="T11"/>
                </a:cxn>
              </a:cxnLst>
              <a:rect l="0" t="0" r="r" b="b"/>
              <a:pathLst>
                <a:path w="80" h="152">
                  <a:moveTo>
                    <a:pt x="80" y="0"/>
                  </a:moveTo>
                  <a:lnTo>
                    <a:pt x="80" y="0"/>
                  </a:lnTo>
                  <a:lnTo>
                    <a:pt x="0" y="40"/>
                  </a:lnTo>
                  <a:lnTo>
                    <a:pt x="0" y="152"/>
                  </a:lnTo>
                  <a:lnTo>
                    <a:pt x="80" y="112"/>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Freeform 20">
              <a:extLst>
                <a:ext uri="{FF2B5EF4-FFF2-40B4-BE49-F238E27FC236}">
                  <a16:creationId xmlns:a16="http://schemas.microsoft.com/office/drawing/2014/main" id="{AD1E4416-C0D9-F3FB-002D-BE9D7194535D}"/>
                </a:ext>
              </a:extLst>
            </p:cNvPr>
            <p:cNvSpPr>
              <a:spLocks noEditPoints="1"/>
            </p:cNvSpPr>
            <p:nvPr/>
          </p:nvSpPr>
          <p:spPr bwMode="auto">
            <a:xfrm>
              <a:off x="2430" y="816"/>
              <a:ext cx="149" cy="215"/>
            </a:xfrm>
            <a:custGeom>
              <a:avLst/>
              <a:gdLst>
                <a:gd name="T0" fmla="*/ 27 w 240"/>
                <a:gd name="T1" fmla="*/ 293 h 347"/>
                <a:gd name="T2" fmla="*/ 54 w 240"/>
                <a:gd name="T3" fmla="*/ 320 h 347"/>
                <a:gd name="T4" fmla="*/ 27 w 240"/>
                <a:gd name="T5" fmla="*/ 293 h 347"/>
                <a:gd name="T6" fmla="*/ 27 w 240"/>
                <a:gd name="T7" fmla="*/ 240 h 347"/>
                <a:gd name="T8" fmla="*/ 54 w 240"/>
                <a:gd name="T9" fmla="*/ 267 h 347"/>
                <a:gd name="T10" fmla="*/ 27 w 240"/>
                <a:gd name="T11" fmla="*/ 240 h 347"/>
                <a:gd name="T12" fmla="*/ 27 w 240"/>
                <a:gd name="T13" fmla="*/ 187 h 347"/>
                <a:gd name="T14" fmla="*/ 54 w 240"/>
                <a:gd name="T15" fmla="*/ 213 h 347"/>
                <a:gd name="T16" fmla="*/ 27 w 240"/>
                <a:gd name="T17" fmla="*/ 187 h 347"/>
                <a:gd name="T18" fmla="*/ 27 w 240"/>
                <a:gd name="T19" fmla="*/ 133 h 347"/>
                <a:gd name="T20" fmla="*/ 54 w 240"/>
                <a:gd name="T21" fmla="*/ 160 h 347"/>
                <a:gd name="T22" fmla="*/ 27 w 240"/>
                <a:gd name="T23" fmla="*/ 133 h 347"/>
                <a:gd name="T24" fmla="*/ 27 w 240"/>
                <a:gd name="T25" fmla="*/ 27 h 347"/>
                <a:gd name="T26" fmla="*/ 214 w 240"/>
                <a:gd name="T27" fmla="*/ 107 h 347"/>
                <a:gd name="T28" fmla="*/ 27 w 240"/>
                <a:gd name="T29" fmla="*/ 27 h 347"/>
                <a:gd name="T30" fmla="*/ 134 w 240"/>
                <a:gd name="T31" fmla="*/ 160 h 347"/>
                <a:gd name="T32" fmla="*/ 160 w 240"/>
                <a:gd name="T33" fmla="*/ 133 h 347"/>
                <a:gd name="T34" fmla="*/ 134 w 240"/>
                <a:gd name="T35" fmla="*/ 160 h 347"/>
                <a:gd name="T36" fmla="*/ 107 w 240"/>
                <a:gd name="T37" fmla="*/ 160 h 347"/>
                <a:gd name="T38" fmla="*/ 81 w 240"/>
                <a:gd name="T39" fmla="*/ 133 h 347"/>
                <a:gd name="T40" fmla="*/ 107 w 240"/>
                <a:gd name="T41" fmla="*/ 160 h 347"/>
                <a:gd name="T42" fmla="*/ 107 w 240"/>
                <a:gd name="T43" fmla="*/ 213 h 347"/>
                <a:gd name="T44" fmla="*/ 81 w 240"/>
                <a:gd name="T45" fmla="*/ 187 h 347"/>
                <a:gd name="T46" fmla="*/ 107 w 240"/>
                <a:gd name="T47" fmla="*/ 213 h 347"/>
                <a:gd name="T48" fmla="*/ 107 w 240"/>
                <a:gd name="T49" fmla="*/ 267 h 347"/>
                <a:gd name="T50" fmla="*/ 81 w 240"/>
                <a:gd name="T51" fmla="*/ 240 h 347"/>
                <a:gd name="T52" fmla="*/ 107 w 240"/>
                <a:gd name="T53" fmla="*/ 267 h 347"/>
                <a:gd name="T54" fmla="*/ 107 w 240"/>
                <a:gd name="T55" fmla="*/ 320 h 347"/>
                <a:gd name="T56" fmla="*/ 81 w 240"/>
                <a:gd name="T57" fmla="*/ 293 h 347"/>
                <a:gd name="T58" fmla="*/ 107 w 240"/>
                <a:gd name="T59" fmla="*/ 320 h 347"/>
                <a:gd name="T60" fmla="*/ 0 w 240"/>
                <a:gd name="T61" fmla="*/ 347 h 347"/>
                <a:gd name="T62" fmla="*/ 134 w 240"/>
                <a:gd name="T63" fmla="*/ 335 h 347"/>
                <a:gd name="T64" fmla="*/ 240 w 240"/>
                <a:gd name="T65" fmla="*/ 123 h 347"/>
                <a:gd name="T66" fmla="*/ 0 w 240"/>
                <a:gd name="T67"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0" h="347">
                  <a:moveTo>
                    <a:pt x="27" y="293"/>
                  </a:moveTo>
                  <a:lnTo>
                    <a:pt x="27" y="293"/>
                  </a:lnTo>
                  <a:lnTo>
                    <a:pt x="54" y="293"/>
                  </a:lnTo>
                  <a:lnTo>
                    <a:pt x="54" y="320"/>
                  </a:lnTo>
                  <a:lnTo>
                    <a:pt x="27" y="320"/>
                  </a:lnTo>
                  <a:lnTo>
                    <a:pt x="27" y="293"/>
                  </a:lnTo>
                  <a:close/>
                  <a:moveTo>
                    <a:pt x="27" y="240"/>
                  </a:moveTo>
                  <a:lnTo>
                    <a:pt x="27" y="240"/>
                  </a:lnTo>
                  <a:lnTo>
                    <a:pt x="54" y="240"/>
                  </a:lnTo>
                  <a:lnTo>
                    <a:pt x="54" y="267"/>
                  </a:lnTo>
                  <a:lnTo>
                    <a:pt x="27" y="267"/>
                  </a:lnTo>
                  <a:lnTo>
                    <a:pt x="27" y="240"/>
                  </a:lnTo>
                  <a:close/>
                  <a:moveTo>
                    <a:pt x="27" y="187"/>
                  </a:moveTo>
                  <a:lnTo>
                    <a:pt x="27" y="187"/>
                  </a:lnTo>
                  <a:lnTo>
                    <a:pt x="54" y="187"/>
                  </a:lnTo>
                  <a:lnTo>
                    <a:pt x="54" y="213"/>
                  </a:lnTo>
                  <a:lnTo>
                    <a:pt x="27" y="213"/>
                  </a:lnTo>
                  <a:lnTo>
                    <a:pt x="27" y="187"/>
                  </a:lnTo>
                  <a:close/>
                  <a:moveTo>
                    <a:pt x="27" y="133"/>
                  </a:moveTo>
                  <a:lnTo>
                    <a:pt x="27" y="133"/>
                  </a:lnTo>
                  <a:lnTo>
                    <a:pt x="54" y="133"/>
                  </a:lnTo>
                  <a:lnTo>
                    <a:pt x="54" y="160"/>
                  </a:lnTo>
                  <a:lnTo>
                    <a:pt x="27" y="160"/>
                  </a:lnTo>
                  <a:lnTo>
                    <a:pt x="27" y="133"/>
                  </a:lnTo>
                  <a:close/>
                  <a:moveTo>
                    <a:pt x="27" y="27"/>
                  </a:moveTo>
                  <a:lnTo>
                    <a:pt x="27" y="27"/>
                  </a:lnTo>
                  <a:lnTo>
                    <a:pt x="214" y="27"/>
                  </a:lnTo>
                  <a:lnTo>
                    <a:pt x="214" y="107"/>
                  </a:lnTo>
                  <a:lnTo>
                    <a:pt x="27" y="107"/>
                  </a:lnTo>
                  <a:lnTo>
                    <a:pt x="27" y="27"/>
                  </a:lnTo>
                  <a:close/>
                  <a:moveTo>
                    <a:pt x="134" y="160"/>
                  </a:moveTo>
                  <a:lnTo>
                    <a:pt x="134" y="160"/>
                  </a:lnTo>
                  <a:lnTo>
                    <a:pt x="134" y="133"/>
                  </a:lnTo>
                  <a:lnTo>
                    <a:pt x="160" y="133"/>
                  </a:lnTo>
                  <a:lnTo>
                    <a:pt x="160" y="160"/>
                  </a:lnTo>
                  <a:lnTo>
                    <a:pt x="134" y="160"/>
                  </a:lnTo>
                  <a:close/>
                  <a:moveTo>
                    <a:pt x="107" y="160"/>
                  </a:moveTo>
                  <a:lnTo>
                    <a:pt x="107" y="160"/>
                  </a:lnTo>
                  <a:lnTo>
                    <a:pt x="81" y="160"/>
                  </a:lnTo>
                  <a:lnTo>
                    <a:pt x="81" y="133"/>
                  </a:lnTo>
                  <a:lnTo>
                    <a:pt x="107" y="133"/>
                  </a:lnTo>
                  <a:lnTo>
                    <a:pt x="107" y="160"/>
                  </a:lnTo>
                  <a:close/>
                  <a:moveTo>
                    <a:pt x="107" y="213"/>
                  </a:moveTo>
                  <a:lnTo>
                    <a:pt x="107" y="213"/>
                  </a:lnTo>
                  <a:lnTo>
                    <a:pt x="81" y="213"/>
                  </a:lnTo>
                  <a:lnTo>
                    <a:pt x="81" y="187"/>
                  </a:lnTo>
                  <a:lnTo>
                    <a:pt x="107" y="187"/>
                  </a:lnTo>
                  <a:lnTo>
                    <a:pt x="107" y="213"/>
                  </a:lnTo>
                  <a:close/>
                  <a:moveTo>
                    <a:pt x="107" y="267"/>
                  </a:moveTo>
                  <a:lnTo>
                    <a:pt x="107" y="267"/>
                  </a:lnTo>
                  <a:lnTo>
                    <a:pt x="81" y="267"/>
                  </a:lnTo>
                  <a:lnTo>
                    <a:pt x="81" y="240"/>
                  </a:lnTo>
                  <a:lnTo>
                    <a:pt x="107" y="240"/>
                  </a:lnTo>
                  <a:lnTo>
                    <a:pt x="107" y="267"/>
                  </a:lnTo>
                  <a:close/>
                  <a:moveTo>
                    <a:pt x="107" y="320"/>
                  </a:moveTo>
                  <a:lnTo>
                    <a:pt x="107" y="320"/>
                  </a:lnTo>
                  <a:lnTo>
                    <a:pt x="81" y="320"/>
                  </a:lnTo>
                  <a:lnTo>
                    <a:pt x="81" y="293"/>
                  </a:lnTo>
                  <a:lnTo>
                    <a:pt x="107" y="293"/>
                  </a:lnTo>
                  <a:lnTo>
                    <a:pt x="107" y="320"/>
                  </a:lnTo>
                  <a:close/>
                  <a:moveTo>
                    <a:pt x="0" y="347"/>
                  </a:moveTo>
                  <a:lnTo>
                    <a:pt x="0" y="347"/>
                  </a:lnTo>
                  <a:lnTo>
                    <a:pt x="157" y="347"/>
                  </a:lnTo>
                  <a:lnTo>
                    <a:pt x="134" y="335"/>
                  </a:lnTo>
                  <a:lnTo>
                    <a:pt x="134" y="176"/>
                  </a:lnTo>
                  <a:lnTo>
                    <a:pt x="240" y="123"/>
                  </a:lnTo>
                  <a:lnTo>
                    <a:pt x="240" y="0"/>
                  </a:lnTo>
                  <a:lnTo>
                    <a:pt x="0" y="0"/>
                  </a:lnTo>
                  <a:lnTo>
                    <a:pt x="0" y="34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reeform 21">
              <a:extLst>
                <a:ext uri="{FF2B5EF4-FFF2-40B4-BE49-F238E27FC236}">
                  <a16:creationId xmlns:a16="http://schemas.microsoft.com/office/drawing/2014/main" id="{2ADF29CE-EAEB-B7C3-07A5-3FD5699266C0}"/>
                </a:ext>
              </a:extLst>
            </p:cNvPr>
            <p:cNvSpPr>
              <a:spLocks/>
            </p:cNvSpPr>
            <p:nvPr/>
          </p:nvSpPr>
          <p:spPr bwMode="auto">
            <a:xfrm>
              <a:off x="2447" y="998"/>
              <a:ext cx="17"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Freeform 22">
              <a:extLst>
                <a:ext uri="{FF2B5EF4-FFF2-40B4-BE49-F238E27FC236}">
                  <a16:creationId xmlns:a16="http://schemas.microsoft.com/office/drawing/2014/main" id="{02066A0D-D4BC-091C-1F63-B1CF5D358B6E}"/>
                </a:ext>
              </a:extLst>
            </p:cNvPr>
            <p:cNvSpPr>
              <a:spLocks/>
            </p:cNvSpPr>
            <p:nvPr/>
          </p:nvSpPr>
          <p:spPr bwMode="auto">
            <a:xfrm>
              <a:off x="2447" y="965"/>
              <a:ext cx="17"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23">
              <a:extLst>
                <a:ext uri="{FF2B5EF4-FFF2-40B4-BE49-F238E27FC236}">
                  <a16:creationId xmlns:a16="http://schemas.microsoft.com/office/drawing/2014/main" id="{2ED411B1-2FC7-7A99-03F7-F513A7C79B55}"/>
                </a:ext>
              </a:extLst>
            </p:cNvPr>
            <p:cNvSpPr>
              <a:spLocks/>
            </p:cNvSpPr>
            <p:nvPr/>
          </p:nvSpPr>
          <p:spPr bwMode="auto">
            <a:xfrm>
              <a:off x="2481" y="899"/>
              <a:ext cx="16" cy="16"/>
            </a:xfrm>
            <a:custGeom>
              <a:avLst/>
              <a:gdLst>
                <a:gd name="T0" fmla="*/ 0 w 26"/>
                <a:gd name="T1" fmla="*/ 27 h 27"/>
                <a:gd name="T2" fmla="*/ 0 w 26"/>
                <a:gd name="T3" fmla="*/ 27 h 27"/>
                <a:gd name="T4" fmla="*/ 26 w 26"/>
                <a:gd name="T5" fmla="*/ 27 h 27"/>
                <a:gd name="T6" fmla="*/ 26 w 26"/>
                <a:gd name="T7" fmla="*/ 0 h 27"/>
                <a:gd name="T8" fmla="*/ 0 w 26"/>
                <a:gd name="T9" fmla="*/ 0 h 27"/>
                <a:gd name="T10" fmla="*/ 0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0" y="27"/>
                  </a:moveTo>
                  <a:lnTo>
                    <a:pt x="0" y="27"/>
                  </a:lnTo>
                  <a:lnTo>
                    <a:pt x="26" y="27"/>
                  </a:lnTo>
                  <a:lnTo>
                    <a:pt x="26" y="0"/>
                  </a:lnTo>
                  <a:lnTo>
                    <a:pt x="0" y="0"/>
                  </a:lnTo>
                  <a:lnTo>
                    <a:pt x="0"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24">
              <a:extLst>
                <a:ext uri="{FF2B5EF4-FFF2-40B4-BE49-F238E27FC236}">
                  <a16:creationId xmlns:a16="http://schemas.microsoft.com/office/drawing/2014/main" id="{203D64E4-98C4-8FE3-90D2-51167C51EBD7}"/>
                </a:ext>
              </a:extLst>
            </p:cNvPr>
            <p:cNvSpPr>
              <a:spLocks/>
            </p:cNvSpPr>
            <p:nvPr/>
          </p:nvSpPr>
          <p:spPr bwMode="auto">
            <a:xfrm>
              <a:off x="2513" y="899"/>
              <a:ext cx="17" cy="16"/>
            </a:xfrm>
            <a:custGeom>
              <a:avLst/>
              <a:gdLst>
                <a:gd name="T0" fmla="*/ 0 w 26"/>
                <a:gd name="T1" fmla="*/ 0 h 27"/>
                <a:gd name="T2" fmla="*/ 0 w 26"/>
                <a:gd name="T3" fmla="*/ 0 h 27"/>
                <a:gd name="T4" fmla="*/ 0 w 26"/>
                <a:gd name="T5" fmla="*/ 27 h 27"/>
                <a:gd name="T6" fmla="*/ 26 w 26"/>
                <a:gd name="T7" fmla="*/ 27 h 27"/>
                <a:gd name="T8" fmla="*/ 26 w 26"/>
                <a:gd name="T9" fmla="*/ 0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0" y="27"/>
                  </a:lnTo>
                  <a:lnTo>
                    <a:pt x="26" y="27"/>
                  </a:lnTo>
                  <a:lnTo>
                    <a:pt x="26"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25">
              <a:extLst>
                <a:ext uri="{FF2B5EF4-FFF2-40B4-BE49-F238E27FC236}">
                  <a16:creationId xmlns:a16="http://schemas.microsoft.com/office/drawing/2014/main" id="{CEA1D97B-CCD4-9096-CBCC-A499444BDF7E}"/>
                </a:ext>
              </a:extLst>
            </p:cNvPr>
            <p:cNvSpPr>
              <a:spLocks/>
            </p:cNvSpPr>
            <p:nvPr/>
          </p:nvSpPr>
          <p:spPr bwMode="auto">
            <a:xfrm>
              <a:off x="2481" y="998"/>
              <a:ext cx="16" cy="17"/>
            </a:xfrm>
            <a:custGeom>
              <a:avLst/>
              <a:gdLst>
                <a:gd name="T0" fmla="*/ 0 w 26"/>
                <a:gd name="T1" fmla="*/ 27 h 27"/>
                <a:gd name="T2" fmla="*/ 0 w 26"/>
                <a:gd name="T3" fmla="*/ 27 h 27"/>
                <a:gd name="T4" fmla="*/ 26 w 26"/>
                <a:gd name="T5" fmla="*/ 27 h 27"/>
                <a:gd name="T6" fmla="*/ 26 w 26"/>
                <a:gd name="T7" fmla="*/ 0 h 27"/>
                <a:gd name="T8" fmla="*/ 0 w 26"/>
                <a:gd name="T9" fmla="*/ 0 h 27"/>
                <a:gd name="T10" fmla="*/ 0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0" y="27"/>
                  </a:moveTo>
                  <a:lnTo>
                    <a:pt x="0" y="27"/>
                  </a:lnTo>
                  <a:lnTo>
                    <a:pt x="26" y="27"/>
                  </a:lnTo>
                  <a:lnTo>
                    <a:pt x="26" y="0"/>
                  </a:lnTo>
                  <a:lnTo>
                    <a:pt x="0" y="0"/>
                  </a:lnTo>
                  <a:lnTo>
                    <a:pt x="0"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26">
              <a:extLst>
                <a:ext uri="{FF2B5EF4-FFF2-40B4-BE49-F238E27FC236}">
                  <a16:creationId xmlns:a16="http://schemas.microsoft.com/office/drawing/2014/main" id="{8C1F9C3D-13C3-C5C9-D911-A8BD9648E496}"/>
                </a:ext>
              </a:extLst>
            </p:cNvPr>
            <p:cNvSpPr>
              <a:spLocks/>
            </p:cNvSpPr>
            <p:nvPr/>
          </p:nvSpPr>
          <p:spPr bwMode="auto">
            <a:xfrm>
              <a:off x="2447" y="932"/>
              <a:ext cx="17" cy="16"/>
            </a:xfrm>
            <a:custGeom>
              <a:avLst/>
              <a:gdLst>
                <a:gd name="T0" fmla="*/ 27 w 27"/>
                <a:gd name="T1" fmla="*/ 0 h 26"/>
                <a:gd name="T2" fmla="*/ 27 w 27"/>
                <a:gd name="T3" fmla="*/ 0 h 26"/>
                <a:gd name="T4" fmla="*/ 0 w 27"/>
                <a:gd name="T5" fmla="*/ 0 h 26"/>
                <a:gd name="T6" fmla="*/ 0 w 27"/>
                <a:gd name="T7" fmla="*/ 26 h 26"/>
                <a:gd name="T8" fmla="*/ 27 w 27"/>
                <a:gd name="T9" fmla="*/ 26 h 26"/>
                <a:gd name="T10" fmla="*/ 27 w 27"/>
                <a:gd name="T11" fmla="*/ 0 h 26"/>
              </a:gdLst>
              <a:ahLst/>
              <a:cxnLst>
                <a:cxn ang="0">
                  <a:pos x="T0" y="T1"/>
                </a:cxn>
                <a:cxn ang="0">
                  <a:pos x="T2" y="T3"/>
                </a:cxn>
                <a:cxn ang="0">
                  <a:pos x="T4" y="T5"/>
                </a:cxn>
                <a:cxn ang="0">
                  <a:pos x="T6" y="T7"/>
                </a:cxn>
                <a:cxn ang="0">
                  <a:pos x="T8" y="T9"/>
                </a:cxn>
                <a:cxn ang="0">
                  <a:pos x="T10" y="T11"/>
                </a:cxn>
              </a:cxnLst>
              <a:rect l="0" t="0" r="r" b="b"/>
              <a:pathLst>
                <a:path w="27" h="26">
                  <a:moveTo>
                    <a:pt x="27" y="0"/>
                  </a:moveTo>
                  <a:lnTo>
                    <a:pt x="27" y="0"/>
                  </a:lnTo>
                  <a:lnTo>
                    <a:pt x="0" y="0"/>
                  </a:lnTo>
                  <a:lnTo>
                    <a:pt x="0" y="26"/>
                  </a:lnTo>
                  <a:lnTo>
                    <a:pt x="27" y="26"/>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27">
              <a:extLst>
                <a:ext uri="{FF2B5EF4-FFF2-40B4-BE49-F238E27FC236}">
                  <a16:creationId xmlns:a16="http://schemas.microsoft.com/office/drawing/2014/main" id="{DF7A8841-A09D-44AE-CDD1-FBFDAB47DA4D}"/>
                </a:ext>
              </a:extLst>
            </p:cNvPr>
            <p:cNvSpPr>
              <a:spLocks/>
            </p:cNvSpPr>
            <p:nvPr/>
          </p:nvSpPr>
          <p:spPr bwMode="auto">
            <a:xfrm>
              <a:off x="2447" y="899"/>
              <a:ext cx="17" cy="16"/>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28">
              <a:extLst>
                <a:ext uri="{FF2B5EF4-FFF2-40B4-BE49-F238E27FC236}">
                  <a16:creationId xmlns:a16="http://schemas.microsoft.com/office/drawing/2014/main" id="{BF614E8A-62E5-0EF2-E132-DE6AAC9F64B6}"/>
                </a:ext>
              </a:extLst>
            </p:cNvPr>
            <p:cNvSpPr>
              <a:spLocks/>
            </p:cNvSpPr>
            <p:nvPr/>
          </p:nvSpPr>
          <p:spPr bwMode="auto">
            <a:xfrm>
              <a:off x="2481" y="932"/>
              <a:ext cx="16" cy="16"/>
            </a:xfrm>
            <a:custGeom>
              <a:avLst/>
              <a:gdLst>
                <a:gd name="T0" fmla="*/ 0 w 26"/>
                <a:gd name="T1" fmla="*/ 26 h 26"/>
                <a:gd name="T2" fmla="*/ 0 w 26"/>
                <a:gd name="T3" fmla="*/ 26 h 26"/>
                <a:gd name="T4" fmla="*/ 26 w 26"/>
                <a:gd name="T5" fmla="*/ 26 h 26"/>
                <a:gd name="T6" fmla="*/ 26 w 26"/>
                <a:gd name="T7" fmla="*/ 0 h 26"/>
                <a:gd name="T8" fmla="*/ 0 w 26"/>
                <a:gd name="T9" fmla="*/ 0 h 26"/>
                <a:gd name="T10" fmla="*/ 0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0" y="26"/>
                  </a:moveTo>
                  <a:lnTo>
                    <a:pt x="0" y="26"/>
                  </a:lnTo>
                  <a:lnTo>
                    <a:pt x="26" y="26"/>
                  </a:lnTo>
                  <a:lnTo>
                    <a:pt x="26"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29">
              <a:extLst>
                <a:ext uri="{FF2B5EF4-FFF2-40B4-BE49-F238E27FC236}">
                  <a16:creationId xmlns:a16="http://schemas.microsoft.com/office/drawing/2014/main" id="{FA34B669-D662-48F6-A821-1EA2B63A5ECA}"/>
                </a:ext>
              </a:extLst>
            </p:cNvPr>
            <p:cNvSpPr>
              <a:spLocks/>
            </p:cNvSpPr>
            <p:nvPr/>
          </p:nvSpPr>
          <p:spPr bwMode="auto">
            <a:xfrm>
              <a:off x="2481" y="965"/>
              <a:ext cx="16" cy="17"/>
            </a:xfrm>
            <a:custGeom>
              <a:avLst/>
              <a:gdLst>
                <a:gd name="T0" fmla="*/ 0 w 26"/>
                <a:gd name="T1" fmla="*/ 27 h 27"/>
                <a:gd name="T2" fmla="*/ 0 w 26"/>
                <a:gd name="T3" fmla="*/ 27 h 27"/>
                <a:gd name="T4" fmla="*/ 26 w 26"/>
                <a:gd name="T5" fmla="*/ 27 h 27"/>
                <a:gd name="T6" fmla="*/ 26 w 26"/>
                <a:gd name="T7" fmla="*/ 0 h 27"/>
                <a:gd name="T8" fmla="*/ 0 w 26"/>
                <a:gd name="T9" fmla="*/ 0 h 27"/>
                <a:gd name="T10" fmla="*/ 0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0" y="27"/>
                  </a:moveTo>
                  <a:lnTo>
                    <a:pt x="0" y="27"/>
                  </a:lnTo>
                  <a:lnTo>
                    <a:pt x="26" y="27"/>
                  </a:lnTo>
                  <a:lnTo>
                    <a:pt x="26" y="0"/>
                  </a:lnTo>
                  <a:lnTo>
                    <a:pt x="0" y="0"/>
                  </a:lnTo>
                  <a:lnTo>
                    <a:pt x="0"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 name="Text Placeholder 11">
            <a:extLst>
              <a:ext uri="{FF2B5EF4-FFF2-40B4-BE49-F238E27FC236}">
                <a16:creationId xmlns:a16="http://schemas.microsoft.com/office/drawing/2014/main" id="{83A893A5-EDC2-25C3-0F8F-D9B8410A393D}"/>
              </a:ext>
            </a:extLst>
          </p:cNvPr>
          <p:cNvSpPr txBox="1">
            <a:spLocks/>
          </p:cNvSpPr>
          <p:nvPr/>
        </p:nvSpPr>
        <p:spPr>
          <a:xfrm>
            <a:off x="3949166" y="2987302"/>
            <a:ext cx="238953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Cosmos DB Capacity Calculator</a:t>
            </a:r>
          </a:p>
        </p:txBody>
      </p:sp>
      <p:cxnSp>
        <p:nvCxnSpPr>
          <p:cNvPr id="3" name="Straight Connector 2">
            <a:extLst>
              <a:ext uri="{FF2B5EF4-FFF2-40B4-BE49-F238E27FC236}">
                <a16:creationId xmlns:a16="http://schemas.microsoft.com/office/drawing/2014/main" id="{6A23BD4A-8A48-4453-6060-1344A3FF7A98}"/>
              </a:ext>
              <a:ext uri="{C183D7F6-B498-43B3-948B-1728B52AA6E4}">
                <adec:decorative xmlns:adec="http://schemas.microsoft.com/office/drawing/2017/decorative" val="1"/>
              </a:ext>
            </a:extLst>
          </p:cNvPr>
          <p:cNvCxnSpPr>
            <a:cxnSpLocks/>
          </p:cNvCxnSpPr>
          <p:nvPr/>
        </p:nvCxnSpPr>
        <p:spPr>
          <a:xfrm>
            <a:off x="3350851" y="3651817"/>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5" name="Text Placeholder 47">
            <a:extLst>
              <a:ext uri="{FF2B5EF4-FFF2-40B4-BE49-F238E27FC236}">
                <a16:creationId xmlns:a16="http://schemas.microsoft.com/office/drawing/2014/main" id="{DDE2E630-130E-823A-3E09-E942E374AF25}"/>
              </a:ext>
            </a:extLst>
          </p:cNvPr>
          <p:cNvSpPr txBox="1">
            <a:spLocks/>
          </p:cNvSpPr>
          <p:nvPr/>
        </p:nvSpPr>
        <p:spPr>
          <a:xfrm>
            <a:off x="3350851" y="3821665"/>
            <a:ext cx="238953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Get a quick estimate of your required RUs and workload costs, or tweak parameters (such as indexing policy and consistency level) for more accurate estimates.</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grpSp>
        <p:nvGrpSpPr>
          <p:cNvPr id="64" name="Group 187">
            <a:extLst>
              <a:ext uri="{FF2B5EF4-FFF2-40B4-BE49-F238E27FC236}">
                <a16:creationId xmlns:a16="http://schemas.microsoft.com/office/drawing/2014/main" id="{E5558B51-2EF1-3B3A-EB65-01D71F00C825}"/>
              </a:ext>
              <a:ext uri="{C183D7F6-B498-43B3-948B-1728B52AA6E4}">
                <adec:decorative xmlns:adec="http://schemas.microsoft.com/office/drawing/2017/decorative" val="1"/>
              </a:ext>
            </a:extLst>
          </p:cNvPr>
          <p:cNvGrpSpPr>
            <a:grpSpLocks noChangeAspect="1"/>
          </p:cNvGrpSpPr>
          <p:nvPr/>
        </p:nvGrpSpPr>
        <p:grpSpPr bwMode="auto">
          <a:xfrm>
            <a:off x="6353618" y="3029389"/>
            <a:ext cx="486002" cy="486002"/>
            <a:chOff x="2812" y="2783"/>
            <a:chExt cx="312" cy="312"/>
          </a:xfrm>
        </p:grpSpPr>
        <p:sp>
          <p:nvSpPr>
            <p:cNvPr id="65" name="Freeform 188">
              <a:extLst>
                <a:ext uri="{FF2B5EF4-FFF2-40B4-BE49-F238E27FC236}">
                  <a16:creationId xmlns:a16="http://schemas.microsoft.com/office/drawing/2014/main" id="{AFBD73D9-B6F5-F9CB-07F2-E0086420A8BB}"/>
                </a:ext>
              </a:extLst>
            </p:cNvPr>
            <p:cNvSpPr>
              <a:spLocks/>
            </p:cNvSpPr>
            <p:nvPr/>
          </p:nvSpPr>
          <p:spPr bwMode="auto">
            <a:xfrm>
              <a:off x="2900" y="2783"/>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Freeform 189">
              <a:extLst>
                <a:ext uri="{FF2B5EF4-FFF2-40B4-BE49-F238E27FC236}">
                  <a16:creationId xmlns:a16="http://schemas.microsoft.com/office/drawing/2014/main" id="{1678575A-C89E-8AD0-8315-E99F6A12420E}"/>
                </a:ext>
              </a:extLst>
            </p:cNvPr>
            <p:cNvSpPr>
              <a:spLocks/>
            </p:cNvSpPr>
            <p:nvPr/>
          </p:nvSpPr>
          <p:spPr bwMode="auto">
            <a:xfrm>
              <a:off x="2812" y="295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Oval 190">
              <a:extLst>
                <a:ext uri="{FF2B5EF4-FFF2-40B4-BE49-F238E27FC236}">
                  <a16:creationId xmlns:a16="http://schemas.microsoft.com/office/drawing/2014/main" id="{A3A95378-43F1-D2C6-4F9D-EDF91D161795}"/>
                </a:ext>
              </a:extLst>
            </p:cNvPr>
            <p:cNvSpPr>
              <a:spLocks noChangeArrowheads="1"/>
            </p:cNvSpPr>
            <p:nvPr/>
          </p:nvSpPr>
          <p:spPr bwMode="auto">
            <a:xfrm>
              <a:off x="2861" y="3012"/>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Oval 191">
              <a:extLst>
                <a:ext uri="{FF2B5EF4-FFF2-40B4-BE49-F238E27FC236}">
                  <a16:creationId xmlns:a16="http://schemas.microsoft.com/office/drawing/2014/main" id="{24790EDE-2E6C-AC39-3A32-83D92B0CC2EF}"/>
                </a:ext>
              </a:extLst>
            </p:cNvPr>
            <p:cNvSpPr>
              <a:spLocks noChangeArrowheads="1"/>
            </p:cNvSpPr>
            <p:nvPr/>
          </p:nvSpPr>
          <p:spPr bwMode="auto">
            <a:xfrm>
              <a:off x="2910" y="3012"/>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Oval 192">
              <a:extLst>
                <a:ext uri="{FF2B5EF4-FFF2-40B4-BE49-F238E27FC236}">
                  <a16:creationId xmlns:a16="http://schemas.microsoft.com/office/drawing/2014/main" id="{826A532A-6131-2011-B27F-6CD732386F3A}"/>
                </a:ext>
              </a:extLst>
            </p:cNvPr>
            <p:cNvSpPr>
              <a:spLocks noChangeArrowheads="1"/>
            </p:cNvSpPr>
            <p:nvPr/>
          </p:nvSpPr>
          <p:spPr bwMode="auto">
            <a:xfrm>
              <a:off x="2958" y="3012"/>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193">
              <a:extLst>
                <a:ext uri="{FF2B5EF4-FFF2-40B4-BE49-F238E27FC236}">
                  <a16:creationId xmlns:a16="http://schemas.microsoft.com/office/drawing/2014/main" id="{5F4C17D9-0493-F257-258D-3B028853032D}"/>
                </a:ext>
              </a:extLst>
            </p:cNvPr>
            <p:cNvSpPr>
              <a:spLocks noChangeArrowheads="1"/>
            </p:cNvSpPr>
            <p:nvPr/>
          </p:nvSpPr>
          <p:spPr bwMode="auto">
            <a:xfrm>
              <a:off x="2948" y="2837"/>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Oval 194">
              <a:extLst>
                <a:ext uri="{FF2B5EF4-FFF2-40B4-BE49-F238E27FC236}">
                  <a16:creationId xmlns:a16="http://schemas.microsoft.com/office/drawing/2014/main" id="{D7B7A66D-BF99-67CA-4BC4-4740756132FD}"/>
                </a:ext>
              </a:extLst>
            </p:cNvPr>
            <p:cNvSpPr>
              <a:spLocks noChangeArrowheads="1"/>
            </p:cNvSpPr>
            <p:nvPr/>
          </p:nvSpPr>
          <p:spPr bwMode="auto">
            <a:xfrm>
              <a:off x="2997" y="2837"/>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Oval 195">
              <a:extLst>
                <a:ext uri="{FF2B5EF4-FFF2-40B4-BE49-F238E27FC236}">
                  <a16:creationId xmlns:a16="http://schemas.microsoft.com/office/drawing/2014/main" id="{1DC68760-1896-53E6-BD18-2324C36CBA04}"/>
                </a:ext>
              </a:extLst>
            </p:cNvPr>
            <p:cNvSpPr>
              <a:spLocks noChangeArrowheads="1"/>
            </p:cNvSpPr>
            <p:nvPr/>
          </p:nvSpPr>
          <p:spPr bwMode="auto">
            <a:xfrm>
              <a:off x="3046" y="28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Freeform 196">
              <a:extLst>
                <a:ext uri="{FF2B5EF4-FFF2-40B4-BE49-F238E27FC236}">
                  <a16:creationId xmlns:a16="http://schemas.microsoft.com/office/drawing/2014/main" id="{86BD12B2-6CBA-5B72-6E8C-286F8C4B8966}"/>
                </a:ext>
              </a:extLst>
            </p:cNvPr>
            <p:cNvSpPr>
              <a:spLocks/>
            </p:cNvSpPr>
            <p:nvPr/>
          </p:nvSpPr>
          <p:spPr bwMode="auto">
            <a:xfrm>
              <a:off x="2890" y="2834"/>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Freeform 197">
              <a:extLst>
                <a:ext uri="{FF2B5EF4-FFF2-40B4-BE49-F238E27FC236}">
                  <a16:creationId xmlns:a16="http://schemas.microsoft.com/office/drawing/2014/main" id="{658B969C-6FF2-3476-2A82-46A25DF301B4}"/>
                </a:ext>
              </a:extLst>
            </p:cNvPr>
            <p:cNvSpPr>
              <a:spLocks/>
            </p:cNvSpPr>
            <p:nvPr/>
          </p:nvSpPr>
          <p:spPr bwMode="auto">
            <a:xfrm>
              <a:off x="3029" y="3010"/>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2" name="Text Placeholder 11">
            <a:extLst>
              <a:ext uri="{FF2B5EF4-FFF2-40B4-BE49-F238E27FC236}">
                <a16:creationId xmlns:a16="http://schemas.microsoft.com/office/drawing/2014/main" id="{88DEE0C0-BB08-38A2-432A-9D824989E542}"/>
              </a:ext>
            </a:extLst>
          </p:cNvPr>
          <p:cNvSpPr txBox="1">
            <a:spLocks/>
          </p:cNvSpPr>
          <p:nvPr/>
        </p:nvSpPr>
        <p:spPr>
          <a:xfrm>
            <a:off x="6981028" y="3111458"/>
            <a:ext cx="2389531"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Advisor</a:t>
            </a:r>
          </a:p>
        </p:txBody>
      </p:sp>
      <p:cxnSp>
        <p:nvCxnSpPr>
          <p:cNvPr id="11" name="Straight Connector 10">
            <a:extLst>
              <a:ext uri="{FF2B5EF4-FFF2-40B4-BE49-F238E27FC236}">
                <a16:creationId xmlns:a16="http://schemas.microsoft.com/office/drawing/2014/main" id="{C3813028-3E67-F562-2FCB-7FC533195FE2}"/>
              </a:ext>
              <a:ext uri="{C183D7F6-B498-43B3-948B-1728B52AA6E4}">
                <adec:decorative xmlns:adec="http://schemas.microsoft.com/office/drawing/2017/decorative" val="1"/>
              </a:ext>
            </a:extLst>
          </p:cNvPr>
          <p:cNvCxnSpPr>
            <a:cxnSpLocks/>
          </p:cNvCxnSpPr>
          <p:nvPr/>
        </p:nvCxnSpPr>
        <p:spPr>
          <a:xfrm>
            <a:off x="6338698" y="3649235"/>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18" name="TextBox 17">
            <a:extLst>
              <a:ext uri="{FF2B5EF4-FFF2-40B4-BE49-F238E27FC236}">
                <a16:creationId xmlns:a16="http://schemas.microsoft.com/office/drawing/2014/main" id="{C1519866-B1D8-2057-0B05-F3BF744E9E44}"/>
              </a:ext>
            </a:extLst>
          </p:cNvPr>
          <p:cNvSpPr txBox="1"/>
          <p:nvPr/>
        </p:nvSpPr>
        <p:spPr>
          <a:xfrm>
            <a:off x="6273883" y="3769767"/>
            <a:ext cx="2483898"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See personalized best practices and recommendations to help you improve cost, security, and performance in Azure Cosmos DB.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mn-cs"/>
            </a:endParaRPr>
          </a:p>
        </p:txBody>
      </p:sp>
      <p:grpSp>
        <p:nvGrpSpPr>
          <p:cNvPr id="6" name="Group 80">
            <a:extLst>
              <a:ext uri="{FF2B5EF4-FFF2-40B4-BE49-F238E27FC236}">
                <a16:creationId xmlns:a16="http://schemas.microsoft.com/office/drawing/2014/main" id="{C5FCC97C-4FA3-C30B-18DB-EE93410E1D68}"/>
              </a:ext>
              <a:ext uri="{C183D7F6-B498-43B3-948B-1728B52AA6E4}">
                <adec:decorative xmlns:adec="http://schemas.microsoft.com/office/drawing/2017/decorative" val="1"/>
              </a:ext>
            </a:extLst>
          </p:cNvPr>
          <p:cNvGrpSpPr>
            <a:grpSpLocks noChangeAspect="1"/>
          </p:cNvGrpSpPr>
          <p:nvPr/>
        </p:nvGrpSpPr>
        <p:grpSpPr bwMode="auto">
          <a:xfrm>
            <a:off x="9363599" y="3029389"/>
            <a:ext cx="439842" cy="434274"/>
            <a:chOff x="1614" y="2781"/>
            <a:chExt cx="316" cy="312"/>
          </a:xfrm>
        </p:grpSpPr>
        <p:sp>
          <p:nvSpPr>
            <p:cNvPr id="9" name="Freeform 81">
              <a:extLst>
                <a:ext uri="{FF2B5EF4-FFF2-40B4-BE49-F238E27FC236}">
                  <a16:creationId xmlns:a16="http://schemas.microsoft.com/office/drawing/2014/main" id="{A19112A2-1E9B-1FF9-A5FB-556C77E4442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82">
              <a:extLst>
                <a:ext uri="{FF2B5EF4-FFF2-40B4-BE49-F238E27FC236}">
                  <a16:creationId xmlns:a16="http://schemas.microsoft.com/office/drawing/2014/main" id="{1ABDB275-2CE3-B278-E2FF-E282ADA10F13}"/>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Freeform 83">
              <a:extLst>
                <a:ext uri="{FF2B5EF4-FFF2-40B4-BE49-F238E27FC236}">
                  <a16:creationId xmlns:a16="http://schemas.microsoft.com/office/drawing/2014/main" id="{732235C5-4E2C-CB28-0E47-176577F9E087}"/>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Freeform 84">
              <a:extLst>
                <a:ext uri="{FF2B5EF4-FFF2-40B4-BE49-F238E27FC236}">
                  <a16:creationId xmlns:a16="http://schemas.microsoft.com/office/drawing/2014/main" id="{D6B6A6D0-BD8C-D947-5C95-185ACB570C0D}"/>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85">
              <a:extLst>
                <a:ext uri="{FF2B5EF4-FFF2-40B4-BE49-F238E27FC236}">
                  <a16:creationId xmlns:a16="http://schemas.microsoft.com/office/drawing/2014/main" id="{DF70A39F-EDDA-5E81-8997-0B8FE5AEC850}"/>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86">
              <a:extLst>
                <a:ext uri="{FF2B5EF4-FFF2-40B4-BE49-F238E27FC236}">
                  <a16:creationId xmlns:a16="http://schemas.microsoft.com/office/drawing/2014/main" id="{355682D0-7A33-3DF0-B341-E9AABA63CB00}"/>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Freeform 87">
              <a:extLst>
                <a:ext uri="{FF2B5EF4-FFF2-40B4-BE49-F238E27FC236}">
                  <a16:creationId xmlns:a16="http://schemas.microsoft.com/office/drawing/2014/main" id="{22E02896-F7EE-93BE-AF20-BB163CB24D7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Freeform 88">
              <a:extLst>
                <a:ext uri="{FF2B5EF4-FFF2-40B4-BE49-F238E27FC236}">
                  <a16:creationId xmlns:a16="http://schemas.microsoft.com/office/drawing/2014/main" id="{39537B59-0D3A-622C-415B-E5FC6A45F364}"/>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reeform 89">
              <a:extLst>
                <a:ext uri="{FF2B5EF4-FFF2-40B4-BE49-F238E27FC236}">
                  <a16:creationId xmlns:a16="http://schemas.microsoft.com/office/drawing/2014/main" id="{0413CDB5-1496-6129-9F6E-4615A3ED40D6}"/>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90">
              <a:extLst>
                <a:ext uri="{FF2B5EF4-FFF2-40B4-BE49-F238E27FC236}">
                  <a16:creationId xmlns:a16="http://schemas.microsoft.com/office/drawing/2014/main" id="{88390840-16BF-F4BD-0194-4A0C23995909}"/>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91">
              <a:extLst>
                <a:ext uri="{FF2B5EF4-FFF2-40B4-BE49-F238E27FC236}">
                  <a16:creationId xmlns:a16="http://schemas.microsoft.com/office/drawing/2014/main" id="{64F92192-BC05-9707-EE63-6F077F742B04}"/>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Rectangle 92">
              <a:extLst>
                <a:ext uri="{FF2B5EF4-FFF2-40B4-BE49-F238E27FC236}">
                  <a16:creationId xmlns:a16="http://schemas.microsoft.com/office/drawing/2014/main" id="{5723E5AB-C2C3-9826-F9DF-D92B30AC3634}"/>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Freeform 93">
              <a:extLst>
                <a:ext uri="{FF2B5EF4-FFF2-40B4-BE49-F238E27FC236}">
                  <a16:creationId xmlns:a16="http://schemas.microsoft.com/office/drawing/2014/main" id="{F1615A5B-6B12-B27B-150E-97BBFF4CF897}"/>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94">
              <a:extLst>
                <a:ext uri="{FF2B5EF4-FFF2-40B4-BE49-F238E27FC236}">
                  <a16:creationId xmlns:a16="http://schemas.microsoft.com/office/drawing/2014/main" id="{FC009AAD-A547-25E9-A170-D37761853313}"/>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Freeform 95">
              <a:extLst>
                <a:ext uri="{FF2B5EF4-FFF2-40B4-BE49-F238E27FC236}">
                  <a16:creationId xmlns:a16="http://schemas.microsoft.com/office/drawing/2014/main" id="{14DA9194-12C3-887C-1F5C-815B9E40061F}"/>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Freeform 96">
              <a:extLst>
                <a:ext uri="{FF2B5EF4-FFF2-40B4-BE49-F238E27FC236}">
                  <a16:creationId xmlns:a16="http://schemas.microsoft.com/office/drawing/2014/main" id="{A46E6536-6687-58DC-21D8-C1BBF9ACB4CF}"/>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Freeform 97">
              <a:extLst>
                <a:ext uri="{FF2B5EF4-FFF2-40B4-BE49-F238E27FC236}">
                  <a16:creationId xmlns:a16="http://schemas.microsoft.com/office/drawing/2014/main" id="{51EC3C52-A859-A990-0C90-4941936E49C9}"/>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98">
              <a:extLst>
                <a:ext uri="{FF2B5EF4-FFF2-40B4-BE49-F238E27FC236}">
                  <a16:creationId xmlns:a16="http://schemas.microsoft.com/office/drawing/2014/main" id="{42780708-A73B-75C3-29CE-6382B504F2A5}"/>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99">
              <a:extLst>
                <a:ext uri="{FF2B5EF4-FFF2-40B4-BE49-F238E27FC236}">
                  <a16:creationId xmlns:a16="http://schemas.microsoft.com/office/drawing/2014/main" id="{72CAD6C9-D875-2F0C-3389-8DC4CB301DFD}"/>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 name="Text Placeholder 11">
            <a:extLst>
              <a:ext uri="{FF2B5EF4-FFF2-40B4-BE49-F238E27FC236}">
                <a16:creationId xmlns:a16="http://schemas.microsoft.com/office/drawing/2014/main" id="{DF645ADA-6D34-84A0-66A5-2C25EF10D543}"/>
              </a:ext>
            </a:extLst>
          </p:cNvPr>
          <p:cNvSpPr txBox="1">
            <a:spLocks/>
          </p:cNvSpPr>
          <p:nvPr/>
        </p:nvSpPr>
        <p:spPr>
          <a:xfrm>
            <a:off x="9950986" y="2986945"/>
            <a:ext cx="1844593"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Elasticity features to save costs</a:t>
            </a:r>
          </a:p>
        </p:txBody>
      </p:sp>
      <p:cxnSp>
        <p:nvCxnSpPr>
          <p:cNvPr id="14" name="Straight Connector 13">
            <a:extLst>
              <a:ext uri="{FF2B5EF4-FFF2-40B4-BE49-F238E27FC236}">
                <a16:creationId xmlns:a16="http://schemas.microsoft.com/office/drawing/2014/main" id="{8D5BAA85-5A63-37F7-CFA5-54D1C3FF563B}"/>
              </a:ext>
              <a:ext uri="{C183D7F6-B498-43B3-948B-1728B52AA6E4}">
                <adec:decorative xmlns:adec="http://schemas.microsoft.com/office/drawing/2017/decorative" val="1"/>
              </a:ext>
            </a:extLst>
          </p:cNvPr>
          <p:cNvCxnSpPr>
            <a:cxnSpLocks/>
          </p:cNvCxnSpPr>
          <p:nvPr/>
        </p:nvCxnSpPr>
        <p:spPr>
          <a:xfrm>
            <a:off x="9339608" y="3649235"/>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19" name="Text Placeholder 47">
            <a:extLst>
              <a:ext uri="{FF2B5EF4-FFF2-40B4-BE49-F238E27FC236}">
                <a16:creationId xmlns:a16="http://schemas.microsoft.com/office/drawing/2014/main" id="{BD05D27E-DFAF-1128-B954-88B6F1455F55}"/>
              </a:ext>
            </a:extLst>
          </p:cNvPr>
          <p:cNvSpPr txBox="1">
            <a:spLocks/>
          </p:cNvSpPr>
          <p:nvPr/>
        </p:nvSpPr>
        <p:spPr>
          <a:xfrm>
            <a:off x="9363599" y="3834808"/>
            <a:ext cx="2454882" cy="19973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Take advantage of idle throughput capacity to handle traffic spikes with </a:t>
            </a: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Burst Capacity</a:t>
            </a: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 reduce the number of partitions used with</a:t>
            </a: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7">
                  <a:extLst>
                    <a:ext uri="{A12FA001-AC4F-418D-AE19-62706E023703}">
                      <ahyp:hlinkClr xmlns:ahyp="http://schemas.microsoft.com/office/drawing/2018/hyperlinkcolor" val="tx"/>
                    </a:ext>
                  </a:extLst>
                </a:hlinkClick>
              </a:rPr>
              <a:t>Partition Merge</a:t>
            </a:r>
            <a:r>
              <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 and leverage other advanced cost-saving features.</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8">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28057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22D4A-ADBA-4C9C-AE54-8390B19E48B4}"/>
              </a:ext>
            </a:extLst>
          </p:cNvPr>
          <p:cNvSpPr>
            <a:spLocks noGrp="1"/>
          </p:cNvSpPr>
          <p:nvPr>
            <p:ph type="title"/>
          </p:nvPr>
        </p:nvSpPr>
        <p:spPr>
          <a:xfrm>
            <a:off x="4306612" y="137824"/>
            <a:ext cx="5917039" cy="521302"/>
          </a:xfrm>
        </p:spPr>
        <p:txBody>
          <a:bodyPr/>
          <a:lstStyle/>
          <a:p>
            <a:pPr algn="ctr"/>
            <a:r>
              <a:rPr lang="en-US" b="0" i="0">
                <a:noFill/>
                <a:effectLst/>
                <a:latin typeface="Segoe UI" panose="020B0502040204020203" pitchFamily="34" charset="0"/>
              </a:rPr>
              <a:t>Features of today's applications</a:t>
            </a:r>
            <a:endParaRPr lang="en-US">
              <a:noFill/>
            </a:endParaRPr>
          </a:p>
        </p:txBody>
      </p:sp>
      <p:sp>
        <p:nvSpPr>
          <p:cNvPr id="40" name="Text Placeholder 3">
            <a:extLst>
              <a:ext uri="{FF2B5EF4-FFF2-40B4-BE49-F238E27FC236}">
                <a16:creationId xmlns:a16="http://schemas.microsoft.com/office/drawing/2014/main" id="{F589B433-DE62-4FCC-A86C-2F846A50CA57}"/>
              </a:ext>
            </a:extLst>
          </p:cNvPr>
          <p:cNvSpPr>
            <a:spLocks noGrp="1"/>
          </p:cNvSpPr>
          <p:nvPr>
            <p:ph type="body" sz="quarter" idx="16"/>
          </p:nvPr>
        </p:nvSpPr>
        <p:spPr>
          <a:xfrm>
            <a:off x="425689" y="441590"/>
            <a:ext cx="3833312" cy="1467434"/>
          </a:xfrm>
        </p:spPr>
        <p:txBody>
          <a:bodyPr/>
          <a:lstStyle/>
          <a:p>
            <a:pPr lvl="0"/>
            <a:r>
              <a:rPr kumimoji="0" lang="en-US" sz="3200" b="0" i="0" u="none" strike="noStrike" kern="1200" cap="none" spc="0" normalizeH="0" baseline="0" noProof="0">
                <a:ln w="3175">
                  <a:noFill/>
                </a:ln>
                <a:solidFill>
                  <a:prstClr val="white"/>
                </a:solidFill>
                <a:effectLst/>
                <a:uLnTx/>
                <a:uFillTx/>
                <a:latin typeface="Segoe UI Semibold"/>
                <a:ea typeface="+mn-ea"/>
                <a:cs typeface="Segoe UI" pitchFamily="34" charset="0"/>
              </a:rPr>
              <a:t>Today’s applications are expected to do more than ever</a:t>
            </a:r>
            <a:endParaRPr lang="en-US"/>
          </a:p>
        </p:txBody>
      </p:sp>
      <p:grpSp>
        <p:nvGrpSpPr>
          <p:cNvPr id="79" name="Group 146">
            <a:extLst>
              <a:ext uri="{FF2B5EF4-FFF2-40B4-BE49-F238E27FC236}">
                <a16:creationId xmlns:a16="http://schemas.microsoft.com/office/drawing/2014/main" id="{33951B0C-1E7B-4769-87E2-5A9303FEF6F9}"/>
              </a:ext>
              <a:ext uri="{C183D7F6-B498-43B3-948B-1728B52AA6E4}">
                <adec:decorative xmlns:adec="http://schemas.microsoft.com/office/drawing/2017/decorative" val="1"/>
              </a:ext>
            </a:extLst>
          </p:cNvPr>
          <p:cNvGrpSpPr>
            <a:grpSpLocks noChangeAspect="1"/>
          </p:cNvGrpSpPr>
          <p:nvPr/>
        </p:nvGrpSpPr>
        <p:grpSpPr bwMode="auto">
          <a:xfrm>
            <a:off x="1746063" y="2523411"/>
            <a:ext cx="431800" cy="495300"/>
            <a:chOff x="430" y="2783"/>
            <a:chExt cx="272" cy="312"/>
          </a:xfrm>
        </p:grpSpPr>
        <p:sp>
          <p:nvSpPr>
            <p:cNvPr id="80" name="Rectangle 147">
              <a:extLst>
                <a:ext uri="{FF2B5EF4-FFF2-40B4-BE49-F238E27FC236}">
                  <a16:creationId xmlns:a16="http://schemas.microsoft.com/office/drawing/2014/main" id="{3407F7B8-6A97-4321-A218-B45E522B35C8}"/>
                </a:ext>
                <a:ext uri="{C183D7F6-B498-43B3-948B-1728B52AA6E4}">
                  <adec:decorative xmlns:adec="http://schemas.microsoft.com/office/drawing/2017/decorative" val="1"/>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Rectangle 148">
              <a:extLst>
                <a:ext uri="{FF2B5EF4-FFF2-40B4-BE49-F238E27FC236}">
                  <a16:creationId xmlns:a16="http://schemas.microsoft.com/office/drawing/2014/main" id="{85B3D882-5518-4012-ABFC-82BFA6EB79B3}"/>
                </a:ext>
                <a:ext uri="{C183D7F6-B498-43B3-948B-1728B52AA6E4}">
                  <adec:decorative xmlns:adec="http://schemas.microsoft.com/office/drawing/2017/decorative" val="1"/>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Rectangle 149">
              <a:extLst>
                <a:ext uri="{FF2B5EF4-FFF2-40B4-BE49-F238E27FC236}">
                  <a16:creationId xmlns:a16="http://schemas.microsoft.com/office/drawing/2014/main" id="{ACD0AD44-EC57-4EFE-B181-F722A366160E}"/>
                </a:ext>
                <a:ext uri="{C183D7F6-B498-43B3-948B-1728B52AA6E4}">
                  <adec:decorative xmlns:adec="http://schemas.microsoft.com/office/drawing/2017/decorative" val="1"/>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Rectangle 150">
              <a:extLst>
                <a:ext uri="{FF2B5EF4-FFF2-40B4-BE49-F238E27FC236}">
                  <a16:creationId xmlns:a16="http://schemas.microsoft.com/office/drawing/2014/main" id="{EEA8BF5A-C3D7-4F29-847B-B9F15383E4C0}"/>
                </a:ext>
                <a:ext uri="{C183D7F6-B498-43B3-948B-1728B52AA6E4}">
                  <adec:decorative xmlns:adec="http://schemas.microsoft.com/office/drawing/2017/decorative" val="1"/>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Rectangle 151">
              <a:extLst>
                <a:ext uri="{FF2B5EF4-FFF2-40B4-BE49-F238E27FC236}">
                  <a16:creationId xmlns:a16="http://schemas.microsoft.com/office/drawing/2014/main" id="{83EE6F83-0658-41C4-90D9-74F78273F848}"/>
                </a:ext>
                <a:ext uri="{C183D7F6-B498-43B3-948B-1728B52AA6E4}">
                  <adec:decorative xmlns:adec="http://schemas.microsoft.com/office/drawing/2017/decorative" val="1"/>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Rectangle 152">
              <a:extLst>
                <a:ext uri="{FF2B5EF4-FFF2-40B4-BE49-F238E27FC236}">
                  <a16:creationId xmlns:a16="http://schemas.microsoft.com/office/drawing/2014/main" id="{0D3A1140-1436-46A6-ADBF-5176E2831524}"/>
                </a:ext>
                <a:ext uri="{C183D7F6-B498-43B3-948B-1728B52AA6E4}">
                  <adec:decorative xmlns:adec="http://schemas.microsoft.com/office/drawing/2017/decorative" val="1"/>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462FA586-8F9E-4C7D-B2B3-38926C32EAC8}"/>
              </a:ext>
            </a:extLst>
          </p:cNvPr>
          <p:cNvSpPr>
            <a:spLocks noGrp="1"/>
          </p:cNvSpPr>
          <p:nvPr>
            <p:ph sz="quarter" idx="10"/>
          </p:nvPr>
        </p:nvSpPr>
        <p:spPr>
          <a:xfrm>
            <a:off x="1203499" y="3276739"/>
            <a:ext cx="1513751" cy="571762"/>
          </a:xfrm>
        </p:spPr>
        <p:txBody>
          <a:bodyPr/>
          <a:lstStyle/>
          <a:p>
            <a:pPr lvl="0" algn="ctr" defTabSz="914400">
              <a:lnSpc>
                <a:spcPct val="100000"/>
              </a:lnSpc>
              <a:buSzTx/>
              <a:defRPr/>
            </a:pPr>
            <a:r>
              <a:rPr lang="en-US" sz="1800">
                <a:solidFill>
                  <a:srgbClr val="50E6FF"/>
                </a:solidFill>
                <a:latin typeface="Segoe UI Semibold"/>
                <a:cs typeface="Segoe UI Semilight" panose="020B0402040204020203" pitchFamily="34" charset="0"/>
              </a:rPr>
              <a:t>Scale rapidly and elastically</a:t>
            </a:r>
          </a:p>
        </p:txBody>
      </p:sp>
      <p:grpSp>
        <p:nvGrpSpPr>
          <p:cNvPr id="87" name="Group 135">
            <a:extLst>
              <a:ext uri="{FF2B5EF4-FFF2-40B4-BE49-F238E27FC236}">
                <a16:creationId xmlns:a16="http://schemas.microsoft.com/office/drawing/2014/main" id="{1A2E9EF8-6CF7-411C-9E2E-C4648F385D1E}"/>
              </a:ext>
              <a:ext uri="{C183D7F6-B498-43B3-948B-1728B52AA6E4}">
                <adec:decorative xmlns:adec="http://schemas.microsoft.com/office/drawing/2017/decorative" val="1"/>
              </a:ext>
            </a:extLst>
          </p:cNvPr>
          <p:cNvGrpSpPr>
            <a:grpSpLocks noChangeAspect="1"/>
          </p:cNvGrpSpPr>
          <p:nvPr/>
        </p:nvGrpSpPr>
        <p:grpSpPr bwMode="auto">
          <a:xfrm>
            <a:off x="3917454" y="2498651"/>
            <a:ext cx="656310" cy="544820"/>
            <a:chOff x="2204" y="1026"/>
            <a:chExt cx="312" cy="259"/>
          </a:xfrm>
        </p:grpSpPr>
        <p:sp>
          <p:nvSpPr>
            <p:cNvPr id="88" name="Freeform 136">
              <a:extLst>
                <a:ext uri="{FF2B5EF4-FFF2-40B4-BE49-F238E27FC236}">
                  <a16:creationId xmlns:a16="http://schemas.microsoft.com/office/drawing/2014/main" id="{1E70BEE8-6C35-4E56-A8F8-E804CAA1274C}"/>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137">
              <a:extLst>
                <a:ext uri="{FF2B5EF4-FFF2-40B4-BE49-F238E27FC236}">
                  <a16:creationId xmlns:a16="http://schemas.microsoft.com/office/drawing/2014/main" id="{D3A49A38-8C53-4585-8FDA-AB8F7ACE11D5}"/>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138">
              <a:extLst>
                <a:ext uri="{FF2B5EF4-FFF2-40B4-BE49-F238E27FC236}">
                  <a16:creationId xmlns:a16="http://schemas.microsoft.com/office/drawing/2014/main" id="{34AB3E8B-6FC6-485A-AB76-CE25FEF7FC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39">
              <a:extLst>
                <a:ext uri="{FF2B5EF4-FFF2-40B4-BE49-F238E27FC236}">
                  <a16:creationId xmlns:a16="http://schemas.microsoft.com/office/drawing/2014/main" id="{815FCAC7-7F3F-412E-AC20-160F0414388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140">
              <a:extLst>
                <a:ext uri="{FF2B5EF4-FFF2-40B4-BE49-F238E27FC236}">
                  <a16:creationId xmlns:a16="http://schemas.microsoft.com/office/drawing/2014/main" id="{2B907C29-A6E3-4437-B5C3-F0133435704C}"/>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141">
              <a:extLst>
                <a:ext uri="{FF2B5EF4-FFF2-40B4-BE49-F238E27FC236}">
                  <a16:creationId xmlns:a16="http://schemas.microsoft.com/office/drawing/2014/main" id="{E96A5B79-E0D0-47D3-89C8-7E50C9186212}"/>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142">
              <a:extLst>
                <a:ext uri="{FF2B5EF4-FFF2-40B4-BE49-F238E27FC236}">
                  <a16:creationId xmlns:a16="http://schemas.microsoft.com/office/drawing/2014/main" id="{B3A68C54-B051-4CA8-85A8-27500CF91A3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143">
              <a:extLst>
                <a:ext uri="{FF2B5EF4-FFF2-40B4-BE49-F238E27FC236}">
                  <a16:creationId xmlns:a16="http://schemas.microsoft.com/office/drawing/2014/main" id="{E9C0C42A-E812-48E3-86B9-AEF6BA9D6596}"/>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772F2380-7F84-470C-85D7-4C6254784AA9}"/>
              </a:ext>
            </a:extLst>
          </p:cNvPr>
          <p:cNvSpPr>
            <a:spLocks noGrp="1"/>
          </p:cNvSpPr>
          <p:nvPr>
            <p:ph sz="quarter" idx="11"/>
          </p:nvPr>
        </p:nvSpPr>
        <p:spPr>
          <a:xfrm>
            <a:off x="3566208" y="3276738"/>
            <a:ext cx="1361351" cy="571762"/>
          </a:xfrm>
        </p:spPr>
        <p:txBody>
          <a:bodyPr/>
          <a:lstStyle/>
          <a:p>
            <a:pPr lvl="0" algn="ctr" defTabSz="914400">
              <a:lnSpc>
                <a:spcPct val="100000"/>
              </a:lnSpc>
              <a:buSzTx/>
              <a:defRPr/>
            </a:pPr>
            <a:r>
              <a:rPr lang="en-US" sz="1800">
                <a:solidFill>
                  <a:srgbClr val="50E6FF"/>
                </a:solidFill>
                <a:latin typeface="Segoe UI Semibold"/>
                <a:cs typeface="Segoe UI Semilight" panose="020B0402040204020203" pitchFamily="34" charset="0"/>
              </a:rPr>
              <a:t>Ensure high performance</a:t>
            </a:r>
          </a:p>
        </p:txBody>
      </p:sp>
      <p:grpSp>
        <p:nvGrpSpPr>
          <p:cNvPr id="72" name="Group 59">
            <a:extLst>
              <a:ext uri="{FF2B5EF4-FFF2-40B4-BE49-F238E27FC236}">
                <a16:creationId xmlns:a16="http://schemas.microsoft.com/office/drawing/2014/main" id="{BFB39895-4C1F-4FA9-8A7B-7157683D9A85}"/>
              </a:ext>
              <a:ext uri="{C183D7F6-B498-43B3-948B-1728B52AA6E4}">
                <adec:decorative xmlns:adec="http://schemas.microsoft.com/office/drawing/2017/decorative" val="1"/>
              </a:ext>
            </a:extLst>
          </p:cNvPr>
          <p:cNvGrpSpPr>
            <a:grpSpLocks noChangeAspect="1"/>
          </p:cNvGrpSpPr>
          <p:nvPr/>
        </p:nvGrpSpPr>
        <p:grpSpPr bwMode="auto">
          <a:xfrm>
            <a:off x="1659191" y="4599222"/>
            <a:ext cx="605544" cy="605544"/>
            <a:chOff x="3411" y="2781"/>
            <a:chExt cx="312" cy="312"/>
          </a:xfrm>
        </p:grpSpPr>
        <p:sp>
          <p:nvSpPr>
            <p:cNvPr id="73" name="AutoShape 58">
              <a:extLst>
                <a:ext uri="{FF2B5EF4-FFF2-40B4-BE49-F238E27FC236}">
                  <a16:creationId xmlns:a16="http://schemas.microsoft.com/office/drawing/2014/main" id="{C2C82EE7-CD23-4ADD-967E-819C8BBBA75F}"/>
                </a:ext>
                <a:ext uri="{C183D7F6-B498-43B3-948B-1728B52AA6E4}">
                  <adec:decorative xmlns:adec="http://schemas.microsoft.com/office/drawing/2017/decorative" val="1"/>
                </a:ext>
              </a:extLst>
            </p:cNvPr>
            <p:cNvSpPr>
              <a:spLocks noChangeAspect="1" noChangeArrowheads="1" noTextEdit="1"/>
            </p:cNvSpPr>
            <p:nvPr/>
          </p:nvSpPr>
          <p:spPr bwMode="auto">
            <a:xfrm>
              <a:off x="3411"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Rectangle 60">
              <a:extLst>
                <a:ext uri="{FF2B5EF4-FFF2-40B4-BE49-F238E27FC236}">
                  <a16:creationId xmlns:a16="http://schemas.microsoft.com/office/drawing/2014/main" id="{E4BB9E66-C57C-4C17-8F3F-1F30DD3EEE2E}"/>
                </a:ext>
                <a:ext uri="{C183D7F6-B498-43B3-948B-1728B52AA6E4}">
                  <adec:decorative xmlns:adec="http://schemas.microsoft.com/office/drawing/2017/decorative" val="1"/>
                </a:ext>
              </a:extLst>
            </p:cNvPr>
            <p:cNvSpPr>
              <a:spLocks noChangeArrowheads="1"/>
            </p:cNvSpPr>
            <p:nvPr/>
          </p:nvSpPr>
          <p:spPr bwMode="auto">
            <a:xfrm>
              <a:off x="3548" y="2849"/>
              <a:ext cx="29" cy="1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5" name="Freeform 61">
              <a:extLst>
                <a:ext uri="{FF2B5EF4-FFF2-40B4-BE49-F238E27FC236}">
                  <a16:creationId xmlns:a16="http://schemas.microsoft.com/office/drawing/2014/main" id="{28C5FC60-1853-4338-B13E-FDBB854CAF43}"/>
                </a:ext>
                <a:ext uri="{C183D7F6-B498-43B3-948B-1728B52AA6E4}">
                  <adec:decorative xmlns:adec="http://schemas.microsoft.com/office/drawing/2017/decorative" val="1"/>
                </a:ext>
              </a:extLst>
            </p:cNvPr>
            <p:cNvSpPr>
              <a:spLocks/>
            </p:cNvSpPr>
            <p:nvPr/>
          </p:nvSpPr>
          <p:spPr bwMode="auto">
            <a:xfrm>
              <a:off x="3548" y="2929"/>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6" name="Freeform 62">
              <a:extLst>
                <a:ext uri="{FF2B5EF4-FFF2-40B4-BE49-F238E27FC236}">
                  <a16:creationId xmlns:a16="http://schemas.microsoft.com/office/drawing/2014/main" id="{DFCAA786-0E84-45E9-98EF-A5E760FC04CE}"/>
                </a:ext>
                <a:ext uri="{C183D7F6-B498-43B3-948B-1728B52AA6E4}">
                  <adec:decorative xmlns:adec="http://schemas.microsoft.com/office/drawing/2017/decorative" val="1"/>
                </a:ext>
              </a:extLst>
            </p:cNvPr>
            <p:cNvSpPr>
              <a:spLocks/>
            </p:cNvSpPr>
            <p:nvPr/>
          </p:nvSpPr>
          <p:spPr bwMode="auto">
            <a:xfrm>
              <a:off x="3411" y="2781"/>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63">
              <a:extLst>
                <a:ext uri="{FF2B5EF4-FFF2-40B4-BE49-F238E27FC236}">
                  <a16:creationId xmlns:a16="http://schemas.microsoft.com/office/drawing/2014/main" id="{88894FFC-8FBA-42A9-B130-28E564C0F781}"/>
                </a:ext>
                <a:ext uri="{C183D7F6-B498-43B3-948B-1728B52AA6E4}">
                  <adec:decorative xmlns:adec="http://schemas.microsoft.com/office/drawing/2017/decorative" val="1"/>
                </a:ext>
              </a:extLst>
            </p:cNvPr>
            <p:cNvSpPr>
              <a:spLocks/>
            </p:cNvSpPr>
            <p:nvPr/>
          </p:nvSpPr>
          <p:spPr bwMode="auto">
            <a:xfrm>
              <a:off x="3635" y="2810"/>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2F891EB7-CB5F-410F-BEC4-AEEA88EA69B1}"/>
              </a:ext>
            </a:extLst>
          </p:cNvPr>
          <p:cNvSpPr>
            <a:spLocks noGrp="1"/>
          </p:cNvSpPr>
          <p:nvPr>
            <p:ph sz="quarter" idx="12"/>
          </p:nvPr>
        </p:nvSpPr>
        <p:spPr>
          <a:xfrm>
            <a:off x="1106298" y="5367317"/>
            <a:ext cx="1711330" cy="609622"/>
          </a:xfrm>
        </p:spPr>
        <p:txBody>
          <a:bodyPr/>
          <a:lstStyle/>
          <a:p>
            <a:pPr lvl="0" algn="ctr" defTabSz="914400">
              <a:lnSpc>
                <a:spcPct val="100000"/>
              </a:lnSpc>
              <a:buSzTx/>
              <a:defRPr/>
            </a:pPr>
            <a:r>
              <a:rPr lang="en-US" sz="1800">
                <a:solidFill>
                  <a:srgbClr val="50E6FF"/>
                </a:solidFill>
                <a:latin typeface="Segoe UI Semibold"/>
                <a:cs typeface="Segoe UI Semilight" panose="020B0402040204020203" pitchFamily="34" charset="0"/>
              </a:rPr>
              <a:t>Power real-time experience</a:t>
            </a:r>
          </a:p>
        </p:txBody>
      </p:sp>
      <p:grpSp>
        <p:nvGrpSpPr>
          <p:cNvPr id="65" name="Group 231">
            <a:extLst>
              <a:ext uri="{FF2B5EF4-FFF2-40B4-BE49-F238E27FC236}">
                <a16:creationId xmlns:a16="http://schemas.microsoft.com/office/drawing/2014/main" id="{0F70847F-A8A8-4A9A-B288-B9531C3C080B}"/>
              </a:ext>
              <a:ext uri="{C183D7F6-B498-43B3-948B-1728B52AA6E4}">
                <adec:decorative xmlns:adec="http://schemas.microsoft.com/office/drawing/2017/decorative" val="1"/>
              </a:ext>
            </a:extLst>
          </p:cNvPr>
          <p:cNvGrpSpPr>
            <a:grpSpLocks noChangeAspect="1"/>
          </p:cNvGrpSpPr>
          <p:nvPr/>
        </p:nvGrpSpPr>
        <p:grpSpPr bwMode="auto">
          <a:xfrm>
            <a:off x="3958144" y="4614530"/>
            <a:ext cx="574928" cy="574928"/>
            <a:chOff x="4616" y="2783"/>
            <a:chExt cx="312" cy="312"/>
          </a:xfrm>
        </p:grpSpPr>
        <p:sp>
          <p:nvSpPr>
            <p:cNvPr id="66" name="Freeform 232">
              <a:extLst>
                <a:ext uri="{FF2B5EF4-FFF2-40B4-BE49-F238E27FC236}">
                  <a16:creationId xmlns:a16="http://schemas.microsoft.com/office/drawing/2014/main" id="{D7CD4D8F-3942-4407-91EB-0D710CDE5AC6}"/>
                </a:ext>
                <a:ext uri="{C183D7F6-B498-43B3-948B-1728B52AA6E4}">
                  <adec:decorative xmlns:adec="http://schemas.microsoft.com/office/drawing/2017/decorative" val="1"/>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Freeform 233">
              <a:extLst>
                <a:ext uri="{FF2B5EF4-FFF2-40B4-BE49-F238E27FC236}">
                  <a16:creationId xmlns:a16="http://schemas.microsoft.com/office/drawing/2014/main" id="{8F72D1A8-B08F-4444-86E7-416ADF0CB066}"/>
                </a:ext>
                <a:ext uri="{C183D7F6-B498-43B3-948B-1728B52AA6E4}">
                  <adec:decorative xmlns:adec="http://schemas.microsoft.com/office/drawing/2017/decorative" val="1"/>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234">
              <a:extLst>
                <a:ext uri="{FF2B5EF4-FFF2-40B4-BE49-F238E27FC236}">
                  <a16:creationId xmlns:a16="http://schemas.microsoft.com/office/drawing/2014/main" id="{8EA0D18A-486E-45A4-8BCE-0BBC8485C07F}"/>
                </a:ext>
                <a:ext uri="{C183D7F6-B498-43B3-948B-1728B52AA6E4}">
                  <adec:decorative xmlns:adec="http://schemas.microsoft.com/office/drawing/2017/decorative" val="1"/>
                </a:ext>
              </a:extLst>
            </p:cNvPr>
            <p:cNvSpPr>
              <a:spLocks noChangeArrowheads="1"/>
            </p:cNvSpPr>
            <p:nvPr/>
          </p:nvSpPr>
          <p:spPr bwMode="auto">
            <a:xfrm>
              <a:off x="4742" y="2891"/>
              <a:ext cx="20"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235">
              <a:extLst>
                <a:ext uri="{FF2B5EF4-FFF2-40B4-BE49-F238E27FC236}">
                  <a16:creationId xmlns:a16="http://schemas.microsoft.com/office/drawing/2014/main" id="{B4603171-8AF8-4B46-89D8-7908ADD04AC2}"/>
                </a:ext>
                <a:ext uri="{C183D7F6-B498-43B3-948B-1728B52AA6E4}">
                  <adec:decorative xmlns:adec="http://schemas.microsoft.com/office/drawing/2017/decorative" val="1"/>
                </a:ext>
              </a:extLst>
            </p:cNvPr>
            <p:cNvSpPr>
              <a:spLocks noChangeArrowheads="1"/>
            </p:cNvSpPr>
            <p:nvPr/>
          </p:nvSpPr>
          <p:spPr bwMode="auto">
            <a:xfrm>
              <a:off x="4713" y="2861"/>
              <a:ext cx="20" cy="7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236">
              <a:extLst>
                <a:ext uri="{FF2B5EF4-FFF2-40B4-BE49-F238E27FC236}">
                  <a16:creationId xmlns:a16="http://schemas.microsoft.com/office/drawing/2014/main" id="{14213983-EA3A-487B-96B2-D8353D5E7DD0}"/>
                </a:ext>
                <a:ext uri="{C183D7F6-B498-43B3-948B-1728B52AA6E4}">
                  <adec:decorative xmlns:adec="http://schemas.microsoft.com/office/drawing/2017/decorative" val="1"/>
                </a:ext>
              </a:extLst>
            </p:cNvPr>
            <p:cNvSpPr>
              <a:spLocks noChangeArrowheads="1"/>
            </p:cNvSpPr>
            <p:nvPr/>
          </p:nvSpPr>
          <p:spPr bwMode="auto">
            <a:xfrm>
              <a:off x="4684" y="2842"/>
              <a:ext cx="19" cy="97"/>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2" name="Content Placeholder 11">
            <a:extLst>
              <a:ext uri="{FF2B5EF4-FFF2-40B4-BE49-F238E27FC236}">
                <a16:creationId xmlns:a16="http://schemas.microsoft.com/office/drawing/2014/main" id="{DCC20207-8E5C-432E-899D-42E8C2E8E67B}"/>
              </a:ext>
            </a:extLst>
          </p:cNvPr>
          <p:cNvSpPr>
            <a:spLocks noGrp="1"/>
          </p:cNvSpPr>
          <p:nvPr>
            <p:ph sz="quarter" idx="13"/>
          </p:nvPr>
        </p:nvSpPr>
        <p:spPr>
          <a:xfrm>
            <a:off x="3369358" y="5366839"/>
            <a:ext cx="1753408" cy="591523"/>
          </a:xfrm>
        </p:spPr>
        <p:txBody>
          <a:bodyPr/>
          <a:lstStyle/>
          <a:p>
            <a:pPr lvl="0" algn="ctr" defTabSz="914400">
              <a:lnSpc>
                <a:spcPct val="100000"/>
              </a:lnSpc>
              <a:buSzTx/>
              <a:defRPr/>
            </a:pPr>
            <a:r>
              <a:rPr lang="en-US" sz="1800">
                <a:solidFill>
                  <a:srgbClr val="50E6FF"/>
                </a:solidFill>
                <a:latin typeface="Segoe UI Semibold"/>
                <a:cs typeface="Segoe UI Semilight" panose="020B0402040204020203" pitchFamily="34" charset="0"/>
              </a:rPr>
              <a:t>Deliver business insights</a:t>
            </a:r>
          </a:p>
        </p:txBody>
      </p:sp>
      <p:pic>
        <p:nvPicPr>
          <p:cNvPr id="58" name="Picture 57" descr="Close-up of a man using a mobile phone.">
            <a:extLst>
              <a:ext uri="{FF2B5EF4-FFF2-40B4-BE49-F238E27FC236}">
                <a16:creationId xmlns:a16="http://schemas.microsoft.com/office/drawing/2014/main" id="{B7D1B0E3-D2D3-4722-BC03-312F73E98BD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13445" y="0"/>
            <a:ext cx="6078555" cy="6858000"/>
          </a:xfrm>
          <a:prstGeom prst="rect">
            <a:avLst/>
          </a:prstGeom>
        </p:spPr>
      </p:pic>
    </p:spTree>
    <p:extLst>
      <p:ext uri="{BB962C8B-B14F-4D97-AF65-F5344CB8AC3E}">
        <p14:creationId xmlns:p14="http://schemas.microsoft.com/office/powerpoint/2010/main" val="385291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A365-BBD7-46FE-A750-213339A422C0}"/>
              </a:ext>
            </a:extLst>
          </p:cNvPr>
          <p:cNvSpPr>
            <a:spLocks noGrp="1"/>
          </p:cNvSpPr>
          <p:nvPr>
            <p:ph type="title"/>
          </p:nvPr>
        </p:nvSpPr>
        <p:spPr>
          <a:xfrm>
            <a:off x="427420" y="626021"/>
            <a:ext cx="10046906" cy="395934"/>
          </a:xfrm>
        </p:spPr>
        <p:txBody>
          <a:bodyPr/>
          <a:lstStyle/>
          <a:p>
            <a:r>
              <a:rPr lang="en-US">
                <a:solidFill>
                  <a:schemeClr val="bg1"/>
                </a:solidFill>
              </a:rPr>
              <a:t>NoSQL IaaS and on-premises offerings don’t meet the moment</a:t>
            </a:r>
          </a:p>
        </p:txBody>
      </p:sp>
      <p:sp>
        <p:nvSpPr>
          <p:cNvPr id="4" name="Content Placeholder 3">
            <a:extLst>
              <a:ext uri="{FF2B5EF4-FFF2-40B4-BE49-F238E27FC236}">
                <a16:creationId xmlns:a16="http://schemas.microsoft.com/office/drawing/2014/main" id="{EC925FF8-93A1-475C-A37B-33CD0A392015}"/>
              </a:ext>
            </a:extLst>
          </p:cNvPr>
          <p:cNvSpPr>
            <a:spLocks noGrp="1"/>
          </p:cNvSpPr>
          <p:nvPr>
            <p:ph sz="quarter" idx="10"/>
          </p:nvPr>
        </p:nvSpPr>
        <p:spPr>
          <a:xfrm>
            <a:off x="427038" y="1317029"/>
            <a:ext cx="3276600" cy="658170"/>
          </a:xfrm>
        </p:spPr>
        <p:txBody>
          <a:bodyPr/>
          <a:lstStyle/>
          <a:p>
            <a:pPr lvl="0" defTabSz="914400">
              <a:lnSpc>
                <a:spcPct val="90000"/>
              </a:lnSpc>
              <a:spcAft>
                <a:spcPts val="600"/>
              </a:spcAft>
              <a:buSzTx/>
              <a:defRPr/>
            </a:pPr>
            <a:r>
              <a:rPr lang="en-US" sz="1800" spc="0">
                <a:solidFill>
                  <a:srgbClr val="50E6FF"/>
                </a:solidFill>
              </a:rPr>
              <a:t>On-premises and IaaS </a:t>
            </a:r>
            <a:br>
              <a:rPr lang="en-US" sz="1800" spc="0">
                <a:solidFill>
                  <a:srgbClr val="50E6FF"/>
                </a:solidFill>
              </a:rPr>
            </a:br>
            <a:r>
              <a:rPr lang="en-US" sz="1800" spc="0">
                <a:solidFill>
                  <a:srgbClr val="50E6FF"/>
                </a:solidFill>
              </a:rPr>
              <a:t>NoSQL options struggle with:</a:t>
            </a:r>
          </a:p>
        </p:txBody>
      </p:sp>
      <p:grpSp>
        <p:nvGrpSpPr>
          <p:cNvPr id="6" name="Group 5">
            <a:extLst>
              <a:ext uri="{FF2B5EF4-FFF2-40B4-BE49-F238E27FC236}">
                <a16:creationId xmlns:a16="http://schemas.microsoft.com/office/drawing/2014/main" id="{C804E80F-FC27-4829-97A5-9C18CB2719EF}"/>
              </a:ext>
              <a:ext uri="{C183D7F6-B498-43B3-948B-1728B52AA6E4}">
                <adec:decorative xmlns:adec="http://schemas.microsoft.com/office/drawing/2017/decorative" val="1"/>
              </a:ext>
            </a:extLst>
          </p:cNvPr>
          <p:cNvGrpSpPr/>
          <p:nvPr/>
        </p:nvGrpSpPr>
        <p:grpSpPr>
          <a:xfrm>
            <a:off x="427038" y="2319252"/>
            <a:ext cx="615740" cy="559798"/>
            <a:chOff x="455996" y="2398511"/>
            <a:chExt cx="441377" cy="401279"/>
          </a:xfrm>
        </p:grpSpPr>
        <p:sp>
          <p:nvSpPr>
            <p:cNvPr id="60" name="Freeform 5">
              <a:extLst>
                <a:ext uri="{FF2B5EF4-FFF2-40B4-BE49-F238E27FC236}">
                  <a16:creationId xmlns:a16="http://schemas.microsoft.com/office/drawing/2014/main" id="{929A860D-54DF-4D03-801D-2399C8AA031C}"/>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81094C7-46B4-461E-B71A-05389A04A06A}"/>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065C60D1-7A23-40EA-ADF8-F3FECA34432F}"/>
              </a:ext>
            </a:extLst>
          </p:cNvPr>
          <p:cNvSpPr>
            <a:spLocks noGrp="1"/>
          </p:cNvSpPr>
          <p:nvPr>
            <p:ph sz="quarter" idx="11"/>
          </p:nvPr>
        </p:nvSpPr>
        <p:spPr>
          <a:xfrm>
            <a:off x="1245625" y="2400022"/>
            <a:ext cx="3580376" cy="414558"/>
          </a:xfrm>
        </p:spPr>
        <p:txBody>
          <a:bodyPr/>
          <a:lstStyle/>
          <a:p>
            <a:pPr lvl="1" defTabSz="914400">
              <a:spcAft>
                <a:spcPts val="600"/>
              </a:spcAft>
              <a:buSzTx/>
              <a:defRPr/>
            </a:pPr>
            <a:r>
              <a:rPr lang="en-US" sz="1400">
                <a:solidFill>
                  <a:srgbClr val="FFFFFF"/>
                </a:solidFill>
                <a:ea typeface="Segoe UI Semilight" charset="0"/>
                <a:cs typeface="Segoe UI Semilight" charset="0"/>
              </a:rPr>
              <a:t>Poor performance and lack of data integrity</a:t>
            </a:r>
          </a:p>
        </p:txBody>
      </p:sp>
      <p:cxnSp>
        <p:nvCxnSpPr>
          <p:cNvPr id="49" name="Straight Connector 48">
            <a:extLst>
              <a:ext uri="{FF2B5EF4-FFF2-40B4-BE49-F238E27FC236}">
                <a16:creationId xmlns:a16="http://schemas.microsoft.com/office/drawing/2014/main" id="{3D2A34EC-76DE-4102-A4A7-3E646DF4B642}"/>
              </a:ext>
              <a:ext uri="{C183D7F6-B498-43B3-948B-1728B52AA6E4}">
                <adec:decorative xmlns:adec="http://schemas.microsoft.com/office/drawing/2017/decorative" val="1"/>
              </a:ext>
            </a:extLst>
          </p:cNvPr>
          <p:cNvCxnSpPr>
            <a:cxnSpLocks/>
          </p:cNvCxnSpPr>
          <p:nvPr/>
        </p:nvCxnSpPr>
        <p:spPr>
          <a:xfrm>
            <a:off x="5141022" y="2596185"/>
            <a:ext cx="597952" cy="11"/>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4591E2F-B6D1-4ED0-B843-8C277883761D}"/>
              </a:ext>
              <a:ext uri="{C183D7F6-B498-43B3-948B-1728B52AA6E4}">
                <adec:decorative xmlns:adec="http://schemas.microsoft.com/office/drawing/2017/decorative" val="1"/>
              </a:ext>
            </a:extLst>
          </p:cNvPr>
          <p:cNvGrpSpPr/>
          <p:nvPr/>
        </p:nvGrpSpPr>
        <p:grpSpPr>
          <a:xfrm>
            <a:off x="427038" y="3114937"/>
            <a:ext cx="5312664" cy="2063144"/>
            <a:chOff x="427038" y="3114937"/>
            <a:chExt cx="10071937" cy="2063144"/>
          </a:xfrm>
        </p:grpSpPr>
        <p:cxnSp>
          <p:nvCxnSpPr>
            <p:cNvPr id="25" name="Straight Connector 24">
              <a:extLst>
                <a:ext uri="{FF2B5EF4-FFF2-40B4-BE49-F238E27FC236}">
                  <a16:creationId xmlns:a16="http://schemas.microsoft.com/office/drawing/2014/main" id="{CD37329D-FE04-4D25-B5A3-381A0A8DCD9B}"/>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35" name="Straight Connector 34">
              <a:extLst>
                <a:ext uri="{FF2B5EF4-FFF2-40B4-BE49-F238E27FC236}">
                  <a16:creationId xmlns:a16="http://schemas.microsoft.com/office/drawing/2014/main" id="{28E0D4BA-1613-4E30-BE02-9B897E45E99D}"/>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36" name="Straight Connector 35">
              <a:extLst>
                <a:ext uri="{FF2B5EF4-FFF2-40B4-BE49-F238E27FC236}">
                  <a16:creationId xmlns:a16="http://schemas.microsoft.com/office/drawing/2014/main" id="{CD513D4E-F07D-4108-8546-66A746372064}"/>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26" name="Group 25">
            <a:extLst>
              <a:ext uri="{FF2B5EF4-FFF2-40B4-BE49-F238E27FC236}">
                <a16:creationId xmlns:a16="http://schemas.microsoft.com/office/drawing/2014/main" id="{57251417-4482-4BC2-81B0-6930EB82AC10}"/>
              </a:ext>
              <a:ext uri="{C183D7F6-B498-43B3-948B-1728B52AA6E4}">
                <adec:decorative xmlns:adec="http://schemas.microsoft.com/office/drawing/2017/decorative" val="1"/>
              </a:ext>
            </a:extLst>
          </p:cNvPr>
          <p:cNvGrpSpPr/>
          <p:nvPr/>
        </p:nvGrpSpPr>
        <p:grpSpPr>
          <a:xfrm>
            <a:off x="427038" y="3350824"/>
            <a:ext cx="615740" cy="559798"/>
            <a:chOff x="455996" y="2398511"/>
            <a:chExt cx="441377" cy="401279"/>
          </a:xfrm>
        </p:grpSpPr>
        <p:sp>
          <p:nvSpPr>
            <p:cNvPr id="27" name="Freeform 5">
              <a:extLst>
                <a:ext uri="{FF2B5EF4-FFF2-40B4-BE49-F238E27FC236}">
                  <a16:creationId xmlns:a16="http://schemas.microsoft.com/office/drawing/2014/main" id="{45C3A785-3727-41F9-AE8E-3FF1F7C425BE}"/>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342C6D4-7A5A-4F12-AA56-33AE7C27CCEB}"/>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D04E7BD4-D083-4AD9-9D33-5554A2694ED8}"/>
              </a:ext>
            </a:extLst>
          </p:cNvPr>
          <p:cNvSpPr>
            <a:spLocks noGrp="1"/>
          </p:cNvSpPr>
          <p:nvPr>
            <p:ph sz="quarter" idx="12"/>
          </p:nvPr>
        </p:nvSpPr>
        <p:spPr>
          <a:xfrm>
            <a:off x="1247348" y="3434327"/>
            <a:ext cx="2719529" cy="397546"/>
          </a:xfrm>
        </p:spPr>
        <p:txBody>
          <a:bodyPr/>
          <a:lstStyle/>
          <a:p>
            <a:pPr lvl="1" defTabSz="914400">
              <a:spcAft>
                <a:spcPts val="600"/>
              </a:spcAft>
              <a:buSzTx/>
              <a:defRPr/>
            </a:pPr>
            <a:r>
              <a:rPr lang="en-US" sz="1400">
                <a:solidFill>
                  <a:srgbClr val="FFFFFF"/>
                </a:solidFill>
                <a:cs typeface="Segoe UI Semilight" charset="0"/>
              </a:rPr>
              <a:t>Tedious set-up and maintenance</a:t>
            </a:r>
          </a:p>
        </p:txBody>
      </p:sp>
      <p:cxnSp>
        <p:nvCxnSpPr>
          <p:cNvPr id="50" name="Straight Connector 49">
            <a:extLst>
              <a:ext uri="{FF2B5EF4-FFF2-40B4-BE49-F238E27FC236}">
                <a16:creationId xmlns:a16="http://schemas.microsoft.com/office/drawing/2014/main" id="{D79D72AA-F12B-4A96-BBF6-1C9D1548A3DA}"/>
              </a:ext>
              <a:ext uri="{C183D7F6-B498-43B3-948B-1728B52AA6E4}">
                <adec:decorative xmlns:adec="http://schemas.microsoft.com/office/drawing/2017/decorative" val="1"/>
              </a:ext>
            </a:extLst>
          </p:cNvPr>
          <p:cNvCxnSpPr>
            <a:cxnSpLocks/>
          </p:cNvCxnSpPr>
          <p:nvPr/>
        </p:nvCxnSpPr>
        <p:spPr>
          <a:xfrm>
            <a:off x="5141021" y="3630774"/>
            <a:ext cx="597952" cy="11"/>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88938D5-3799-4E56-806B-43792AF1ECB0}"/>
              </a:ext>
              <a:ext uri="{C183D7F6-B498-43B3-948B-1728B52AA6E4}">
                <adec:decorative xmlns:adec="http://schemas.microsoft.com/office/drawing/2017/decorative" val="1"/>
              </a:ext>
            </a:extLst>
          </p:cNvPr>
          <p:cNvGrpSpPr/>
          <p:nvPr/>
        </p:nvGrpSpPr>
        <p:grpSpPr>
          <a:xfrm>
            <a:off x="427038" y="4382396"/>
            <a:ext cx="615740" cy="559798"/>
            <a:chOff x="455996" y="2398511"/>
            <a:chExt cx="441377" cy="401279"/>
          </a:xfrm>
        </p:grpSpPr>
        <p:sp>
          <p:nvSpPr>
            <p:cNvPr id="30" name="Freeform 5">
              <a:extLst>
                <a:ext uri="{FF2B5EF4-FFF2-40B4-BE49-F238E27FC236}">
                  <a16:creationId xmlns:a16="http://schemas.microsoft.com/office/drawing/2014/main" id="{60050FC2-DB96-49BB-B692-FF84ED60BDF6}"/>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48812FE-525F-4E3C-9AF3-923BC8D3D73C}"/>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5322ECA9-EF37-4220-AF75-67D9FED9E6E0}"/>
              </a:ext>
            </a:extLst>
          </p:cNvPr>
          <p:cNvSpPr>
            <a:spLocks noGrp="1"/>
          </p:cNvSpPr>
          <p:nvPr>
            <p:ph sz="quarter" idx="13"/>
          </p:nvPr>
        </p:nvSpPr>
        <p:spPr>
          <a:xfrm>
            <a:off x="1247089" y="4456035"/>
            <a:ext cx="3609341" cy="382034"/>
          </a:xfrm>
        </p:spPr>
        <p:txBody>
          <a:bodyPr/>
          <a:lstStyle/>
          <a:p>
            <a:pPr lvl="1" defTabSz="914400">
              <a:spcAft>
                <a:spcPts val="600"/>
              </a:spcAft>
              <a:buSzTx/>
              <a:defRPr/>
            </a:pPr>
            <a:r>
              <a:rPr lang="en-US" sz="1400">
                <a:solidFill>
                  <a:srgbClr val="FFFFFF"/>
                </a:solidFill>
                <a:ea typeface="Segoe UI Semilight" charset="0"/>
                <a:cs typeface="Segoe UI Semilight" charset="0"/>
              </a:rPr>
              <a:t>Expensive and complex availability solutions</a:t>
            </a:r>
          </a:p>
        </p:txBody>
      </p:sp>
      <p:cxnSp>
        <p:nvCxnSpPr>
          <p:cNvPr id="51" name="Straight Connector 50">
            <a:extLst>
              <a:ext uri="{FF2B5EF4-FFF2-40B4-BE49-F238E27FC236}">
                <a16:creationId xmlns:a16="http://schemas.microsoft.com/office/drawing/2014/main" id="{661E70FE-EF59-44DC-858D-8F3556E2FC92}"/>
              </a:ext>
              <a:ext uri="{C183D7F6-B498-43B3-948B-1728B52AA6E4}">
                <adec:decorative xmlns:adec="http://schemas.microsoft.com/office/drawing/2017/decorative" val="1"/>
              </a:ext>
            </a:extLst>
          </p:cNvPr>
          <p:cNvCxnSpPr>
            <a:cxnSpLocks/>
          </p:cNvCxnSpPr>
          <p:nvPr/>
        </p:nvCxnSpPr>
        <p:spPr>
          <a:xfrm>
            <a:off x="5141021" y="4661279"/>
            <a:ext cx="597952" cy="11"/>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B76D5EB-4A27-43D1-B3D2-06D6C6460BD7}"/>
              </a:ext>
              <a:ext uri="{C183D7F6-B498-43B3-948B-1728B52AA6E4}">
                <adec:decorative xmlns:adec="http://schemas.microsoft.com/office/drawing/2017/decorative" val="1"/>
              </a:ext>
            </a:extLst>
          </p:cNvPr>
          <p:cNvGrpSpPr/>
          <p:nvPr/>
        </p:nvGrpSpPr>
        <p:grpSpPr>
          <a:xfrm>
            <a:off x="427038" y="5413965"/>
            <a:ext cx="615740" cy="559798"/>
            <a:chOff x="455996" y="2398511"/>
            <a:chExt cx="441377" cy="401279"/>
          </a:xfrm>
        </p:grpSpPr>
        <p:sp>
          <p:nvSpPr>
            <p:cNvPr id="33" name="Freeform 5">
              <a:extLst>
                <a:ext uri="{FF2B5EF4-FFF2-40B4-BE49-F238E27FC236}">
                  <a16:creationId xmlns:a16="http://schemas.microsoft.com/office/drawing/2014/main" id="{C2B9C771-20D1-4B69-9B19-AB6CFB57CFAE}"/>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EE45A24-70EB-4556-8221-A624B1D010FB}"/>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8622267C-19A8-497C-BB6A-71850A63B6CA}"/>
              </a:ext>
            </a:extLst>
          </p:cNvPr>
          <p:cNvSpPr>
            <a:spLocks noGrp="1"/>
          </p:cNvSpPr>
          <p:nvPr>
            <p:ph sz="quarter" idx="14"/>
          </p:nvPr>
        </p:nvSpPr>
        <p:spPr>
          <a:xfrm>
            <a:off x="1247348" y="5387289"/>
            <a:ext cx="3822492" cy="569098"/>
          </a:xfrm>
        </p:spPr>
        <p:txBody>
          <a:bodyPr/>
          <a:lstStyle/>
          <a:p>
            <a:pPr lvl="1" defTabSz="914400">
              <a:spcAft>
                <a:spcPts val="600"/>
              </a:spcAft>
              <a:buSzTx/>
              <a:defRPr/>
            </a:pPr>
            <a:r>
              <a:rPr lang="en-US" sz="1400">
                <a:solidFill>
                  <a:srgbClr val="FFFFFF"/>
                </a:solidFill>
                <a:ea typeface="Segoe UI Semilight" charset="0"/>
                <a:cs typeface="Segoe UI Semilight" charset="0"/>
              </a:rPr>
              <a:t>High costs from over-provisioning to </a:t>
            </a:r>
            <a:br>
              <a:rPr lang="en-US" sz="1400">
                <a:solidFill>
                  <a:srgbClr val="FFFFFF"/>
                </a:solidFill>
                <a:ea typeface="Segoe UI Semilight" charset="0"/>
                <a:cs typeface="Segoe UI Semilight" charset="0"/>
              </a:rPr>
            </a:br>
            <a:r>
              <a:rPr lang="en-US" sz="1400">
                <a:solidFill>
                  <a:srgbClr val="FFFFFF"/>
                </a:solidFill>
                <a:ea typeface="Segoe UI Semilight" charset="0"/>
                <a:cs typeface="Segoe UI Semilight" charset="0"/>
              </a:rPr>
              <a:t>achieve scale and high-maintenance databases</a:t>
            </a:r>
          </a:p>
        </p:txBody>
      </p:sp>
      <p:cxnSp>
        <p:nvCxnSpPr>
          <p:cNvPr id="52" name="Straight Connector 51">
            <a:extLst>
              <a:ext uri="{FF2B5EF4-FFF2-40B4-BE49-F238E27FC236}">
                <a16:creationId xmlns:a16="http://schemas.microsoft.com/office/drawing/2014/main" id="{78AF600F-1589-4A3A-8A52-90CF2CF9ABE0}"/>
              </a:ext>
              <a:ext uri="{C183D7F6-B498-43B3-948B-1728B52AA6E4}">
                <adec:decorative xmlns:adec="http://schemas.microsoft.com/office/drawing/2017/decorative" val="1"/>
              </a:ext>
            </a:extLst>
          </p:cNvPr>
          <p:cNvCxnSpPr>
            <a:cxnSpLocks/>
          </p:cNvCxnSpPr>
          <p:nvPr/>
        </p:nvCxnSpPr>
        <p:spPr>
          <a:xfrm>
            <a:off x="5141021" y="5693802"/>
            <a:ext cx="597952" cy="11"/>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A365-BBD7-46FE-A750-213339A422C0}"/>
              </a:ext>
            </a:extLst>
          </p:cNvPr>
          <p:cNvSpPr>
            <a:spLocks noGrp="1"/>
          </p:cNvSpPr>
          <p:nvPr>
            <p:ph type="title"/>
          </p:nvPr>
        </p:nvSpPr>
        <p:spPr>
          <a:xfrm>
            <a:off x="427420" y="626020"/>
            <a:ext cx="6313106" cy="444432"/>
          </a:xfrm>
        </p:spPr>
        <p:txBody>
          <a:bodyPr/>
          <a:lstStyle/>
          <a:p>
            <a:r>
              <a:rPr lang="en-US">
                <a:solidFill>
                  <a:schemeClr val="bg1"/>
                </a:solidFill>
              </a:rPr>
              <a:t>Azure Cosmos DB raises the NoSQL bar </a:t>
            </a:r>
          </a:p>
        </p:txBody>
      </p:sp>
      <p:sp>
        <p:nvSpPr>
          <p:cNvPr id="4" name="Content Placeholder 3">
            <a:extLst>
              <a:ext uri="{FF2B5EF4-FFF2-40B4-BE49-F238E27FC236}">
                <a16:creationId xmlns:a16="http://schemas.microsoft.com/office/drawing/2014/main" id="{D2F63F9C-B222-41D9-B0A2-7A6D655ACC14}"/>
              </a:ext>
            </a:extLst>
          </p:cNvPr>
          <p:cNvSpPr>
            <a:spLocks noGrp="1"/>
          </p:cNvSpPr>
          <p:nvPr>
            <p:ph sz="quarter" idx="10"/>
          </p:nvPr>
        </p:nvSpPr>
        <p:spPr>
          <a:xfrm>
            <a:off x="427038" y="1324357"/>
            <a:ext cx="3289300" cy="682788"/>
          </a:xfrm>
        </p:spPr>
        <p:txBody>
          <a:bodyPr/>
          <a:lstStyle/>
          <a:p>
            <a:pPr lvl="0" defTabSz="914400">
              <a:lnSpc>
                <a:spcPct val="90000"/>
              </a:lnSpc>
              <a:spcAft>
                <a:spcPts val="600"/>
              </a:spcAft>
              <a:buSzTx/>
              <a:defRPr/>
            </a:pPr>
            <a:r>
              <a:rPr lang="en-US" sz="1800" spc="0">
                <a:solidFill>
                  <a:srgbClr val="50E6FF"/>
                </a:solidFill>
              </a:rPr>
              <a:t>On-premises and IaaS </a:t>
            </a:r>
            <a:br>
              <a:rPr lang="en-US" sz="1800" spc="0">
                <a:solidFill>
                  <a:srgbClr val="50E6FF"/>
                </a:solidFill>
              </a:rPr>
            </a:br>
            <a:r>
              <a:rPr lang="en-US" sz="1800" spc="0">
                <a:solidFill>
                  <a:srgbClr val="50E6FF"/>
                </a:solidFill>
              </a:rPr>
              <a:t>NoSQL options struggle with:</a:t>
            </a:r>
          </a:p>
        </p:txBody>
      </p:sp>
      <p:sp>
        <p:nvSpPr>
          <p:cNvPr id="5" name="Content Placeholder 4">
            <a:extLst>
              <a:ext uri="{FF2B5EF4-FFF2-40B4-BE49-F238E27FC236}">
                <a16:creationId xmlns:a16="http://schemas.microsoft.com/office/drawing/2014/main" id="{C09AB79A-2D49-4519-9B49-9E794A7F6982}"/>
              </a:ext>
            </a:extLst>
          </p:cNvPr>
          <p:cNvSpPr>
            <a:spLocks noGrp="1"/>
          </p:cNvSpPr>
          <p:nvPr>
            <p:ph sz="quarter" idx="11"/>
          </p:nvPr>
        </p:nvSpPr>
        <p:spPr>
          <a:xfrm>
            <a:off x="6963614" y="1575441"/>
            <a:ext cx="3004450" cy="397881"/>
          </a:xfrm>
        </p:spPr>
        <p:txBody>
          <a:bodyPr/>
          <a:lstStyle/>
          <a:p>
            <a:pPr lvl="0" defTabSz="914400">
              <a:lnSpc>
                <a:spcPct val="90000"/>
              </a:lnSpc>
              <a:spcAft>
                <a:spcPts val="600"/>
              </a:spcAft>
              <a:buSzTx/>
              <a:defRPr/>
            </a:pPr>
            <a:r>
              <a:rPr lang="en-US" sz="1800" spc="0">
                <a:solidFill>
                  <a:srgbClr val="50E6FF"/>
                </a:solidFill>
              </a:rPr>
              <a:t>Azure Cosmos DB delivers:</a:t>
            </a:r>
          </a:p>
        </p:txBody>
      </p:sp>
      <p:grpSp>
        <p:nvGrpSpPr>
          <p:cNvPr id="6" name="Group 5">
            <a:extLst>
              <a:ext uri="{FF2B5EF4-FFF2-40B4-BE49-F238E27FC236}">
                <a16:creationId xmlns:a16="http://schemas.microsoft.com/office/drawing/2014/main" id="{C804E80F-FC27-4829-97A5-9C18CB2719EF}"/>
              </a:ext>
              <a:ext uri="{C183D7F6-B498-43B3-948B-1728B52AA6E4}">
                <adec:decorative xmlns:adec="http://schemas.microsoft.com/office/drawing/2017/decorative" val="1"/>
              </a:ext>
            </a:extLst>
          </p:cNvPr>
          <p:cNvGrpSpPr/>
          <p:nvPr/>
        </p:nvGrpSpPr>
        <p:grpSpPr>
          <a:xfrm>
            <a:off x="427038" y="2319252"/>
            <a:ext cx="615740" cy="559798"/>
            <a:chOff x="455996" y="2398511"/>
            <a:chExt cx="441377" cy="401279"/>
          </a:xfrm>
        </p:grpSpPr>
        <p:sp>
          <p:nvSpPr>
            <p:cNvPr id="60" name="Freeform 5">
              <a:extLst>
                <a:ext uri="{FF2B5EF4-FFF2-40B4-BE49-F238E27FC236}">
                  <a16:creationId xmlns:a16="http://schemas.microsoft.com/office/drawing/2014/main" id="{929A860D-54DF-4D03-801D-2399C8AA031C}"/>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81094C7-46B4-461E-B71A-05389A04A06A}"/>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444C1DAD-BF59-451B-93DE-F89E3CFF69C7}"/>
              </a:ext>
            </a:extLst>
          </p:cNvPr>
          <p:cNvSpPr>
            <a:spLocks noGrp="1"/>
          </p:cNvSpPr>
          <p:nvPr>
            <p:ph sz="quarter" idx="12"/>
          </p:nvPr>
        </p:nvSpPr>
        <p:spPr>
          <a:xfrm>
            <a:off x="1245811" y="2395051"/>
            <a:ext cx="3601512" cy="376452"/>
          </a:xfrm>
        </p:spPr>
        <p:txBody>
          <a:bodyPr/>
          <a:lstStyle/>
          <a:p>
            <a:pPr lvl="1" defTabSz="914400">
              <a:spcAft>
                <a:spcPts val="600"/>
              </a:spcAft>
              <a:buSzTx/>
              <a:defRPr/>
            </a:pPr>
            <a:r>
              <a:rPr lang="en-US" sz="1400">
                <a:solidFill>
                  <a:srgbClr val="FFFFFF"/>
                </a:solidFill>
                <a:ea typeface="Segoe UI Semilight" charset="0"/>
                <a:cs typeface="Segoe UI Semilight" charset="0"/>
              </a:rPr>
              <a:t>Poor performance and lack of data integrity</a:t>
            </a:r>
          </a:p>
        </p:txBody>
      </p:sp>
      <p:cxnSp>
        <p:nvCxnSpPr>
          <p:cNvPr id="116" name="Straight Connector 115" descr="Leads to">
            <a:extLst>
              <a:ext uri="{FF2B5EF4-FFF2-40B4-BE49-F238E27FC236}">
                <a16:creationId xmlns:a16="http://schemas.microsoft.com/office/drawing/2014/main" id="{EA460162-7022-4771-AF4B-3671C5C57CEC}"/>
              </a:ext>
              <a:ext uri="{C183D7F6-B498-43B3-948B-1728B52AA6E4}">
                <adec:decorative xmlns:adec="http://schemas.microsoft.com/office/drawing/2017/decorative" val="0"/>
              </a:ext>
            </a:extLst>
          </p:cNvPr>
          <p:cNvCxnSpPr>
            <a:cxnSpLocks/>
          </p:cNvCxnSpPr>
          <p:nvPr/>
        </p:nvCxnSpPr>
        <p:spPr>
          <a:xfrm>
            <a:off x="5016055" y="2596138"/>
            <a:ext cx="1627463" cy="0"/>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49" name="Group 135">
            <a:extLst>
              <a:ext uri="{FF2B5EF4-FFF2-40B4-BE49-F238E27FC236}">
                <a16:creationId xmlns:a16="http://schemas.microsoft.com/office/drawing/2014/main" id="{8E8126E7-6AE2-4A7D-84EC-C7CEF03821F0}"/>
              </a:ext>
              <a:ext uri="{C183D7F6-B498-43B3-948B-1728B52AA6E4}">
                <adec:decorative xmlns:adec="http://schemas.microsoft.com/office/drawing/2017/decorative" val="1"/>
              </a:ext>
            </a:extLst>
          </p:cNvPr>
          <p:cNvGrpSpPr>
            <a:grpSpLocks noChangeAspect="1"/>
          </p:cNvGrpSpPr>
          <p:nvPr/>
        </p:nvGrpSpPr>
        <p:grpSpPr bwMode="auto">
          <a:xfrm>
            <a:off x="6932123" y="2368660"/>
            <a:ext cx="449263" cy="372946"/>
            <a:chOff x="2204" y="1026"/>
            <a:chExt cx="312" cy="259"/>
          </a:xfrm>
        </p:grpSpPr>
        <p:sp>
          <p:nvSpPr>
            <p:cNvPr id="50" name="Freeform 136">
              <a:extLst>
                <a:ext uri="{FF2B5EF4-FFF2-40B4-BE49-F238E27FC236}">
                  <a16:creationId xmlns:a16="http://schemas.microsoft.com/office/drawing/2014/main" id="{F1ECAB42-C5C6-4028-ABC1-F0A57F0D442C}"/>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137">
              <a:extLst>
                <a:ext uri="{FF2B5EF4-FFF2-40B4-BE49-F238E27FC236}">
                  <a16:creationId xmlns:a16="http://schemas.microsoft.com/office/drawing/2014/main" id="{A74C94D1-8CC1-4ABE-9B73-BDDC401E8535}"/>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138">
              <a:extLst>
                <a:ext uri="{FF2B5EF4-FFF2-40B4-BE49-F238E27FC236}">
                  <a16:creationId xmlns:a16="http://schemas.microsoft.com/office/drawing/2014/main" id="{2F919D18-BB16-4628-8C14-EB27DF602001}"/>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Freeform 139">
              <a:extLst>
                <a:ext uri="{FF2B5EF4-FFF2-40B4-BE49-F238E27FC236}">
                  <a16:creationId xmlns:a16="http://schemas.microsoft.com/office/drawing/2014/main" id="{EF9FB4D0-62D3-4587-B2E4-6F0100E4C4AA}"/>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Freeform 140">
              <a:extLst>
                <a:ext uri="{FF2B5EF4-FFF2-40B4-BE49-F238E27FC236}">
                  <a16:creationId xmlns:a16="http://schemas.microsoft.com/office/drawing/2014/main" id="{5AD6B9B7-C49C-4533-9A4E-E40C02A81ADB}"/>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Freeform 141">
              <a:extLst>
                <a:ext uri="{FF2B5EF4-FFF2-40B4-BE49-F238E27FC236}">
                  <a16:creationId xmlns:a16="http://schemas.microsoft.com/office/drawing/2014/main" id="{916B636C-0EE3-47EC-AD13-A9DDDEFF6104}"/>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Oval 142">
              <a:extLst>
                <a:ext uri="{FF2B5EF4-FFF2-40B4-BE49-F238E27FC236}">
                  <a16:creationId xmlns:a16="http://schemas.microsoft.com/office/drawing/2014/main" id="{EFFC8A21-2A82-41FB-A5C9-9A26D82BDC1D}"/>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7" name="Freeform 143">
              <a:extLst>
                <a:ext uri="{FF2B5EF4-FFF2-40B4-BE49-F238E27FC236}">
                  <a16:creationId xmlns:a16="http://schemas.microsoft.com/office/drawing/2014/main" id="{EAECFDF2-5034-41D3-8BCF-1D194A77D55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9DD5509B-01F8-486F-84C2-75D1AB35F255}"/>
              </a:ext>
            </a:extLst>
          </p:cNvPr>
          <p:cNvSpPr>
            <a:spLocks noGrp="1"/>
          </p:cNvSpPr>
          <p:nvPr>
            <p:ph sz="quarter" idx="13"/>
          </p:nvPr>
        </p:nvSpPr>
        <p:spPr>
          <a:xfrm>
            <a:off x="7641441" y="2410089"/>
            <a:ext cx="2677860" cy="572464"/>
          </a:xfrm>
        </p:spPr>
        <p:txBody>
          <a:bodyPr/>
          <a:lstStyle/>
          <a:p>
            <a:pPr lvl="0" defTabSz="914400">
              <a:lnSpc>
                <a:spcPct val="90000"/>
              </a:lnSpc>
              <a:spcAft>
                <a:spcPts val="600"/>
              </a:spcAft>
              <a:buSzTx/>
              <a:defRPr/>
            </a:pPr>
            <a:r>
              <a:rPr lang="en-US" sz="1400" spc="0" dirty="0">
                <a:ln w="3175">
                  <a:noFill/>
                </a:ln>
                <a:solidFill>
                  <a:srgbClr val="FFFFFF"/>
                </a:solidFill>
                <a:cs typeface="Segoe UI" pitchFamily="34" charset="0"/>
              </a:rPr>
              <a:t>Guaranteed performance at any scale </a:t>
            </a:r>
          </a:p>
        </p:txBody>
      </p:sp>
      <p:grpSp>
        <p:nvGrpSpPr>
          <p:cNvPr id="59" name="Group 58">
            <a:extLst>
              <a:ext uri="{FF2B5EF4-FFF2-40B4-BE49-F238E27FC236}">
                <a16:creationId xmlns:a16="http://schemas.microsoft.com/office/drawing/2014/main" id="{8E46DD78-7987-4E29-A97C-CD3BBAF147F6}"/>
              </a:ext>
              <a:ext uri="{C183D7F6-B498-43B3-948B-1728B52AA6E4}">
                <adec:decorative xmlns:adec="http://schemas.microsoft.com/office/drawing/2017/decorative" val="1"/>
              </a:ext>
            </a:extLst>
          </p:cNvPr>
          <p:cNvGrpSpPr/>
          <p:nvPr/>
        </p:nvGrpSpPr>
        <p:grpSpPr>
          <a:xfrm>
            <a:off x="427038" y="3114937"/>
            <a:ext cx="9892263" cy="2063144"/>
            <a:chOff x="427038" y="3114937"/>
            <a:chExt cx="10071937" cy="2063144"/>
          </a:xfrm>
        </p:grpSpPr>
        <p:cxnSp>
          <p:nvCxnSpPr>
            <p:cNvPr id="62" name="Straight Connector 61">
              <a:extLst>
                <a:ext uri="{FF2B5EF4-FFF2-40B4-BE49-F238E27FC236}">
                  <a16:creationId xmlns:a16="http://schemas.microsoft.com/office/drawing/2014/main" id="{E186AA33-A740-4878-9967-72D9BA89B84A}"/>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63" name="Straight Connector 62">
              <a:extLst>
                <a:ext uri="{FF2B5EF4-FFF2-40B4-BE49-F238E27FC236}">
                  <a16:creationId xmlns:a16="http://schemas.microsoft.com/office/drawing/2014/main" id="{E6647745-0B9B-48D1-89B2-21269C52F437}"/>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64" name="Straight Connector 63">
              <a:extLst>
                <a:ext uri="{FF2B5EF4-FFF2-40B4-BE49-F238E27FC236}">
                  <a16:creationId xmlns:a16="http://schemas.microsoft.com/office/drawing/2014/main" id="{9778934E-9F44-4D51-9393-1DF577143974}"/>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26" name="Group 25">
            <a:extLst>
              <a:ext uri="{FF2B5EF4-FFF2-40B4-BE49-F238E27FC236}">
                <a16:creationId xmlns:a16="http://schemas.microsoft.com/office/drawing/2014/main" id="{57251417-4482-4BC2-81B0-6930EB82AC10}"/>
              </a:ext>
              <a:ext uri="{C183D7F6-B498-43B3-948B-1728B52AA6E4}">
                <adec:decorative xmlns:adec="http://schemas.microsoft.com/office/drawing/2017/decorative" val="1"/>
              </a:ext>
            </a:extLst>
          </p:cNvPr>
          <p:cNvGrpSpPr/>
          <p:nvPr/>
        </p:nvGrpSpPr>
        <p:grpSpPr>
          <a:xfrm>
            <a:off x="427038" y="3350824"/>
            <a:ext cx="615740" cy="559798"/>
            <a:chOff x="455996" y="2398511"/>
            <a:chExt cx="441377" cy="401279"/>
          </a:xfrm>
        </p:grpSpPr>
        <p:sp>
          <p:nvSpPr>
            <p:cNvPr id="27" name="Freeform 5">
              <a:extLst>
                <a:ext uri="{FF2B5EF4-FFF2-40B4-BE49-F238E27FC236}">
                  <a16:creationId xmlns:a16="http://schemas.microsoft.com/office/drawing/2014/main" id="{45C3A785-3727-41F9-AE8E-3FF1F7C425BE}"/>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342C6D4-7A5A-4F12-AA56-33AE7C27CCEB}"/>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AD72D6B5-AB09-4870-8941-C9500A324645}"/>
              </a:ext>
            </a:extLst>
          </p:cNvPr>
          <p:cNvSpPr>
            <a:spLocks noGrp="1"/>
          </p:cNvSpPr>
          <p:nvPr>
            <p:ph sz="quarter" idx="14"/>
          </p:nvPr>
        </p:nvSpPr>
        <p:spPr>
          <a:xfrm>
            <a:off x="1247348" y="3431528"/>
            <a:ext cx="2733429" cy="347564"/>
          </a:xfrm>
        </p:spPr>
        <p:txBody>
          <a:bodyPr/>
          <a:lstStyle/>
          <a:p>
            <a:pPr lvl="1" defTabSz="914400">
              <a:spcAft>
                <a:spcPts val="600"/>
              </a:spcAft>
              <a:buSzTx/>
              <a:defRPr/>
            </a:pPr>
            <a:r>
              <a:rPr lang="en-US" sz="1400">
                <a:solidFill>
                  <a:srgbClr val="FFFFFF"/>
                </a:solidFill>
                <a:cs typeface="Segoe UI Semilight" charset="0"/>
              </a:rPr>
              <a:t>Tedious set-up and maintenance</a:t>
            </a:r>
          </a:p>
        </p:txBody>
      </p:sp>
      <p:cxnSp>
        <p:nvCxnSpPr>
          <p:cNvPr id="115" name="Straight Connector 114" descr="Leads to">
            <a:extLst>
              <a:ext uri="{FF2B5EF4-FFF2-40B4-BE49-F238E27FC236}">
                <a16:creationId xmlns:a16="http://schemas.microsoft.com/office/drawing/2014/main" id="{4218EE1F-0FBB-4854-925A-685490781048}"/>
              </a:ext>
              <a:ext uri="{C183D7F6-B498-43B3-948B-1728B52AA6E4}">
                <adec:decorative xmlns:adec="http://schemas.microsoft.com/office/drawing/2017/decorative" val="1"/>
              </a:ext>
            </a:extLst>
          </p:cNvPr>
          <p:cNvCxnSpPr>
            <a:cxnSpLocks/>
          </p:cNvCxnSpPr>
          <p:nvPr/>
        </p:nvCxnSpPr>
        <p:spPr>
          <a:xfrm>
            <a:off x="5016055" y="3630722"/>
            <a:ext cx="1627463" cy="0"/>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0E13ED0-8BB5-4AE4-B841-5756649ED9DC}"/>
              </a:ext>
              <a:ext uri="{C183D7F6-B498-43B3-948B-1728B52AA6E4}">
                <adec:decorative xmlns:adec="http://schemas.microsoft.com/office/drawing/2017/decorative" val="1"/>
              </a:ext>
            </a:extLst>
          </p:cNvPr>
          <p:cNvGrpSpPr/>
          <p:nvPr/>
        </p:nvGrpSpPr>
        <p:grpSpPr>
          <a:xfrm>
            <a:off x="6903548" y="3437121"/>
            <a:ext cx="506413" cy="495300"/>
            <a:chOff x="7302559" y="3437121"/>
            <a:chExt cx="506413" cy="495300"/>
          </a:xfrm>
        </p:grpSpPr>
        <p:sp>
          <p:nvSpPr>
            <p:cNvPr id="47" name="Freeform 35">
              <a:extLst>
                <a:ext uri="{FF2B5EF4-FFF2-40B4-BE49-F238E27FC236}">
                  <a16:creationId xmlns:a16="http://schemas.microsoft.com/office/drawing/2014/main" id="{2A25330B-362B-4C9D-A6D2-696D7A9EFE5F}"/>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Freeform 36">
              <a:extLst>
                <a:ext uri="{FF2B5EF4-FFF2-40B4-BE49-F238E27FC236}">
                  <a16:creationId xmlns:a16="http://schemas.microsoft.com/office/drawing/2014/main" id="{C3E64A9A-BCB8-48FE-B73D-507B1648EF4C}"/>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A647BD7F-E45D-4FC3-A4E0-EF7646C38446}"/>
              </a:ext>
            </a:extLst>
          </p:cNvPr>
          <p:cNvSpPr>
            <a:spLocks noGrp="1"/>
          </p:cNvSpPr>
          <p:nvPr>
            <p:ph sz="quarter" idx="15"/>
          </p:nvPr>
        </p:nvSpPr>
        <p:spPr>
          <a:xfrm>
            <a:off x="7641298" y="3443755"/>
            <a:ext cx="2425421" cy="335834"/>
          </a:xfrm>
        </p:spPr>
        <p:txBody>
          <a:bodyPr/>
          <a:lstStyle/>
          <a:p>
            <a:pPr lvl="0" defTabSz="914400">
              <a:lnSpc>
                <a:spcPct val="90000"/>
              </a:lnSpc>
              <a:spcAft>
                <a:spcPts val="600"/>
              </a:spcAft>
              <a:buSzTx/>
              <a:defRPr/>
            </a:pPr>
            <a:r>
              <a:rPr lang="en-US" sz="1400" spc="0">
                <a:ln w="3175">
                  <a:noFill/>
                </a:ln>
                <a:solidFill>
                  <a:srgbClr val="FFFFFF"/>
                </a:solidFill>
                <a:cs typeface="Segoe UI" pitchFamily="34" charset="0"/>
              </a:rPr>
              <a:t>Simplified app development </a:t>
            </a:r>
          </a:p>
        </p:txBody>
      </p:sp>
      <p:grpSp>
        <p:nvGrpSpPr>
          <p:cNvPr id="29" name="Group 28">
            <a:extLst>
              <a:ext uri="{FF2B5EF4-FFF2-40B4-BE49-F238E27FC236}">
                <a16:creationId xmlns:a16="http://schemas.microsoft.com/office/drawing/2014/main" id="{F88938D5-3799-4E56-806B-43792AF1ECB0}"/>
              </a:ext>
              <a:ext uri="{C183D7F6-B498-43B3-948B-1728B52AA6E4}">
                <adec:decorative xmlns:adec="http://schemas.microsoft.com/office/drawing/2017/decorative" val="1"/>
              </a:ext>
            </a:extLst>
          </p:cNvPr>
          <p:cNvGrpSpPr/>
          <p:nvPr/>
        </p:nvGrpSpPr>
        <p:grpSpPr>
          <a:xfrm>
            <a:off x="427038" y="4382396"/>
            <a:ext cx="615740" cy="559798"/>
            <a:chOff x="455996" y="2398511"/>
            <a:chExt cx="441377" cy="401279"/>
          </a:xfrm>
        </p:grpSpPr>
        <p:sp>
          <p:nvSpPr>
            <p:cNvPr id="30" name="Freeform 5">
              <a:extLst>
                <a:ext uri="{FF2B5EF4-FFF2-40B4-BE49-F238E27FC236}">
                  <a16:creationId xmlns:a16="http://schemas.microsoft.com/office/drawing/2014/main" id="{60050FC2-DB96-49BB-B692-FF84ED60BDF6}"/>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48812FE-525F-4E3C-9AF3-923BC8D3D73C}"/>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12" name="Content Placeholder 11">
            <a:extLst>
              <a:ext uri="{FF2B5EF4-FFF2-40B4-BE49-F238E27FC236}">
                <a16:creationId xmlns:a16="http://schemas.microsoft.com/office/drawing/2014/main" id="{BAEFB56D-8EA1-4FA2-A87D-4ABC9128EBE3}"/>
              </a:ext>
            </a:extLst>
          </p:cNvPr>
          <p:cNvSpPr>
            <a:spLocks noGrp="1"/>
          </p:cNvSpPr>
          <p:nvPr>
            <p:ph sz="quarter" idx="16"/>
          </p:nvPr>
        </p:nvSpPr>
        <p:spPr>
          <a:xfrm>
            <a:off x="1245051" y="4455739"/>
            <a:ext cx="3604080" cy="423396"/>
          </a:xfrm>
        </p:spPr>
        <p:txBody>
          <a:bodyPr/>
          <a:lstStyle/>
          <a:p>
            <a:pPr lvl="1" defTabSz="914400">
              <a:spcAft>
                <a:spcPts val="600"/>
              </a:spcAft>
              <a:buSzTx/>
              <a:defRPr/>
            </a:pPr>
            <a:r>
              <a:rPr lang="en-US" sz="1400">
                <a:solidFill>
                  <a:srgbClr val="FFFFFF"/>
                </a:solidFill>
                <a:ea typeface="Segoe UI Semilight" charset="0"/>
                <a:cs typeface="Segoe UI Semilight" charset="0"/>
              </a:rPr>
              <a:t>Expensive and complex availability solutions</a:t>
            </a:r>
          </a:p>
        </p:txBody>
      </p:sp>
      <p:cxnSp>
        <p:nvCxnSpPr>
          <p:cNvPr id="117" name="Straight Connector 116" descr="Leads to">
            <a:extLst>
              <a:ext uri="{FF2B5EF4-FFF2-40B4-BE49-F238E27FC236}">
                <a16:creationId xmlns:a16="http://schemas.microsoft.com/office/drawing/2014/main" id="{0A31747A-A705-4D44-A146-AC708577E53D}"/>
              </a:ext>
              <a:ext uri="{C183D7F6-B498-43B3-948B-1728B52AA6E4}">
                <adec:decorative xmlns:adec="http://schemas.microsoft.com/office/drawing/2017/decorative" val="1"/>
              </a:ext>
            </a:extLst>
          </p:cNvPr>
          <p:cNvCxnSpPr>
            <a:cxnSpLocks/>
          </p:cNvCxnSpPr>
          <p:nvPr/>
        </p:nvCxnSpPr>
        <p:spPr>
          <a:xfrm>
            <a:off x="5016055" y="4662293"/>
            <a:ext cx="1627463" cy="0"/>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D893844-8E59-4938-93A4-B40324E09EE8}"/>
              </a:ext>
              <a:ext uri="{C183D7F6-B498-43B3-948B-1728B52AA6E4}">
                <adec:decorative xmlns:adec="http://schemas.microsoft.com/office/drawing/2017/decorative" val="1"/>
              </a:ext>
            </a:extLst>
          </p:cNvPr>
          <p:cNvGrpSpPr>
            <a:grpSpLocks noChangeAspect="1"/>
          </p:cNvGrpSpPr>
          <p:nvPr/>
        </p:nvGrpSpPr>
        <p:grpSpPr>
          <a:xfrm>
            <a:off x="6986892" y="4397522"/>
            <a:ext cx="339725" cy="495300"/>
            <a:chOff x="728663" y="5668963"/>
            <a:chExt cx="339725" cy="495300"/>
          </a:xfrm>
        </p:grpSpPr>
        <p:sp>
          <p:nvSpPr>
            <p:cNvPr id="104" name="Rectangle 174">
              <a:extLst>
                <a:ext uri="{FF2B5EF4-FFF2-40B4-BE49-F238E27FC236}">
                  <a16:creationId xmlns:a16="http://schemas.microsoft.com/office/drawing/2014/main" id="{5287FCD1-DCE7-49FD-8EAF-711C8C0D55B7}"/>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75">
              <a:extLst>
                <a:ext uri="{FF2B5EF4-FFF2-40B4-BE49-F238E27FC236}">
                  <a16:creationId xmlns:a16="http://schemas.microsoft.com/office/drawing/2014/main" id="{E6EDF7A7-F046-46E1-9898-294719B6A61C}"/>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176">
              <a:extLst>
                <a:ext uri="{FF2B5EF4-FFF2-40B4-BE49-F238E27FC236}">
                  <a16:creationId xmlns:a16="http://schemas.microsoft.com/office/drawing/2014/main" id="{948509B1-9ADC-4F7F-9AF7-957F7E2B1A12}"/>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177">
              <a:extLst>
                <a:ext uri="{FF2B5EF4-FFF2-40B4-BE49-F238E27FC236}">
                  <a16:creationId xmlns:a16="http://schemas.microsoft.com/office/drawing/2014/main" id="{EB2C1C56-3AF4-4BBD-9391-1EC8723D4D52}"/>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78">
              <a:extLst>
                <a:ext uri="{FF2B5EF4-FFF2-40B4-BE49-F238E27FC236}">
                  <a16:creationId xmlns:a16="http://schemas.microsoft.com/office/drawing/2014/main" id="{FB8D0663-CCCB-4D38-A787-15D00A77C5D7}"/>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179">
              <a:extLst>
                <a:ext uri="{FF2B5EF4-FFF2-40B4-BE49-F238E27FC236}">
                  <a16:creationId xmlns:a16="http://schemas.microsoft.com/office/drawing/2014/main" id="{4B5A0768-BCC9-4E70-9A13-D9F1D703C996}"/>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80">
              <a:extLst>
                <a:ext uri="{FF2B5EF4-FFF2-40B4-BE49-F238E27FC236}">
                  <a16:creationId xmlns:a16="http://schemas.microsoft.com/office/drawing/2014/main" id="{54E3D872-A078-4987-867E-2A6944D6DFD2}"/>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81">
              <a:extLst>
                <a:ext uri="{FF2B5EF4-FFF2-40B4-BE49-F238E27FC236}">
                  <a16:creationId xmlns:a16="http://schemas.microsoft.com/office/drawing/2014/main" id="{17F9B879-90BD-454A-AE8B-ABD2452AF84D}"/>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282EECA7-A37A-4D9C-9D8D-FF98EF3B07B6}"/>
              </a:ext>
            </a:extLst>
          </p:cNvPr>
          <p:cNvSpPr>
            <a:spLocks noGrp="1"/>
          </p:cNvSpPr>
          <p:nvPr>
            <p:ph sz="quarter" idx="17"/>
          </p:nvPr>
        </p:nvSpPr>
        <p:spPr>
          <a:xfrm>
            <a:off x="7641415" y="4471858"/>
            <a:ext cx="1891814" cy="346627"/>
          </a:xfrm>
        </p:spPr>
        <p:txBody>
          <a:bodyPr/>
          <a:lstStyle/>
          <a:p>
            <a:pPr lvl="0" defTabSz="914400">
              <a:lnSpc>
                <a:spcPct val="90000"/>
              </a:lnSpc>
              <a:spcAft>
                <a:spcPts val="600"/>
              </a:spcAft>
              <a:buSzTx/>
              <a:defRPr/>
            </a:pPr>
            <a:r>
              <a:rPr lang="en-US" sz="1400" spc="0">
                <a:ln w="3175">
                  <a:noFill/>
                </a:ln>
                <a:solidFill>
                  <a:srgbClr val="FFFFFF"/>
                </a:solidFill>
                <a:cs typeface="Segoe UI" pitchFamily="34" charset="0"/>
              </a:rPr>
              <a:t>Mission-critical ready </a:t>
            </a:r>
          </a:p>
        </p:txBody>
      </p:sp>
      <p:grpSp>
        <p:nvGrpSpPr>
          <p:cNvPr id="32" name="Group 31">
            <a:extLst>
              <a:ext uri="{FF2B5EF4-FFF2-40B4-BE49-F238E27FC236}">
                <a16:creationId xmlns:a16="http://schemas.microsoft.com/office/drawing/2014/main" id="{FB76D5EB-4A27-43D1-B3D2-06D6C6460BD7}"/>
              </a:ext>
              <a:ext uri="{C183D7F6-B498-43B3-948B-1728B52AA6E4}">
                <adec:decorative xmlns:adec="http://schemas.microsoft.com/office/drawing/2017/decorative" val="1"/>
              </a:ext>
            </a:extLst>
          </p:cNvPr>
          <p:cNvGrpSpPr/>
          <p:nvPr/>
        </p:nvGrpSpPr>
        <p:grpSpPr>
          <a:xfrm>
            <a:off x="427038" y="5413965"/>
            <a:ext cx="615740" cy="559798"/>
            <a:chOff x="455996" y="2398511"/>
            <a:chExt cx="441377" cy="401279"/>
          </a:xfrm>
        </p:grpSpPr>
        <p:sp>
          <p:nvSpPr>
            <p:cNvPr id="33" name="Freeform 5">
              <a:extLst>
                <a:ext uri="{FF2B5EF4-FFF2-40B4-BE49-F238E27FC236}">
                  <a16:creationId xmlns:a16="http://schemas.microsoft.com/office/drawing/2014/main" id="{C2B9C771-20D1-4B69-9B19-AB6CFB57CFAE}"/>
                </a:ext>
                <a:ext uri="{C183D7F6-B498-43B3-948B-1728B52AA6E4}">
                  <adec:decorative xmlns:adec="http://schemas.microsoft.com/office/drawing/2017/decorative" val="1"/>
                </a:ext>
              </a:extLst>
            </p:cNvPr>
            <p:cNvSpPr>
              <a:spLocks noEditPoints="1"/>
            </p:cNvSpPr>
            <p:nvPr/>
          </p:nvSpPr>
          <p:spPr bwMode="auto">
            <a:xfrm>
              <a:off x="455996" y="2398511"/>
              <a:ext cx="441377" cy="401279"/>
            </a:xfrm>
            <a:prstGeom prst="triangle">
              <a:avLst/>
            </a:prstGeom>
            <a:solidFill>
              <a:schemeClr val="accent4"/>
            </a:solidFill>
            <a:ln w="19050">
              <a:noFill/>
            </a:ln>
          </p:spPr>
          <p:txBody>
            <a:bodyPr vert="horz" wrap="square" lIns="91440" tIns="45720" rIns="91440" bIns="45720" numCol="1" anchor="t" anchorCtr="0" compatLnSpc="1">
              <a:prstTxWarp prst="textNoShape">
                <a:avLst/>
              </a:prstTxWarp>
            </a:bodyP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EE45A24-70EB-4556-8221-A624B1D010FB}"/>
                </a:ext>
                <a:ext uri="{C183D7F6-B498-43B3-948B-1728B52AA6E4}">
                  <adec:decorative xmlns:adec="http://schemas.microsoft.com/office/drawing/2017/decorative" val="1"/>
                </a:ext>
              </a:extLst>
            </p:cNvPr>
            <p:cNvSpPr>
              <a:spLocks noChangeAspect="1"/>
            </p:cNvSpPr>
            <p:nvPr/>
          </p:nvSpPr>
          <p:spPr>
            <a:xfrm>
              <a:off x="654396" y="2524010"/>
              <a:ext cx="44577" cy="220099"/>
            </a:xfrm>
            <a:custGeom>
              <a:avLst/>
              <a:gdLst>
                <a:gd name="connsiteX0" fmla="*/ 76200 w 152400"/>
                <a:gd name="connsiteY0" fmla="*/ 600075 h 752475"/>
                <a:gd name="connsiteX1" fmla="*/ 152400 w 152400"/>
                <a:gd name="connsiteY1" fmla="*/ 676275 h 752475"/>
                <a:gd name="connsiteX2" fmla="*/ 76200 w 152400"/>
                <a:gd name="connsiteY2" fmla="*/ 752475 h 752475"/>
                <a:gd name="connsiteX3" fmla="*/ 0 w 152400"/>
                <a:gd name="connsiteY3" fmla="*/ 676275 h 752475"/>
                <a:gd name="connsiteX4" fmla="*/ 76200 w 152400"/>
                <a:gd name="connsiteY4" fmla="*/ 600075 h 752475"/>
                <a:gd name="connsiteX5" fmla="*/ 22383 w 152400"/>
                <a:gd name="connsiteY5" fmla="*/ 0 h 752475"/>
                <a:gd name="connsiteX6" fmla="*/ 130016 w 152400"/>
                <a:gd name="connsiteY6" fmla="*/ 0 h 752475"/>
                <a:gd name="connsiteX7" fmla="*/ 121062 w 152400"/>
                <a:gd name="connsiteY7" fmla="*/ 541877 h 752475"/>
                <a:gd name="connsiteX8" fmla="*/ 31337 w 152400"/>
                <a:gd name="connsiteY8" fmla="*/ 54187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52475">
                  <a:moveTo>
                    <a:pt x="76200" y="600075"/>
                  </a:moveTo>
                  <a:cubicBezTo>
                    <a:pt x="118284" y="600075"/>
                    <a:pt x="152400" y="634191"/>
                    <a:pt x="152400" y="676275"/>
                  </a:cubicBezTo>
                  <a:cubicBezTo>
                    <a:pt x="152400" y="718359"/>
                    <a:pt x="118284" y="752475"/>
                    <a:pt x="76200" y="752475"/>
                  </a:cubicBezTo>
                  <a:cubicBezTo>
                    <a:pt x="34116" y="752475"/>
                    <a:pt x="0" y="718359"/>
                    <a:pt x="0" y="676275"/>
                  </a:cubicBezTo>
                  <a:cubicBezTo>
                    <a:pt x="0" y="634191"/>
                    <a:pt x="34116" y="600075"/>
                    <a:pt x="76200" y="600075"/>
                  </a:cubicBezTo>
                  <a:close/>
                  <a:moveTo>
                    <a:pt x="22383" y="0"/>
                  </a:moveTo>
                  <a:lnTo>
                    <a:pt x="130016" y="0"/>
                  </a:lnTo>
                  <a:lnTo>
                    <a:pt x="121062" y="541877"/>
                  </a:lnTo>
                  <a:lnTo>
                    <a:pt x="31337" y="541877"/>
                  </a:lnTo>
                  <a:close/>
                </a:path>
              </a:pathLst>
            </a:custGeom>
            <a:solidFill>
              <a:schemeClr val="accent5"/>
            </a:solidFill>
            <a:ln w="9525" cap="flat">
              <a:noFill/>
              <a:prstDash val="solid"/>
              <a:miter/>
            </a:ln>
          </p:spPr>
          <p:txBody>
            <a:bodyPr rtlCol="0" anchor="ctr"/>
            <a:lstStyle/>
            <a:p>
              <a:pPr marL="0" marR="0" lvl="0" indent="0" algn="l" defTabSz="20732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4E8F0407-6DA2-42AC-A26E-582572B94C9D}"/>
              </a:ext>
            </a:extLst>
          </p:cNvPr>
          <p:cNvSpPr>
            <a:spLocks noGrp="1"/>
          </p:cNvSpPr>
          <p:nvPr>
            <p:ph sz="quarter" idx="18"/>
          </p:nvPr>
        </p:nvSpPr>
        <p:spPr>
          <a:xfrm>
            <a:off x="1247266" y="5389185"/>
            <a:ext cx="3883900" cy="539173"/>
          </a:xfrm>
        </p:spPr>
        <p:txBody>
          <a:bodyPr/>
          <a:lstStyle/>
          <a:p>
            <a:pPr lvl="1" defTabSz="914400">
              <a:spcAft>
                <a:spcPts val="600"/>
              </a:spcAft>
              <a:buSzTx/>
              <a:defRPr/>
            </a:pPr>
            <a:r>
              <a:rPr lang="en-US" sz="1400">
                <a:solidFill>
                  <a:srgbClr val="FFFFFF"/>
                </a:solidFill>
                <a:ea typeface="Segoe UI Semilight" charset="0"/>
                <a:cs typeface="Segoe UI Semilight" charset="0"/>
              </a:rPr>
              <a:t>High costs from over-provisioning to </a:t>
            </a:r>
            <a:br>
              <a:rPr lang="en-US" sz="1400">
                <a:solidFill>
                  <a:srgbClr val="FFFFFF"/>
                </a:solidFill>
                <a:ea typeface="Segoe UI Semilight" charset="0"/>
                <a:cs typeface="Segoe UI Semilight" charset="0"/>
              </a:rPr>
            </a:br>
            <a:r>
              <a:rPr lang="en-US" sz="1400">
                <a:solidFill>
                  <a:srgbClr val="FFFFFF"/>
                </a:solidFill>
                <a:ea typeface="Segoe UI Semilight" charset="0"/>
                <a:cs typeface="Segoe UI Semilight" charset="0"/>
              </a:rPr>
              <a:t>achieve scale and high-maintenance databases</a:t>
            </a:r>
          </a:p>
        </p:txBody>
      </p:sp>
      <p:cxnSp>
        <p:nvCxnSpPr>
          <p:cNvPr id="118" name="Straight Connector 117" descr="Leads to">
            <a:extLst>
              <a:ext uri="{FF2B5EF4-FFF2-40B4-BE49-F238E27FC236}">
                <a16:creationId xmlns:a16="http://schemas.microsoft.com/office/drawing/2014/main" id="{EF774DE7-5CD9-4B02-98B8-CAF3E3ACEDF5}"/>
              </a:ext>
              <a:ext uri="{C183D7F6-B498-43B3-948B-1728B52AA6E4}">
                <adec:decorative xmlns:adec="http://schemas.microsoft.com/office/drawing/2017/decorative" val="1"/>
              </a:ext>
            </a:extLst>
          </p:cNvPr>
          <p:cNvCxnSpPr>
            <a:cxnSpLocks/>
          </p:cNvCxnSpPr>
          <p:nvPr/>
        </p:nvCxnSpPr>
        <p:spPr>
          <a:xfrm>
            <a:off x="5016055" y="5693864"/>
            <a:ext cx="1627463" cy="0"/>
          </a:xfrm>
          <a:prstGeom prst="line">
            <a:avLst/>
          </a:prstGeom>
          <a:ln w="19050" cap="rnd">
            <a:solidFill>
              <a:schemeClr val="accent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8" name="Group 84">
            <a:extLst>
              <a:ext uri="{FF2B5EF4-FFF2-40B4-BE49-F238E27FC236}">
                <a16:creationId xmlns:a16="http://schemas.microsoft.com/office/drawing/2014/main" id="{713C5A58-C5BD-42F8-A75E-83512711996E}"/>
              </a:ext>
              <a:ext uri="{C183D7F6-B498-43B3-948B-1728B52AA6E4}">
                <adec:decorative xmlns:adec="http://schemas.microsoft.com/office/drawing/2017/decorative" val="1"/>
              </a:ext>
            </a:extLst>
          </p:cNvPr>
          <p:cNvGrpSpPr>
            <a:grpSpLocks noChangeAspect="1"/>
          </p:cNvGrpSpPr>
          <p:nvPr/>
        </p:nvGrpSpPr>
        <p:grpSpPr bwMode="auto">
          <a:xfrm>
            <a:off x="6932123" y="5419398"/>
            <a:ext cx="449263" cy="495300"/>
            <a:chOff x="5822" y="999"/>
            <a:chExt cx="283" cy="312"/>
          </a:xfrm>
        </p:grpSpPr>
        <p:sp>
          <p:nvSpPr>
            <p:cNvPr id="75" name="AutoShape 83">
              <a:extLst>
                <a:ext uri="{FF2B5EF4-FFF2-40B4-BE49-F238E27FC236}">
                  <a16:creationId xmlns:a16="http://schemas.microsoft.com/office/drawing/2014/main" id="{81002E49-5898-4744-9176-ECC7E1536B93}"/>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85">
              <a:extLst>
                <a:ext uri="{FF2B5EF4-FFF2-40B4-BE49-F238E27FC236}">
                  <a16:creationId xmlns:a16="http://schemas.microsoft.com/office/drawing/2014/main" id="{01E9E811-ADFC-4445-AE7E-F39B4E2B96BA}"/>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86">
              <a:extLst>
                <a:ext uri="{FF2B5EF4-FFF2-40B4-BE49-F238E27FC236}">
                  <a16:creationId xmlns:a16="http://schemas.microsoft.com/office/drawing/2014/main" id="{86AAC58B-B2AC-4FD6-B64D-8873F11728FC}"/>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87">
              <a:extLst>
                <a:ext uri="{FF2B5EF4-FFF2-40B4-BE49-F238E27FC236}">
                  <a16:creationId xmlns:a16="http://schemas.microsoft.com/office/drawing/2014/main" id="{890885CB-7272-4D71-A129-03906DE11262}"/>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Oval 88">
              <a:extLst>
                <a:ext uri="{FF2B5EF4-FFF2-40B4-BE49-F238E27FC236}">
                  <a16:creationId xmlns:a16="http://schemas.microsoft.com/office/drawing/2014/main" id="{D21D677A-09CA-4A44-AF17-7BFCDDCA9481}"/>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Oval 89">
              <a:extLst>
                <a:ext uri="{FF2B5EF4-FFF2-40B4-BE49-F238E27FC236}">
                  <a16:creationId xmlns:a16="http://schemas.microsoft.com/office/drawing/2014/main" id="{6219FCBC-FDD7-4FCD-BF59-41839ACE9930}"/>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Oval 90">
              <a:extLst>
                <a:ext uri="{FF2B5EF4-FFF2-40B4-BE49-F238E27FC236}">
                  <a16:creationId xmlns:a16="http://schemas.microsoft.com/office/drawing/2014/main" id="{9413F497-C7C0-4CD9-B01F-7C3DD647605F}"/>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 name="Content Placeholder 14">
            <a:extLst>
              <a:ext uri="{FF2B5EF4-FFF2-40B4-BE49-F238E27FC236}">
                <a16:creationId xmlns:a16="http://schemas.microsoft.com/office/drawing/2014/main" id="{B324906A-A58B-4D3E-85F7-BF44D1D80ADD}"/>
              </a:ext>
            </a:extLst>
          </p:cNvPr>
          <p:cNvSpPr>
            <a:spLocks noGrp="1"/>
          </p:cNvSpPr>
          <p:nvPr>
            <p:ph sz="quarter" idx="19"/>
          </p:nvPr>
        </p:nvSpPr>
        <p:spPr>
          <a:xfrm>
            <a:off x="7641415" y="5510945"/>
            <a:ext cx="2898941" cy="333881"/>
          </a:xfrm>
        </p:spPr>
        <p:txBody>
          <a:bodyPr/>
          <a:lstStyle/>
          <a:p>
            <a:pPr lvl="0" defTabSz="914400">
              <a:lnSpc>
                <a:spcPct val="90000"/>
              </a:lnSpc>
              <a:spcAft>
                <a:spcPts val="600"/>
              </a:spcAft>
              <a:buSzTx/>
              <a:defRPr/>
            </a:pPr>
            <a:r>
              <a:rPr lang="en-US" sz="1400" spc="0">
                <a:ln w="3175">
                  <a:noFill/>
                </a:ln>
                <a:solidFill>
                  <a:srgbClr val="FFFFFF"/>
                </a:solidFill>
                <a:cs typeface="Segoe UI" pitchFamily="34" charset="0"/>
              </a:rPr>
              <a:t>Fully managed and cost-effective </a:t>
            </a:r>
          </a:p>
        </p:txBody>
      </p:sp>
    </p:spTree>
    <p:extLst>
      <p:ext uri="{BB962C8B-B14F-4D97-AF65-F5344CB8AC3E}">
        <p14:creationId xmlns:p14="http://schemas.microsoft.com/office/powerpoint/2010/main" val="1727372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a:xfrm>
            <a:off x="426425" y="435824"/>
            <a:ext cx="8944150" cy="443198"/>
          </a:xfrm>
        </p:spPr>
        <p:txBody>
          <a:bodyPr/>
          <a:lstStyle/>
          <a:p>
            <a:r>
              <a:rPr lang="en-US"/>
              <a:t>Migrate to cloud NoSQL with Azure Cosmos DB </a:t>
            </a:r>
          </a:p>
        </p:txBody>
      </p:sp>
      <p:sp>
        <p:nvSpPr>
          <p:cNvPr id="3" name="Content Placeholder 2">
            <a:extLst>
              <a:ext uri="{FF2B5EF4-FFF2-40B4-BE49-F238E27FC236}">
                <a16:creationId xmlns:a16="http://schemas.microsoft.com/office/drawing/2014/main" id="{92825156-5679-4295-8E97-A956BD7CC2A6}"/>
              </a:ext>
            </a:extLst>
          </p:cNvPr>
          <p:cNvSpPr>
            <a:spLocks noGrp="1"/>
          </p:cNvSpPr>
          <p:nvPr>
            <p:ph sz="quarter" idx="10"/>
          </p:nvPr>
        </p:nvSpPr>
        <p:spPr>
          <a:xfrm>
            <a:off x="426424" y="961570"/>
            <a:ext cx="9019918" cy="341780"/>
          </a:xfrm>
        </p:spPr>
        <p:txBody>
          <a:bodyPr/>
          <a:lstStyle/>
          <a:p>
            <a:pPr lvl="0" defTabSz="914400">
              <a:lnSpc>
                <a:spcPct val="100000"/>
              </a:lnSpc>
              <a:spcAft>
                <a:spcPts val="600"/>
              </a:spcAft>
              <a:buSzTx/>
              <a:defRPr/>
            </a:pPr>
            <a:r>
              <a:rPr lang="en-US" sz="1800">
                <a:solidFill>
                  <a:prstClr val="white"/>
                </a:solidFill>
                <a:latin typeface="Segoe UI Semibold"/>
              </a:rPr>
              <a:t>Make data modernization easy with seamless migration of NoSQL workloads to cloud</a:t>
            </a:r>
          </a:p>
        </p:txBody>
      </p:sp>
      <p:sp>
        <p:nvSpPr>
          <p:cNvPr id="5" name="Content Placeholder 4">
            <a:extLst>
              <a:ext uri="{FF2B5EF4-FFF2-40B4-BE49-F238E27FC236}">
                <a16:creationId xmlns:a16="http://schemas.microsoft.com/office/drawing/2014/main" id="{52D8D967-A233-4EE8-A87C-E5AD7DCD34D2}"/>
              </a:ext>
            </a:extLst>
          </p:cNvPr>
          <p:cNvSpPr>
            <a:spLocks noGrp="1"/>
          </p:cNvSpPr>
          <p:nvPr>
            <p:ph sz="quarter" idx="11"/>
          </p:nvPr>
        </p:nvSpPr>
        <p:spPr>
          <a:xfrm>
            <a:off x="1246455" y="1868362"/>
            <a:ext cx="3945547" cy="276998"/>
          </a:xfrm>
        </p:spPr>
        <p:txBody>
          <a:bodyPr/>
          <a:lstStyle/>
          <a:p>
            <a:pPr lvl="0" defTabSz="914400">
              <a:spcAft>
                <a:spcPts val="600"/>
              </a:spcAft>
              <a:buSzTx/>
              <a:defRPr/>
            </a:pPr>
            <a:r>
              <a:rPr lang="en-US" sz="1800">
                <a:solidFill>
                  <a:srgbClr val="50E6FF"/>
                </a:solidFill>
                <a:latin typeface="Segoe UI Semibold"/>
              </a:rPr>
              <a:t>Get all the perks of Azure Cosmos DB</a:t>
            </a:r>
          </a:p>
        </p:txBody>
      </p:sp>
      <p:sp>
        <p:nvSpPr>
          <p:cNvPr id="10" name="Content Placeholder 9">
            <a:extLst>
              <a:ext uri="{FF2B5EF4-FFF2-40B4-BE49-F238E27FC236}">
                <a16:creationId xmlns:a16="http://schemas.microsoft.com/office/drawing/2014/main" id="{EAF90143-2D08-4A51-93DD-8B3549D1AD4C}"/>
              </a:ext>
            </a:extLst>
          </p:cNvPr>
          <p:cNvSpPr>
            <a:spLocks noGrp="1"/>
          </p:cNvSpPr>
          <p:nvPr>
            <p:ph sz="quarter" idx="16"/>
          </p:nvPr>
        </p:nvSpPr>
        <p:spPr>
          <a:xfrm>
            <a:off x="6977520" y="1872421"/>
            <a:ext cx="4364180" cy="296897"/>
          </a:xfrm>
        </p:spPr>
        <p:txBody>
          <a:bodyPr/>
          <a:lstStyle/>
          <a:p>
            <a:pPr lvl="0" defTabSz="914400">
              <a:spcAft>
                <a:spcPts val="600"/>
              </a:spcAft>
              <a:buSzTx/>
              <a:defRPr/>
            </a:pPr>
            <a:r>
              <a:rPr lang="en-US" sz="1800">
                <a:solidFill>
                  <a:srgbClr val="50E6FF"/>
                </a:solidFill>
                <a:latin typeface="Segoe UI Semibold"/>
              </a:rPr>
              <a:t>using familiar database engines and tools</a:t>
            </a: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4637EA90-2782-4B0A-A5A7-1FC73B31BF19}"/>
              </a:ext>
            </a:extLst>
          </p:cNvPr>
          <p:cNvSpPr>
            <a:spLocks noGrp="1"/>
          </p:cNvSpPr>
          <p:nvPr>
            <p:ph sz="quarter" idx="12"/>
          </p:nvPr>
        </p:nvSpPr>
        <p:spPr>
          <a:xfrm>
            <a:off x="1246356" y="2194206"/>
            <a:ext cx="3361153" cy="881613"/>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Guaranteed data consistency and throughput</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&lt;10ms latency on Azure Cosmos DB for NoSQL</a:t>
            </a:r>
          </a:p>
        </p:txBody>
      </p:sp>
      <p:cxnSp>
        <p:nvCxnSpPr>
          <p:cNvPr id="71" name="Straight Connector 70">
            <a:extLst>
              <a:ext uri="{FF2B5EF4-FFF2-40B4-BE49-F238E27FC236}">
                <a16:creationId xmlns:a16="http://schemas.microsoft.com/office/drawing/2014/main" id="{11CBEA58-AF4B-48A2-AB1C-E53FF2C62701}"/>
              </a:ext>
              <a:ext uri="{C183D7F6-B498-43B3-948B-1728B52AA6E4}">
                <adec:decorative xmlns:adec="http://schemas.microsoft.com/office/drawing/2017/decorative" val="1"/>
              </a:ext>
            </a:extLst>
          </p:cNvPr>
          <p:cNvCxnSpPr>
            <a:cxnSpLocks/>
          </p:cNvCxnSpPr>
          <p:nvPr/>
        </p:nvCxnSpPr>
        <p:spPr>
          <a:xfrm>
            <a:off x="2666924" y="3042935"/>
            <a:ext cx="1017309"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7360470C-B663-463E-A7DC-B4F19738C9F1}"/>
              </a:ext>
            </a:extLst>
          </p:cNvPr>
          <p:cNvSpPr>
            <a:spLocks noGrp="1"/>
          </p:cNvSpPr>
          <p:nvPr>
            <p:ph sz="quarter" idx="17"/>
          </p:nvPr>
        </p:nvSpPr>
        <p:spPr>
          <a:xfrm>
            <a:off x="7769470" y="2578766"/>
            <a:ext cx="1557876" cy="274730"/>
          </a:xfrm>
        </p:spPr>
        <p:txBody>
          <a:bodyPr/>
          <a:lstStyle/>
          <a:p>
            <a:pPr lvl="0" algn="ctr" defTabSz="914400">
              <a:lnSpc>
                <a:spcPct val="100000"/>
              </a:lnSpc>
              <a:buSzTx/>
              <a:defRPr/>
            </a:pPr>
            <a:r>
              <a:rPr lang="en-US" sz="1800">
                <a:solidFill>
                  <a:prstClr val="white"/>
                </a:solidFill>
                <a:latin typeface="Segoe UI Semibold"/>
                <a:cs typeface="Segoe UI Semilight" panose="020B0402040204020203" pitchFamily="34" charset="0"/>
              </a:rPr>
              <a:t>NoSQL</a:t>
            </a:r>
          </a:p>
        </p:txBody>
      </p:sp>
      <p:cxnSp>
        <p:nvCxnSpPr>
          <p:cNvPr id="92" name="Straight Connector 91">
            <a:extLst>
              <a:ext uri="{FF2B5EF4-FFF2-40B4-BE49-F238E27FC236}">
                <a16:creationId xmlns:a16="http://schemas.microsoft.com/office/drawing/2014/main" id="{EBFA186C-DD76-4742-8502-9E1E3549C7D6}"/>
              </a:ext>
              <a:ext uri="{C183D7F6-B498-43B3-948B-1728B52AA6E4}">
                <adec:decorative xmlns:adec="http://schemas.microsoft.com/office/drawing/2017/decorative" val="1"/>
              </a:ext>
            </a:extLst>
          </p:cNvPr>
          <p:cNvCxnSpPr>
            <a:cxnSpLocks/>
          </p:cNvCxnSpPr>
          <p:nvPr/>
        </p:nvCxnSpPr>
        <p:spPr>
          <a:xfrm>
            <a:off x="7801349" y="2886858"/>
            <a:ext cx="1490289" cy="601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439A453F-0C7C-4B3D-ABCC-5F0A970E26AC}"/>
              </a:ext>
            </a:extLst>
          </p:cNvPr>
          <p:cNvSpPr>
            <a:spLocks noGrp="1"/>
          </p:cNvSpPr>
          <p:nvPr>
            <p:ph sz="quarter" idx="18"/>
          </p:nvPr>
        </p:nvSpPr>
        <p:spPr>
          <a:xfrm>
            <a:off x="7800339" y="2925725"/>
            <a:ext cx="1588573" cy="170167"/>
          </a:xfrm>
        </p:spPr>
        <p:txBody>
          <a:bodyPr/>
          <a:lstStyle/>
          <a:p>
            <a:pPr lvl="0" defTabSz="914400">
              <a:lnSpc>
                <a:spcPct val="100000"/>
              </a:lnSpc>
              <a:buSzTx/>
              <a:defRPr/>
            </a:pPr>
            <a:r>
              <a:rPr lang="en-US" sz="950">
                <a:solidFill>
                  <a:prstClr val="white"/>
                </a:solidFill>
              </a:rPr>
              <a:t>Supports all claims and SLAs</a:t>
            </a:r>
          </a:p>
        </p:txBody>
      </p:sp>
      <p:sp>
        <p:nvSpPr>
          <p:cNvPr id="14" name="Content Placeholder 13">
            <a:extLst>
              <a:ext uri="{FF2B5EF4-FFF2-40B4-BE49-F238E27FC236}">
                <a16:creationId xmlns:a16="http://schemas.microsoft.com/office/drawing/2014/main" id="{B01C30E2-0CE2-4CD6-8C30-4219AA7EA242}"/>
              </a:ext>
            </a:extLst>
          </p:cNvPr>
          <p:cNvSpPr>
            <a:spLocks noGrp="1"/>
          </p:cNvSpPr>
          <p:nvPr>
            <p:ph sz="quarter" idx="19"/>
          </p:nvPr>
        </p:nvSpPr>
        <p:spPr>
          <a:xfrm>
            <a:off x="10047131" y="2641771"/>
            <a:ext cx="1168278" cy="276999"/>
          </a:xfrm>
        </p:spPr>
        <p:txBody>
          <a:bodyPr/>
          <a:lstStyle/>
          <a:p>
            <a:pPr lvl="0" algn="ctr" defTabSz="914400">
              <a:lnSpc>
                <a:spcPct val="100000"/>
              </a:lnSpc>
              <a:buSzTx/>
              <a:defRPr/>
            </a:pPr>
            <a:r>
              <a:rPr lang="en-US" sz="1800">
                <a:solidFill>
                  <a:prstClr val="white"/>
                </a:solidFill>
                <a:latin typeface="Segoe UI Semibold"/>
                <a:cs typeface="Segoe UI Semilight" panose="020B0402040204020203" pitchFamily="34" charset="0"/>
              </a:rPr>
              <a:t>MongoDB</a:t>
            </a:r>
          </a:p>
        </p:txBody>
      </p:sp>
      <p:grpSp>
        <p:nvGrpSpPr>
          <p:cNvPr id="2" name="Group 1">
            <a:extLst>
              <a:ext uri="{FF2B5EF4-FFF2-40B4-BE49-F238E27FC236}">
                <a16:creationId xmlns:a16="http://schemas.microsoft.com/office/drawing/2014/main" id="{6FCCAE0B-53C7-4E50-8C3A-C42291F118C3}"/>
              </a:ext>
              <a:ext uri="{C183D7F6-B498-43B3-948B-1728B52AA6E4}">
                <adec:decorative xmlns:adec="http://schemas.microsoft.com/office/drawing/2017/decorative" val="1"/>
              </a:ext>
            </a:extLst>
          </p:cNvPr>
          <p:cNvGrpSpPr/>
          <p:nvPr/>
        </p:nvGrpSpPr>
        <p:grpSpPr>
          <a:xfrm>
            <a:off x="427038" y="3114937"/>
            <a:ext cx="6291072" cy="2063144"/>
            <a:chOff x="427038" y="3114937"/>
            <a:chExt cx="6291072" cy="2063144"/>
          </a:xfrm>
        </p:grpSpPr>
        <p:cxnSp>
          <p:nvCxnSpPr>
            <p:cNvPr id="64" name="Straight Connector 63">
              <a:extLst>
                <a:ext uri="{FF2B5EF4-FFF2-40B4-BE49-F238E27FC236}">
                  <a16:creationId xmlns:a16="http://schemas.microsoft.com/office/drawing/2014/main" id="{4D4296A0-7BED-4563-9A0D-E4A016D98E4A}"/>
                </a:ext>
                <a:ext uri="{C183D7F6-B498-43B3-948B-1728B52AA6E4}">
                  <adec:decorative xmlns:adec="http://schemas.microsoft.com/office/drawing/2017/decorative" val="1"/>
                </a:ext>
              </a:extLst>
            </p:cNvPr>
            <p:cNvCxnSpPr>
              <a:cxnSpLocks/>
            </p:cNvCxnSpPr>
            <p:nvPr/>
          </p:nvCxnSpPr>
          <p:spPr>
            <a:xfrm>
              <a:off x="427038" y="3114937"/>
              <a:ext cx="6291072" cy="0"/>
            </a:xfrm>
            <a:prstGeom prst="line">
              <a:avLst/>
            </a:prstGeom>
            <a:noFill/>
            <a:ln w="19050" cap="flat" cmpd="sng" algn="ctr">
              <a:solidFill>
                <a:sysClr val="window" lastClr="FFFFFF">
                  <a:alpha val="25000"/>
                </a:sysClr>
              </a:solidFill>
              <a:prstDash val="solid"/>
              <a:headEnd type="none"/>
              <a:tailEnd type="none"/>
            </a:ln>
            <a:effectLst/>
          </p:spPr>
        </p:cxnSp>
        <p:cxnSp>
          <p:nvCxnSpPr>
            <p:cNvPr id="65" name="Straight Connector 64">
              <a:extLst>
                <a:ext uri="{FF2B5EF4-FFF2-40B4-BE49-F238E27FC236}">
                  <a16:creationId xmlns:a16="http://schemas.microsoft.com/office/drawing/2014/main" id="{3C28DF96-AA49-49C4-B682-0865909FAD16}"/>
                </a:ext>
                <a:ext uri="{C183D7F6-B498-43B3-948B-1728B52AA6E4}">
                  <adec:decorative xmlns:adec="http://schemas.microsoft.com/office/drawing/2017/decorative" val="1"/>
                </a:ext>
              </a:extLst>
            </p:cNvPr>
            <p:cNvCxnSpPr>
              <a:cxnSpLocks/>
            </p:cNvCxnSpPr>
            <p:nvPr/>
          </p:nvCxnSpPr>
          <p:spPr>
            <a:xfrm>
              <a:off x="427038" y="4146509"/>
              <a:ext cx="6291072" cy="0"/>
            </a:xfrm>
            <a:prstGeom prst="line">
              <a:avLst/>
            </a:prstGeom>
            <a:noFill/>
            <a:ln w="19050" cap="flat" cmpd="sng" algn="ctr">
              <a:solidFill>
                <a:sysClr val="window" lastClr="FFFFFF">
                  <a:alpha val="25000"/>
                </a:sysClr>
              </a:solidFill>
              <a:prstDash val="solid"/>
              <a:headEnd type="none"/>
              <a:tailEnd type="none"/>
            </a:ln>
            <a:effectLst/>
          </p:spPr>
        </p:cxnSp>
        <p:cxnSp>
          <p:nvCxnSpPr>
            <p:cNvPr id="66" name="Straight Connector 65">
              <a:extLst>
                <a:ext uri="{FF2B5EF4-FFF2-40B4-BE49-F238E27FC236}">
                  <a16:creationId xmlns:a16="http://schemas.microsoft.com/office/drawing/2014/main" id="{632DE5D1-1EA0-45EF-86DA-06DA0B1569C9}"/>
                </a:ext>
                <a:ext uri="{C183D7F6-B498-43B3-948B-1728B52AA6E4}">
                  <adec:decorative xmlns:adec="http://schemas.microsoft.com/office/drawing/2017/decorative" val="1"/>
                </a:ext>
              </a:extLst>
            </p:cNvPr>
            <p:cNvCxnSpPr>
              <a:cxnSpLocks/>
            </p:cNvCxnSpPr>
            <p:nvPr/>
          </p:nvCxnSpPr>
          <p:spPr>
            <a:xfrm>
              <a:off x="427038" y="5178081"/>
              <a:ext cx="6291072"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23F4E53D-B8B3-4948-AB32-B9CEB07B4594}"/>
              </a:ext>
            </a:extLst>
          </p:cNvPr>
          <p:cNvSpPr>
            <a:spLocks noGrp="1"/>
          </p:cNvSpPr>
          <p:nvPr>
            <p:ph sz="quarter" idx="13"/>
          </p:nvPr>
        </p:nvSpPr>
        <p:spPr>
          <a:xfrm>
            <a:off x="1247348" y="3328322"/>
            <a:ext cx="5227538" cy="592470"/>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Near-real time insights with Azure Synapse Link on Azure Cosmos DB for MongoDB and NoSQL API</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Languages of your choice with SDKs for .NET, Java, and Python</a:t>
            </a:r>
          </a:p>
        </p:txBody>
      </p:sp>
      <p:pic>
        <p:nvPicPr>
          <p:cNvPr id="203" name="Picture 202" descr="Cassandra logo">
            <a:extLst>
              <a:ext uri="{FF2B5EF4-FFF2-40B4-BE49-F238E27FC236}">
                <a16:creationId xmlns:a16="http://schemas.microsoft.com/office/drawing/2014/main" id="{174E47AF-65F7-4455-81EB-1ECBA4FCCC82}"/>
              </a:ext>
              <a:ext uri="{C183D7F6-B498-43B3-948B-1728B52AA6E4}">
                <adec:decorative xmlns:adec="http://schemas.microsoft.com/office/drawing/2017/decorative" val="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027609" y="3274957"/>
            <a:ext cx="1009616" cy="669590"/>
          </a:xfrm>
          <a:prstGeom prst="rect">
            <a:avLst/>
          </a:prstGeom>
        </p:spPr>
      </p:pic>
      <p:pic>
        <p:nvPicPr>
          <p:cNvPr id="204" name="Picture 203" descr="Gremlin logo">
            <a:extLst>
              <a:ext uri="{FF2B5EF4-FFF2-40B4-BE49-F238E27FC236}">
                <a16:creationId xmlns:a16="http://schemas.microsoft.com/office/drawing/2014/main" id="{12FC3877-A6A6-443D-921B-1E3BDD0878D9}"/>
              </a:ext>
              <a:ext uri="{C183D7F6-B498-43B3-948B-1728B52AA6E4}">
                <adec:decorative xmlns:adec="http://schemas.microsoft.com/office/drawing/2017/decorative" val="0"/>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9802470" y="3390452"/>
            <a:ext cx="1412939" cy="554095"/>
          </a:xfrm>
          <a:prstGeom prst="rect">
            <a:avLst/>
          </a:prstGeom>
          <a:extLst>
            <a:ext uri="{909E8E84-426E-40DD-AFC4-6F175D3DCCD1}">
              <a14:hiddenFill xmlns:a14="http://schemas.microsoft.com/office/drawing/2010/main">
                <a:solidFill>
                  <a:srgbClr val="FFFFFF"/>
                </a:solidFill>
              </a14:hiddenFill>
            </a:ext>
          </a:extLst>
        </p:spPr>
      </p:pic>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48F7C363-9F07-4EFC-A3E2-F3CE55798111}"/>
              </a:ext>
            </a:extLst>
          </p:cNvPr>
          <p:cNvSpPr>
            <a:spLocks noGrp="1"/>
          </p:cNvSpPr>
          <p:nvPr>
            <p:ph sz="quarter" idx="14"/>
          </p:nvPr>
        </p:nvSpPr>
        <p:spPr>
          <a:xfrm>
            <a:off x="1247348" y="4460852"/>
            <a:ext cx="4165676" cy="414124"/>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Industry-leading 99.999% availability worldwide SLA</a:t>
            </a:r>
            <a:endParaRPr lang="en-US" sz="1200" kern="0">
              <a:solidFill>
                <a:prstClr val="white"/>
              </a:solidFill>
              <a:cs typeface="Segoe UI" panose="020B0502040204020203" pitchFamily="34" charset="0"/>
            </a:endParaRPr>
          </a:p>
        </p:txBody>
      </p:sp>
      <p:grpSp>
        <p:nvGrpSpPr>
          <p:cNvPr id="190" name="Group 189">
            <a:extLst>
              <a:ext uri="{FF2B5EF4-FFF2-40B4-BE49-F238E27FC236}">
                <a16:creationId xmlns:a16="http://schemas.microsoft.com/office/drawing/2014/main" id="{FF959D43-0B8D-4262-BB35-0C89ADBE6FBB}"/>
              </a:ext>
              <a:ext uri="{C183D7F6-B498-43B3-948B-1728B52AA6E4}">
                <adec:decorative xmlns:adec="http://schemas.microsoft.com/office/drawing/2017/decorative" val="1"/>
              </a:ext>
            </a:extLst>
          </p:cNvPr>
          <p:cNvGrpSpPr/>
          <p:nvPr/>
        </p:nvGrpSpPr>
        <p:grpSpPr>
          <a:xfrm>
            <a:off x="8890242" y="4441094"/>
            <a:ext cx="748369" cy="667342"/>
            <a:chOff x="8276702" y="3444497"/>
            <a:chExt cx="657427" cy="586247"/>
          </a:xfrm>
        </p:grpSpPr>
        <p:sp>
          <p:nvSpPr>
            <p:cNvPr id="191" name="Hexagon 190">
              <a:extLst>
                <a:ext uri="{FF2B5EF4-FFF2-40B4-BE49-F238E27FC236}">
                  <a16:creationId xmlns:a16="http://schemas.microsoft.com/office/drawing/2014/main" id="{35F8A744-11D5-4FF0-B7C8-9A9042AB84F4}"/>
                </a:ext>
                <a:ext uri="{C183D7F6-B498-43B3-948B-1728B52AA6E4}">
                  <adec:decorative xmlns:adec="http://schemas.microsoft.com/office/drawing/2017/decorative" val="1"/>
                </a:ext>
              </a:extLst>
            </p:cNvPr>
            <p:cNvSpPr/>
            <p:nvPr/>
          </p:nvSpPr>
          <p:spPr bwMode="auto">
            <a:xfrm>
              <a:off x="8276702" y="3444497"/>
              <a:ext cx="657427" cy="586247"/>
            </a:xfrm>
            <a:prstGeom prst="hexagon">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a:extLst>
                <a:ext uri="{FF2B5EF4-FFF2-40B4-BE49-F238E27FC236}">
                  <a16:creationId xmlns:a16="http://schemas.microsoft.com/office/drawing/2014/main" id="{06FFB9B6-B2FE-4D2C-B0C4-0DCEA5004A19}"/>
                </a:ext>
              </a:extLst>
            </p:cNvPr>
            <p:cNvGrpSpPr/>
            <p:nvPr/>
          </p:nvGrpSpPr>
          <p:grpSpPr>
            <a:xfrm>
              <a:off x="8435042" y="3577584"/>
              <a:ext cx="340743" cy="339628"/>
              <a:chOff x="9378226" y="3577588"/>
              <a:chExt cx="340743" cy="339628"/>
            </a:xfrm>
          </p:grpSpPr>
          <p:sp>
            <p:nvSpPr>
              <p:cNvPr id="193" name="Freeform: Shape 111">
                <a:extLst>
                  <a:ext uri="{FF2B5EF4-FFF2-40B4-BE49-F238E27FC236}">
                    <a16:creationId xmlns:a16="http://schemas.microsoft.com/office/drawing/2014/main" id="{79D0A07C-CD71-4906-B38F-441E9E42017B}"/>
                  </a:ext>
                  <a:ext uri="{C183D7F6-B498-43B3-948B-1728B52AA6E4}">
                    <adec:decorative xmlns:adec="http://schemas.microsoft.com/office/drawing/2017/decorative" val="1"/>
                  </a:ext>
                </a:extLst>
              </p:cNvPr>
              <p:cNvSpPr/>
              <p:nvPr/>
            </p:nvSpPr>
            <p:spPr bwMode="auto">
              <a:xfrm>
                <a:off x="9378226" y="3577588"/>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4" name="Freeform: Shape 112">
                <a:extLst>
                  <a:ext uri="{FF2B5EF4-FFF2-40B4-BE49-F238E27FC236}">
                    <a16:creationId xmlns:a16="http://schemas.microsoft.com/office/drawing/2014/main" id="{C7687101-C209-448F-B16F-3871AC2481E9}"/>
                  </a:ext>
                  <a:ext uri="{C183D7F6-B498-43B3-948B-1728B52AA6E4}">
                    <adec:decorative xmlns:adec="http://schemas.microsoft.com/office/drawing/2017/decorative" val="1"/>
                  </a:ext>
                </a:extLst>
              </p:cNvPr>
              <p:cNvSpPr/>
              <p:nvPr/>
            </p:nvSpPr>
            <p:spPr bwMode="auto">
              <a:xfrm>
                <a:off x="9426825" y="3594329"/>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5" name="Freeform: Shape 113">
                <a:extLst>
                  <a:ext uri="{FF2B5EF4-FFF2-40B4-BE49-F238E27FC236}">
                    <a16:creationId xmlns:a16="http://schemas.microsoft.com/office/drawing/2014/main" id="{CD2F283F-9182-47E1-9BD0-65158C5B5DB6}"/>
                  </a:ext>
                  <a:ext uri="{C183D7F6-B498-43B3-948B-1728B52AA6E4}">
                    <adec:decorative xmlns:adec="http://schemas.microsoft.com/office/drawing/2017/decorative" val="1"/>
                  </a:ext>
                </a:extLst>
              </p:cNvPr>
              <p:cNvSpPr/>
              <p:nvPr/>
            </p:nvSpPr>
            <p:spPr bwMode="auto">
              <a:xfrm>
                <a:off x="9531227" y="3594329"/>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6" name="Freeform: Shape 119">
                <a:extLst>
                  <a:ext uri="{FF2B5EF4-FFF2-40B4-BE49-F238E27FC236}">
                    <a16:creationId xmlns:a16="http://schemas.microsoft.com/office/drawing/2014/main" id="{F493B6DF-0FF6-4C0F-9F08-FD8FD6E36F9D}"/>
                  </a:ext>
                  <a:ext uri="{C183D7F6-B498-43B3-948B-1728B52AA6E4}">
                    <adec:decorative xmlns:adec="http://schemas.microsoft.com/office/drawing/2017/decorative" val="1"/>
                  </a:ext>
                </a:extLst>
              </p:cNvPr>
              <p:cNvSpPr/>
              <p:nvPr/>
            </p:nvSpPr>
            <p:spPr bwMode="auto">
              <a:xfrm>
                <a:off x="9635629" y="3594329"/>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7" name="Freeform: Shape 120">
                <a:extLst>
                  <a:ext uri="{FF2B5EF4-FFF2-40B4-BE49-F238E27FC236}">
                    <a16:creationId xmlns:a16="http://schemas.microsoft.com/office/drawing/2014/main" id="{9189CAE9-269C-4AB7-A2B2-8070AD97CFCE}"/>
                  </a:ext>
                  <a:ext uri="{C183D7F6-B498-43B3-948B-1728B52AA6E4}">
                    <adec:decorative xmlns:adec="http://schemas.microsoft.com/office/drawing/2017/decorative" val="1"/>
                  </a:ext>
                </a:extLst>
              </p:cNvPr>
              <p:cNvSpPr/>
              <p:nvPr/>
            </p:nvSpPr>
            <p:spPr bwMode="auto">
              <a:xfrm>
                <a:off x="9426825" y="3698551"/>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Freeform: Shape 121">
                <a:extLst>
                  <a:ext uri="{FF2B5EF4-FFF2-40B4-BE49-F238E27FC236}">
                    <a16:creationId xmlns:a16="http://schemas.microsoft.com/office/drawing/2014/main" id="{9D228396-3B42-492A-BBA7-372F70E7AC47}"/>
                  </a:ext>
                  <a:ext uri="{C183D7F6-B498-43B3-948B-1728B52AA6E4}">
                    <adec:decorative xmlns:adec="http://schemas.microsoft.com/office/drawing/2017/decorative" val="1"/>
                  </a:ext>
                </a:extLst>
              </p:cNvPr>
              <p:cNvSpPr/>
              <p:nvPr/>
            </p:nvSpPr>
            <p:spPr bwMode="auto">
              <a:xfrm>
                <a:off x="9531227" y="3698551"/>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Freeform: Shape 122">
                <a:extLst>
                  <a:ext uri="{FF2B5EF4-FFF2-40B4-BE49-F238E27FC236}">
                    <a16:creationId xmlns:a16="http://schemas.microsoft.com/office/drawing/2014/main" id="{9BEF501B-33AE-4C54-8C36-E299FBF39BE3}"/>
                  </a:ext>
                  <a:ext uri="{C183D7F6-B498-43B3-948B-1728B52AA6E4}">
                    <adec:decorative xmlns:adec="http://schemas.microsoft.com/office/drawing/2017/decorative" val="1"/>
                  </a:ext>
                </a:extLst>
              </p:cNvPr>
              <p:cNvSpPr/>
              <p:nvPr/>
            </p:nvSpPr>
            <p:spPr bwMode="auto">
              <a:xfrm>
                <a:off x="9635629" y="3698551"/>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Freeform: Shape 123">
                <a:extLst>
                  <a:ext uri="{FF2B5EF4-FFF2-40B4-BE49-F238E27FC236}">
                    <a16:creationId xmlns:a16="http://schemas.microsoft.com/office/drawing/2014/main" id="{C1831FFA-6923-48CF-8E97-ABAB8E72B186}"/>
                  </a:ext>
                  <a:ext uri="{C183D7F6-B498-43B3-948B-1728B52AA6E4}">
                    <adec:decorative xmlns:adec="http://schemas.microsoft.com/office/drawing/2017/decorative" val="1"/>
                  </a:ext>
                </a:extLst>
              </p:cNvPr>
              <p:cNvSpPr/>
              <p:nvPr/>
            </p:nvSpPr>
            <p:spPr bwMode="auto">
              <a:xfrm>
                <a:off x="9426825" y="3802774"/>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Freeform: Shape 124">
                <a:extLst>
                  <a:ext uri="{FF2B5EF4-FFF2-40B4-BE49-F238E27FC236}">
                    <a16:creationId xmlns:a16="http://schemas.microsoft.com/office/drawing/2014/main" id="{EFAA0E2E-E7D3-45FA-8391-870BF4BE3EAD}"/>
                  </a:ext>
                  <a:ext uri="{C183D7F6-B498-43B3-948B-1728B52AA6E4}">
                    <adec:decorative xmlns:adec="http://schemas.microsoft.com/office/drawing/2017/decorative" val="1"/>
                  </a:ext>
                </a:extLst>
              </p:cNvPr>
              <p:cNvSpPr/>
              <p:nvPr/>
            </p:nvSpPr>
            <p:spPr bwMode="auto">
              <a:xfrm>
                <a:off x="9531227" y="3802774"/>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Freeform: Shape 125">
                <a:extLst>
                  <a:ext uri="{FF2B5EF4-FFF2-40B4-BE49-F238E27FC236}">
                    <a16:creationId xmlns:a16="http://schemas.microsoft.com/office/drawing/2014/main" id="{22E5F124-7E8E-499E-B31E-F101AE2BDC15}"/>
                  </a:ext>
                  <a:ext uri="{C183D7F6-B498-43B3-948B-1728B52AA6E4}">
                    <adec:decorative xmlns:adec="http://schemas.microsoft.com/office/drawing/2017/decorative" val="1"/>
                  </a:ext>
                </a:extLst>
              </p:cNvPr>
              <p:cNvSpPr/>
              <p:nvPr/>
            </p:nvSpPr>
            <p:spPr bwMode="auto">
              <a:xfrm>
                <a:off x="9635629" y="3802774"/>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5" name="Content Placeholder 14">
            <a:extLst>
              <a:ext uri="{FF2B5EF4-FFF2-40B4-BE49-F238E27FC236}">
                <a16:creationId xmlns:a16="http://schemas.microsoft.com/office/drawing/2014/main" id="{946BFEB0-C9DC-45DB-9C2B-C7BB6FCFB05F}"/>
              </a:ext>
            </a:extLst>
          </p:cNvPr>
          <p:cNvSpPr>
            <a:spLocks noGrp="1"/>
          </p:cNvSpPr>
          <p:nvPr>
            <p:ph sz="quarter" idx="20"/>
          </p:nvPr>
        </p:nvSpPr>
        <p:spPr>
          <a:xfrm>
            <a:off x="9744339" y="4636896"/>
            <a:ext cx="993249" cy="276999"/>
          </a:xfrm>
        </p:spPr>
        <p:txBody>
          <a:bodyPr/>
          <a:lstStyle/>
          <a:p>
            <a:pPr lvl="0" defTabSz="914400">
              <a:lnSpc>
                <a:spcPct val="100000"/>
              </a:lnSpc>
              <a:buSzTx/>
              <a:defRPr/>
            </a:pPr>
            <a:r>
              <a:rPr lang="en-US" sz="1800" dirty="0">
                <a:solidFill>
                  <a:prstClr val="white"/>
                </a:solidFill>
                <a:latin typeface="Segoe UI Semibold"/>
                <a:cs typeface="Segoe UI Semilight" panose="020B0402040204020203" pitchFamily="34" charset="0"/>
              </a:rPr>
              <a:t>Table</a:t>
            </a: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AE1A2B87-7082-478A-8297-23737348DA01}"/>
              </a:ext>
            </a:extLst>
          </p:cNvPr>
          <p:cNvSpPr>
            <a:spLocks noGrp="1"/>
          </p:cNvSpPr>
          <p:nvPr>
            <p:ph sz="quarter" idx="15"/>
          </p:nvPr>
        </p:nvSpPr>
        <p:spPr>
          <a:xfrm>
            <a:off x="1247982" y="5292420"/>
            <a:ext cx="5858864" cy="1408078"/>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Autoscaling removes the need for provisioning capacity</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Cost-effective serverless database operations model responds to app patterns, is ideally suited for small, spiky workloads on Azure Cosmos DB for MongoDB and NoSQL</a:t>
            </a:r>
          </a:p>
          <a:p>
            <a:pPr marL="171450" lvl="1" indent="-171450" defTabSz="711200">
              <a:lnSpc>
                <a:spcPct val="100000"/>
              </a:lnSpc>
              <a:spcBef>
                <a:spcPts val="300"/>
              </a:spcBef>
              <a:buSzTx/>
              <a:buFont typeface="Arial" panose="020B0604020202020204" pitchFamily="34" charset="0"/>
              <a:buChar char="•"/>
              <a:defRPr/>
            </a:pPr>
            <a:r>
              <a:rPr lang="en-US" sz="1200" kern="0" dirty="0">
                <a:solidFill>
                  <a:prstClr val="white"/>
                </a:solidFill>
                <a:cs typeface="Segoe UI" panose="020B0502040204020203" pitchFamily="34" charset="0"/>
              </a:rPr>
              <a:t>Auto-indexing capabilities on Azure Cosmos DB for NoSQL</a:t>
            </a:r>
          </a:p>
        </p:txBody>
      </p:sp>
      <p:cxnSp>
        <p:nvCxnSpPr>
          <p:cNvPr id="81" name="Straight Connector 80">
            <a:extLst>
              <a:ext uri="{FF2B5EF4-FFF2-40B4-BE49-F238E27FC236}">
                <a16:creationId xmlns:a16="http://schemas.microsoft.com/office/drawing/2014/main" id="{A26B1411-B7C4-4CE9-9C9A-78167FAE83AE}"/>
              </a:ext>
              <a:ext uri="{C183D7F6-B498-43B3-948B-1728B52AA6E4}">
                <adec:decorative xmlns:adec="http://schemas.microsoft.com/office/drawing/2017/decorative" val="1"/>
              </a:ext>
            </a:extLst>
          </p:cNvPr>
          <p:cNvCxnSpPr>
            <a:cxnSpLocks/>
          </p:cNvCxnSpPr>
          <p:nvPr/>
        </p:nvCxnSpPr>
        <p:spPr>
          <a:xfrm>
            <a:off x="3434450" y="6327863"/>
            <a:ext cx="103989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70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25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25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250"/>
                                        <p:tgtEl>
                                          <p:spTgt spid="1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3"/>
                                        </p:tgtEl>
                                        <p:attrNameLst>
                                          <p:attrName>style.visibility</p:attrName>
                                        </p:attrNameLst>
                                      </p:cBhvr>
                                      <p:to>
                                        <p:strVal val="visible"/>
                                      </p:to>
                                    </p:set>
                                    <p:animEffect transition="in" filter="fade">
                                      <p:cBhvr>
                                        <p:cTn id="31" dur="250"/>
                                        <p:tgtEl>
                                          <p:spTgt spid="203"/>
                                        </p:tgtEl>
                                      </p:cBhvr>
                                    </p:animEffect>
                                  </p:childTnLst>
                                </p:cTn>
                              </p:par>
                              <p:par>
                                <p:cTn id="32" presetID="10" presetClass="entr" presetSubtype="0" fill="hold" nodeType="withEffect">
                                  <p:stCondLst>
                                    <p:cond delay="0"/>
                                  </p:stCondLst>
                                  <p:childTnLst>
                                    <p:set>
                                      <p:cBhvr>
                                        <p:cTn id="33" dur="1" fill="hold">
                                          <p:stCondLst>
                                            <p:cond delay="0"/>
                                          </p:stCondLst>
                                        </p:cTn>
                                        <p:tgtEl>
                                          <p:spTgt spid="204"/>
                                        </p:tgtEl>
                                        <p:attrNameLst>
                                          <p:attrName>style.visibility</p:attrName>
                                        </p:attrNameLst>
                                      </p:cBhvr>
                                      <p:to>
                                        <p:strVal val="visible"/>
                                      </p:to>
                                    </p:set>
                                    <p:animEffect transition="in" filter="fade">
                                      <p:cBhvr>
                                        <p:cTn id="34" dur="250"/>
                                        <p:tgtEl>
                                          <p:spTgt spid="204"/>
                                        </p:tgtEl>
                                      </p:cBhvr>
                                    </p:animEffect>
                                  </p:childTnLst>
                                </p:cTn>
                              </p:par>
                              <p:par>
                                <p:cTn id="35" presetID="10"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250"/>
                                        <p:tgtEl>
                                          <p:spTgt spid="1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animEffect transition="in" filter="fade">
                                      <p:cBhvr>
                                        <p:cTn id="40" dur="25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P spid="6" grpId="0"/>
      <p:bldP spid="11" grpId="0" build="p"/>
      <p:bldP spid="14" grpId="0" build="p"/>
      <p:bldP spid="7" grpId="0"/>
      <p:bldP spid="8" grpId="0"/>
      <p:bldP spid="15" grpId="0" build="p"/>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a:xfrm>
            <a:off x="426424" y="435824"/>
            <a:ext cx="6257405" cy="443198"/>
          </a:xfrm>
        </p:spPr>
        <p:txBody>
          <a:bodyPr/>
          <a:lstStyle/>
          <a:p>
            <a:r>
              <a:rPr lang="en-US"/>
              <a:t>Azure Cosmos DB for NoSQL</a:t>
            </a:r>
          </a:p>
        </p:txBody>
      </p:sp>
      <p:sp>
        <p:nvSpPr>
          <p:cNvPr id="3" name="Content Placeholder 2">
            <a:extLst>
              <a:ext uri="{FF2B5EF4-FFF2-40B4-BE49-F238E27FC236}">
                <a16:creationId xmlns:a16="http://schemas.microsoft.com/office/drawing/2014/main" id="{615DE68B-3F98-4DAE-AF0C-1DE15B2FA67F}"/>
              </a:ext>
            </a:extLst>
          </p:cNvPr>
          <p:cNvSpPr>
            <a:spLocks noGrp="1"/>
          </p:cNvSpPr>
          <p:nvPr>
            <p:ph sz="quarter" idx="10"/>
          </p:nvPr>
        </p:nvSpPr>
        <p:spPr>
          <a:xfrm>
            <a:off x="437276" y="895447"/>
            <a:ext cx="9036851" cy="656042"/>
          </a:xfrm>
        </p:spPr>
        <p:txBody>
          <a:bodyPr/>
          <a:lstStyle/>
          <a:p>
            <a:pPr lvl="0" defTabSz="914400">
              <a:lnSpc>
                <a:spcPct val="100000"/>
              </a:lnSpc>
              <a:buSzTx/>
              <a:defRPr/>
            </a:pPr>
            <a:r>
              <a:rPr lang="en-US" sz="1800">
                <a:solidFill>
                  <a:prstClr val="white"/>
                </a:solidFill>
              </a:rPr>
              <a:t>The native API for Azure Cosmos DB offers a view of your data that resembles a traditional NoSQL document store with capabilities like auto-indexing and &lt;10ms latency</a:t>
            </a:r>
          </a:p>
        </p:txBody>
      </p:sp>
      <p:sp>
        <p:nvSpPr>
          <p:cNvPr id="5" name="Content Placeholder 4">
            <a:extLst>
              <a:ext uri="{FF2B5EF4-FFF2-40B4-BE49-F238E27FC236}">
                <a16:creationId xmlns:a16="http://schemas.microsoft.com/office/drawing/2014/main" id="{F25946FA-AAD3-4CE4-AE82-40A4B3B41B4C}"/>
              </a:ext>
            </a:extLst>
          </p:cNvPr>
          <p:cNvSpPr>
            <a:spLocks noGrp="1"/>
          </p:cNvSpPr>
          <p:nvPr>
            <p:ph sz="quarter" idx="11"/>
          </p:nvPr>
        </p:nvSpPr>
        <p:spPr>
          <a:xfrm>
            <a:off x="1247347" y="1869554"/>
            <a:ext cx="2213403" cy="270396"/>
          </a:xfrm>
        </p:spPr>
        <p:txBody>
          <a:bodyPr/>
          <a:lstStyle/>
          <a:p>
            <a:pPr lvl="0" defTabSz="914400">
              <a:spcAft>
                <a:spcPts val="600"/>
              </a:spcAft>
              <a:buSzTx/>
              <a:defRPr/>
            </a:pPr>
            <a:r>
              <a:rPr lang="en-US" sz="1800">
                <a:solidFill>
                  <a:srgbClr val="50E6FF"/>
                </a:solidFill>
                <a:latin typeface="Segoe UI Semibold"/>
              </a:rPr>
              <a:t>Premium capabilities</a:t>
            </a: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2596595E-5576-4711-BC29-1309E0774069}"/>
              </a:ext>
            </a:extLst>
          </p:cNvPr>
          <p:cNvSpPr>
            <a:spLocks noGrp="1"/>
          </p:cNvSpPr>
          <p:nvPr>
            <p:ph sz="quarter" idx="12"/>
          </p:nvPr>
        </p:nvSpPr>
        <p:spPr>
          <a:xfrm>
            <a:off x="1247375" y="2193729"/>
            <a:ext cx="3447150" cy="873306"/>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Guaranteed data consistency and throughput</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&lt;10ms latency SLA</a:t>
            </a:r>
            <a:endParaRPr lang="en-US" sz="1200" kern="0">
              <a:solidFill>
                <a:prstClr val="white"/>
              </a:solidFill>
              <a:cs typeface="Segoe UI" panose="020B0502040204020203" pitchFamily="34" charset="0"/>
            </a:endParaRPr>
          </a:p>
        </p:txBody>
      </p:sp>
      <p:grpSp>
        <p:nvGrpSpPr>
          <p:cNvPr id="2" name="Group 1">
            <a:extLst>
              <a:ext uri="{FF2B5EF4-FFF2-40B4-BE49-F238E27FC236}">
                <a16:creationId xmlns:a16="http://schemas.microsoft.com/office/drawing/2014/main" id="{325FDB9A-8319-4A4D-B6A2-69A5AFF25EB2}"/>
              </a:ext>
              <a:ext uri="{C183D7F6-B498-43B3-948B-1728B52AA6E4}">
                <adec:decorative xmlns:adec="http://schemas.microsoft.com/office/drawing/2017/decorative" val="1"/>
              </a:ext>
            </a:extLst>
          </p:cNvPr>
          <p:cNvGrpSpPr/>
          <p:nvPr/>
        </p:nvGrpSpPr>
        <p:grpSpPr>
          <a:xfrm>
            <a:off x="484911" y="3221038"/>
            <a:ext cx="6291072" cy="2063144"/>
            <a:chOff x="484911" y="3221038"/>
            <a:chExt cx="6291072" cy="2063144"/>
          </a:xfrm>
        </p:grpSpPr>
        <p:cxnSp>
          <p:nvCxnSpPr>
            <p:cNvPr id="50" name="Straight Connector 49">
              <a:extLst>
                <a:ext uri="{FF2B5EF4-FFF2-40B4-BE49-F238E27FC236}">
                  <a16:creationId xmlns:a16="http://schemas.microsoft.com/office/drawing/2014/main" id="{22707240-AB1B-4DFD-81CF-FEEE559E7FD7}"/>
                </a:ext>
                <a:ext uri="{C183D7F6-B498-43B3-948B-1728B52AA6E4}">
                  <adec:decorative xmlns:adec="http://schemas.microsoft.com/office/drawing/2017/decorative" val="1"/>
                </a:ext>
              </a:extLst>
            </p:cNvPr>
            <p:cNvCxnSpPr>
              <a:cxnSpLocks/>
            </p:cNvCxnSpPr>
            <p:nvPr/>
          </p:nvCxnSpPr>
          <p:spPr>
            <a:xfrm>
              <a:off x="484911" y="3221038"/>
              <a:ext cx="6291072" cy="0"/>
            </a:xfrm>
            <a:prstGeom prst="line">
              <a:avLst/>
            </a:prstGeom>
            <a:noFill/>
            <a:ln w="19050" cap="flat" cmpd="sng" algn="ctr">
              <a:solidFill>
                <a:sysClr val="window" lastClr="FFFFFF">
                  <a:alpha val="25000"/>
                </a:sysClr>
              </a:solidFill>
              <a:prstDash val="solid"/>
              <a:headEnd type="none"/>
              <a:tailEnd type="none"/>
            </a:ln>
            <a:effectLst/>
          </p:spPr>
        </p:cxnSp>
        <p:cxnSp>
          <p:nvCxnSpPr>
            <p:cNvPr id="51" name="Straight Connector 50">
              <a:extLst>
                <a:ext uri="{FF2B5EF4-FFF2-40B4-BE49-F238E27FC236}">
                  <a16:creationId xmlns:a16="http://schemas.microsoft.com/office/drawing/2014/main" id="{C83A488E-87EF-4951-B3AD-689F26C373DC}"/>
                </a:ext>
                <a:ext uri="{C183D7F6-B498-43B3-948B-1728B52AA6E4}">
                  <adec:decorative xmlns:adec="http://schemas.microsoft.com/office/drawing/2017/decorative" val="1"/>
                </a:ext>
              </a:extLst>
            </p:cNvPr>
            <p:cNvCxnSpPr>
              <a:cxnSpLocks/>
            </p:cNvCxnSpPr>
            <p:nvPr/>
          </p:nvCxnSpPr>
          <p:spPr>
            <a:xfrm>
              <a:off x="484911" y="4252610"/>
              <a:ext cx="6291072" cy="0"/>
            </a:xfrm>
            <a:prstGeom prst="line">
              <a:avLst/>
            </a:prstGeom>
            <a:noFill/>
            <a:ln w="19050" cap="flat" cmpd="sng" algn="ctr">
              <a:solidFill>
                <a:sysClr val="window" lastClr="FFFFFF">
                  <a:alpha val="25000"/>
                </a:sysClr>
              </a:solidFill>
              <a:prstDash val="solid"/>
              <a:headEnd type="none"/>
              <a:tailEnd type="none"/>
            </a:ln>
            <a:effectLst/>
          </p:spPr>
        </p:cxnSp>
        <p:cxnSp>
          <p:nvCxnSpPr>
            <p:cNvPr id="52" name="Straight Connector 51">
              <a:extLst>
                <a:ext uri="{FF2B5EF4-FFF2-40B4-BE49-F238E27FC236}">
                  <a16:creationId xmlns:a16="http://schemas.microsoft.com/office/drawing/2014/main" id="{38EB6AE0-0C4F-43E2-8836-BA8D98E8FD03}"/>
                </a:ext>
                <a:ext uri="{C183D7F6-B498-43B3-948B-1728B52AA6E4}">
                  <adec:decorative xmlns:adec="http://schemas.microsoft.com/office/drawing/2017/decorative" val="1"/>
                </a:ext>
              </a:extLst>
            </p:cNvPr>
            <p:cNvCxnSpPr>
              <a:cxnSpLocks/>
            </p:cNvCxnSpPr>
            <p:nvPr/>
          </p:nvCxnSpPr>
          <p:spPr>
            <a:xfrm>
              <a:off x="484911" y="5284182"/>
              <a:ext cx="6291072"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DD8CF9F0-8947-4549-B40C-3FF5A2937A95}"/>
              </a:ext>
            </a:extLst>
          </p:cNvPr>
          <p:cNvSpPr>
            <a:spLocks noGrp="1"/>
          </p:cNvSpPr>
          <p:nvPr>
            <p:ph sz="quarter" idx="13"/>
          </p:nvPr>
        </p:nvSpPr>
        <p:spPr>
          <a:xfrm>
            <a:off x="1248997" y="3318228"/>
            <a:ext cx="3733116" cy="209226"/>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b="1" kern="0">
                <a:solidFill>
                  <a:prstClr val="white"/>
                </a:solidFill>
                <a:cs typeface="Segoe UI" panose="020B0502040204020203" pitchFamily="34" charset="0"/>
              </a:rPr>
              <a:t>Near-real time insights with Azure Synapse Link</a:t>
            </a:r>
          </a:p>
        </p:txBody>
      </p:sp>
      <p:sp>
        <p:nvSpPr>
          <p:cNvPr id="67" name="Rectangle 66" descr="&quot;Near-real time insights with Azure Synapse Link&quot; emphasized.">
            <a:extLst>
              <a:ext uri="{FF2B5EF4-FFF2-40B4-BE49-F238E27FC236}">
                <a16:creationId xmlns:a16="http://schemas.microsoft.com/office/drawing/2014/main" id="{809FF64B-ED50-4259-8BFC-8A3022A76241}"/>
              </a:ext>
              <a:ext uri="{C183D7F6-B498-43B3-948B-1728B52AA6E4}">
                <adec:decorative xmlns:adec="http://schemas.microsoft.com/office/drawing/2017/decorative" val="0"/>
              </a:ext>
            </a:extLst>
          </p:cNvPr>
          <p:cNvSpPr/>
          <p:nvPr/>
        </p:nvSpPr>
        <p:spPr bwMode="auto">
          <a:xfrm>
            <a:off x="1386553" y="3294294"/>
            <a:ext cx="3506875" cy="26640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BD4C1C04-240E-47BB-8725-BE93BC3C5ED6}"/>
              </a:ext>
              <a:ext uri="{C183D7F6-B498-43B3-948B-1728B52AA6E4}">
                <adec:decorative xmlns:adec="http://schemas.microsoft.com/office/drawing/2017/decorative" val="1"/>
              </a:ext>
            </a:extLst>
          </p:cNvPr>
          <p:cNvGrpSpPr/>
          <p:nvPr/>
        </p:nvGrpSpPr>
        <p:grpSpPr>
          <a:xfrm>
            <a:off x="4940485" y="3219844"/>
            <a:ext cx="250736" cy="250734"/>
            <a:chOff x="5832246" y="3327268"/>
            <a:chExt cx="419267" cy="419264"/>
          </a:xfrm>
        </p:grpSpPr>
        <p:sp>
          <p:nvSpPr>
            <p:cNvPr id="69" name="Freeform 5">
              <a:extLst>
                <a:ext uri="{FF2B5EF4-FFF2-40B4-BE49-F238E27FC236}">
                  <a16:creationId xmlns:a16="http://schemas.microsoft.com/office/drawing/2014/main" id="{8A7B1F7B-0126-4F6F-8DA0-3451407B2CB7}"/>
                </a:ext>
                <a:ext uri="{C183D7F6-B498-43B3-948B-1728B52AA6E4}">
                  <adec:decorative xmlns:adec="http://schemas.microsoft.com/office/drawing/2017/decorative" val="1"/>
                </a:ext>
              </a:extLst>
            </p:cNvPr>
            <p:cNvSpPr>
              <a:spLocks/>
            </p:cNvSpPr>
            <p:nvPr/>
          </p:nvSpPr>
          <p:spPr bwMode="auto">
            <a:xfrm>
              <a:off x="6052630" y="3547650"/>
              <a:ext cx="198883" cy="19888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A94C4D94-E10F-4FEE-A2E9-A9CB5232CEB2}"/>
                </a:ext>
                <a:ext uri="{C183D7F6-B498-43B3-948B-1728B52AA6E4}">
                  <adec:decorative xmlns:adec="http://schemas.microsoft.com/office/drawing/2017/decorative" val="1"/>
                </a:ext>
              </a:extLst>
            </p:cNvPr>
            <p:cNvSpPr>
              <a:spLocks noEditPoints="1"/>
            </p:cNvSpPr>
            <p:nvPr/>
          </p:nvSpPr>
          <p:spPr bwMode="auto">
            <a:xfrm>
              <a:off x="5832246" y="3327268"/>
              <a:ext cx="288918" cy="288916"/>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7">
              <a:extLst>
                <a:ext uri="{FF2B5EF4-FFF2-40B4-BE49-F238E27FC236}">
                  <a16:creationId xmlns:a16="http://schemas.microsoft.com/office/drawing/2014/main" id="{E27FA740-9ED5-46DC-A563-CBEC620951F9}"/>
                </a:ext>
                <a:ext uri="{C183D7F6-B498-43B3-948B-1728B52AA6E4}">
                  <adec:decorative xmlns:adec="http://schemas.microsoft.com/office/drawing/2017/decorative" val="1"/>
                </a:ext>
              </a:extLst>
            </p:cNvPr>
            <p:cNvSpPr>
              <a:spLocks noChangeArrowheads="1"/>
            </p:cNvSpPr>
            <p:nvPr/>
          </p:nvSpPr>
          <p:spPr bwMode="auto">
            <a:xfrm>
              <a:off x="6001565" y="3472398"/>
              <a:ext cx="26877" cy="65846"/>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Rectangle 8">
              <a:extLst>
                <a:ext uri="{FF2B5EF4-FFF2-40B4-BE49-F238E27FC236}">
                  <a16:creationId xmlns:a16="http://schemas.microsoft.com/office/drawing/2014/main" id="{508F75B7-8024-41BE-A33B-7F9FF24F0FE9}"/>
                </a:ext>
                <a:ext uri="{C183D7F6-B498-43B3-948B-1728B52AA6E4}">
                  <adec:decorative xmlns:adec="http://schemas.microsoft.com/office/drawing/2017/decorative" val="1"/>
                </a:ext>
              </a:extLst>
            </p:cNvPr>
            <p:cNvSpPr>
              <a:spLocks noChangeArrowheads="1"/>
            </p:cNvSpPr>
            <p:nvPr/>
          </p:nvSpPr>
          <p:spPr bwMode="auto">
            <a:xfrm>
              <a:off x="5962595" y="3432084"/>
              <a:ext cx="25532" cy="104816"/>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9">
              <a:extLst>
                <a:ext uri="{FF2B5EF4-FFF2-40B4-BE49-F238E27FC236}">
                  <a16:creationId xmlns:a16="http://schemas.microsoft.com/office/drawing/2014/main" id="{E59070AD-322D-4726-A8C2-70CA0D14A695}"/>
                </a:ext>
                <a:ext uri="{C183D7F6-B498-43B3-948B-1728B52AA6E4}">
                  <adec:decorative xmlns:adec="http://schemas.microsoft.com/office/drawing/2017/decorative" val="1"/>
                </a:ext>
              </a:extLst>
            </p:cNvPr>
            <p:cNvSpPr>
              <a:spLocks noChangeArrowheads="1"/>
            </p:cNvSpPr>
            <p:nvPr/>
          </p:nvSpPr>
          <p:spPr bwMode="auto">
            <a:xfrm>
              <a:off x="5923625" y="3406552"/>
              <a:ext cx="25532" cy="13034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F76207F2-5043-4468-A7B5-12001B636557}"/>
              </a:ext>
            </a:extLst>
          </p:cNvPr>
          <p:cNvSpPr>
            <a:spLocks noGrp="1"/>
          </p:cNvSpPr>
          <p:nvPr>
            <p:ph sz="quarter" idx="14"/>
          </p:nvPr>
        </p:nvSpPr>
        <p:spPr>
          <a:xfrm>
            <a:off x="1247188" y="3537596"/>
            <a:ext cx="4427177" cy="425936"/>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Languages of your choice with SDKs for .NET, Java, and Python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Document data model</a:t>
            </a:r>
          </a:p>
        </p:txBody>
      </p:sp>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0CB9BD1B-F152-4CCC-A646-291F3AAE1B49}"/>
              </a:ext>
            </a:extLst>
          </p:cNvPr>
          <p:cNvSpPr>
            <a:spLocks noGrp="1"/>
          </p:cNvSpPr>
          <p:nvPr>
            <p:ph sz="quarter" idx="15"/>
          </p:nvPr>
        </p:nvSpPr>
        <p:spPr>
          <a:xfrm>
            <a:off x="1247347" y="4464003"/>
            <a:ext cx="4132389" cy="462406"/>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Industry-leading 99.999% availability worldwide SLA</a:t>
            </a:r>
            <a:endParaRPr lang="en-US" sz="1200" kern="0">
              <a:solidFill>
                <a:prstClr val="white"/>
              </a:solidFill>
              <a:cs typeface="Segoe UI" panose="020B0502040204020203" pitchFamily="34" charset="0"/>
            </a:endParaRP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5DF92D88-497D-4A46-A196-D7AC24A6666E}"/>
              </a:ext>
            </a:extLst>
          </p:cNvPr>
          <p:cNvSpPr>
            <a:spLocks noGrp="1"/>
          </p:cNvSpPr>
          <p:nvPr>
            <p:ph sz="quarter" idx="16"/>
          </p:nvPr>
        </p:nvSpPr>
        <p:spPr>
          <a:xfrm>
            <a:off x="1245045" y="5293364"/>
            <a:ext cx="5797954" cy="1089517"/>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Dynamic and limitless autoscaling for unpredictable workloads with high performance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Cost-effective serverless model for spiky workloads with moderate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Auto-indexing capabilities</a:t>
            </a:r>
          </a:p>
        </p:txBody>
      </p:sp>
      <p:sp>
        <p:nvSpPr>
          <p:cNvPr id="63" name="Triangle 3" descr="Altogether leads to">
            <a:extLst>
              <a:ext uri="{FF2B5EF4-FFF2-40B4-BE49-F238E27FC236}">
                <a16:creationId xmlns:a16="http://schemas.microsoft.com/office/drawing/2014/main" id="{8514917E-38BF-49DC-A989-E81D92BF0E28}"/>
              </a:ext>
              <a:ext uri="{C183D7F6-B498-43B3-948B-1728B52AA6E4}">
                <adec:decorative xmlns:adec="http://schemas.microsoft.com/office/drawing/2017/decorative" val="0"/>
              </a:ext>
            </a:extLst>
          </p:cNvPr>
          <p:cNvSpPr/>
          <p:nvPr/>
        </p:nvSpPr>
        <p:spPr>
          <a:xfrm rot="5400000">
            <a:off x="5529223" y="3562186"/>
            <a:ext cx="4188581" cy="824636"/>
          </a:xfrm>
          <a:custGeom>
            <a:avLst/>
            <a:gdLst>
              <a:gd name="connsiteX0" fmla="*/ 0 w 2311368"/>
              <a:gd name="connsiteY0" fmla="*/ 253117 h 253117"/>
              <a:gd name="connsiteX1" fmla="*/ 1146739 w 2311368"/>
              <a:gd name="connsiteY1" fmla="*/ 0 h 253117"/>
              <a:gd name="connsiteX2" fmla="*/ 2311368 w 2311368"/>
              <a:gd name="connsiteY2" fmla="*/ 253117 h 253117"/>
              <a:gd name="connsiteX3" fmla="*/ 0 w 2311368"/>
              <a:gd name="connsiteY3" fmla="*/ 253117 h 253117"/>
              <a:gd name="connsiteX0" fmla="*/ 0 w 2311368"/>
              <a:gd name="connsiteY0" fmla="*/ 253117 h 448629"/>
              <a:gd name="connsiteX1" fmla="*/ 1146739 w 2311368"/>
              <a:gd name="connsiteY1" fmla="*/ 0 h 448629"/>
              <a:gd name="connsiteX2" fmla="*/ 2311368 w 2311368"/>
              <a:gd name="connsiteY2" fmla="*/ 253117 h 448629"/>
              <a:gd name="connsiteX3" fmla="*/ 1182458 w 2311368"/>
              <a:gd name="connsiteY3" fmla="*/ 448629 h 448629"/>
              <a:gd name="connsiteX4" fmla="*/ 0 w 2311368"/>
              <a:gd name="connsiteY4" fmla="*/ 253117 h 448629"/>
              <a:gd name="connsiteX0" fmla="*/ 1182458 w 2311368"/>
              <a:gd name="connsiteY0" fmla="*/ 448629 h 540069"/>
              <a:gd name="connsiteX1" fmla="*/ 0 w 2311368"/>
              <a:gd name="connsiteY1" fmla="*/ 253117 h 540069"/>
              <a:gd name="connsiteX2" fmla="*/ 1146739 w 2311368"/>
              <a:gd name="connsiteY2" fmla="*/ 0 h 540069"/>
              <a:gd name="connsiteX3" fmla="*/ 2311368 w 2311368"/>
              <a:gd name="connsiteY3" fmla="*/ 253117 h 540069"/>
              <a:gd name="connsiteX4" fmla="*/ 1273898 w 2311368"/>
              <a:gd name="connsiteY4" fmla="*/ 540069 h 540069"/>
              <a:gd name="connsiteX0" fmla="*/ 0 w 2311368"/>
              <a:gd name="connsiteY0" fmla="*/ 253117 h 540069"/>
              <a:gd name="connsiteX1" fmla="*/ 1146739 w 2311368"/>
              <a:gd name="connsiteY1" fmla="*/ 0 h 540069"/>
              <a:gd name="connsiteX2" fmla="*/ 2311368 w 2311368"/>
              <a:gd name="connsiteY2" fmla="*/ 253117 h 540069"/>
              <a:gd name="connsiteX3" fmla="*/ 1273898 w 2311368"/>
              <a:gd name="connsiteY3" fmla="*/ 540069 h 540069"/>
              <a:gd name="connsiteX0" fmla="*/ 0 w 2311368"/>
              <a:gd name="connsiteY0" fmla="*/ 253117 h 253117"/>
              <a:gd name="connsiteX1" fmla="*/ 1146739 w 2311368"/>
              <a:gd name="connsiteY1" fmla="*/ 0 h 253117"/>
              <a:gd name="connsiteX2" fmla="*/ 2311368 w 2311368"/>
              <a:gd name="connsiteY2" fmla="*/ 253117 h 253117"/>
            </a:gdLst>
            <a:ahLst/>
            <a:cxnLst>
              <a:cxn ang="0">
                <a:pos x="connsiteX0" y="connsiteY0"/>
              </a:cxn>
              <a:cxn ang="0">
                <a:pos x="connsiteX1" y="connsiteY1"/>
              </a:cxn>
              <a:cxn ang="0">
                <a:pos x="connsiteX2" y="connsiteY2"/>
              </a:cxn>
            </a:cxnLst>
            <a:rect l="l" t="t" r="r" b="b"/>
            <a:pathLst>
              <a:path w="2311368" h="253117">
                <a:moveTo>
                  <a:pt x="0" y="253117"/>
                </a:moveTo>
                <a:lnTo>
                  <a:pt x="1146739" y="0"/>
                </a:lnTo>
                <a:lnTo>
                  <a:pt x="2311368" y="253117"/>
                </a:lnTo>
              </a:path>
            </a:pathLst>
          </a:custGeom>
          <a:noFill/>
          <a:ln w="12700">
            <a:solidFill>
              <a:schemeClr val="accent1"/>
            </a:solidFill>
            <a:miter lim="800000"/>
          </a:ln>
        </p:spPr>
        <p:txBody>
          <a:bodyPr spcFirstLastPara="1" wrap="square" lIns="0" tIns="0" rIns="0" bIns="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900"/>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sym typeface="Arial"/>
            </a:endParaRPr>
          </a:p>
        </p:txBody>
      </p:sp>
      <p:pic>
        <p:nvPicPr>
          <p:cNvPr id="8" name="Graphic 7" descr="Azure Cosmos DB logo">
            <a:extLst>
              <a:ext uri="{FF2B5EF4-FFF2-40B4-BE49-F238E27FC236}">
                <a16:creationId xmlns:a16="http://schemas.microsoft.com/office/drawing/2014/main" id="{30D8E12D-30DE-4EDA-A3DF-E23CF8115768}"/>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64431" y="3425568"/>
            <a:ext cx="839961" cy="830315"/>
          </a:xfrm>
          <a:prstGeom prst="rect">
            <a:avLst/>
          </a:prstGeom>
        </p:spPr>
      </p:pic>
      <p:sp>
        <p:nvSpPr>
          <p:cNvPr id="12" name="Content Placeholder 11">
            <a:extLst>
              <a:ext uri="{FF2B5EF4-FFF2-40B4-BE49-F238E27FC236}">
                <a16:creationId xmlns:a16="http://schemas.microsoft.com/office/drawing/2014/main" id="{FB1670AB-CE0F-4BE5-AB40-2C1995DBC910}"/>
              </a:ext>
            </a:extLst>
          </p:cNvPr>
          <p:cNvSpPr>
            <a:spLocks noGrp="1"/>
          </p:cNvSpPr>
          <p:nvPr>
            <p:ph sz="quarter" idx="17"/>
          </p:nvPr>
        </p:nvSpPr>
        <p:spPr>
          <a:xfrm>
            <a:off x="9572662" y="3625281"/>
            <a:ext cx="1648708" cy="430887"/>
          </a:xfrm>
        </p:spPr>
        <p:txBody>
          <a:bodyPr/>
          <a:lstStyle/>
          <a:p>
            <a:pPr lvl="0" algn="ctr" defTabSz="914400">
              <a:lnSpc>
                <a:spcPct val="100000"/>
              </a:lnSpc>
              <a:buSzTx/>
              <a:defRPr/>
            </a:pPr>
            <a:r>
              <a:rPr lang="en-US" sz="2800">
                <a:solidFill>
                  <a:prstClr val="white"/>
                </a:solidFill>
                <a:latin typeface="Segoe UI Semibold"/>
                <a:cs typeface="Segoe UI Semilight" panose="020B0402040204020203" pitchFamily="34" charset="0"/>
              </a:rPr>
              <a:t>NoSQL</a:t>
            </a:r>
          </a:p>
        </p:txBody>
      </p:sp>
    </p:spTree>
    <p:extLst>
      <p:ext uri="{BB962C8B-B14F-4D97-AF65-F5344CB8AC3E}">
        <p14:creationId xmlns:p14="http://schemas.microsoft.com/office/powerpoint/2010/main" val="4148766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25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250"/>
                                        <p:tgtEl>
                                          <p:spTgt spid="12">
                                            <p:txEl>
                                              <p:pRg st="0" end="0"/>
                                            </p:txEl>
                                          </p:spTgt>
                                        </p:tgtEl>
                                      </p:cBhvr>
                                    </p:animEffect>
                                  </p:childTnLst>
                                </p:cTn>
                              </p:par>
                            </p:childTnLst>
                          </p:cTn>
                        </p:par>
                        <p:par>
                          <p:cTn id="23" fill="hold">
                            <p:stCondLst>
                              <p:cond delay="250"/>
                            </p:stCondLst>
                            <p:childTnLst>
                              <p:par>
                                <p:cTn id="24" presetID="12" presetClass="entr" presetSubtype="8"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p:tgtEl>
                                          <p:spTgt spid="63"/>
                                        </p:tgtEl>
                                        <p:attrNameLst>
                                          <p:attrName>ppt_x</p:attrName>
                                        </p:attrNameLst>
                                      </p:cBhvr>
                                      <p:tavLst>
                                        <p:tav tm="0">
                                          <p:val>
                                            <p:strVal val="#ppt_x-#ppt_w*1.125000"/>
                                          </p:val>
                                        </p:tav>
                                        <p:tav tm="100000">
                                          <p:val>
                                            <p:strVal val="#ppt_x"/>
                                          </p:val>
                                        </p:tav>
                                      </p:tavLst>
                                    </p:anim>
                                    <p:animEffect transition="in" filter="wipe(right)">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9" grpId="0"/>
      <p:bldP spid="10" grpId="0"/>
      <p:bldP spid="11" grpId="0"/>
      <p:bldP spid="63" grpId="0" animBg="1"/>
      <p:bldP spid="1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p:txBody>
          <a:bodyPr/>
          <a:lstStyle/>
          <a:p>
            <a:r>
              <a:rPr lang="en-US"/>
              <a:t>Azure Cosmos DB for MongoDB</a:t>
            </a:r>
          </a:p>
        </p:txBody>
      </p:sp>
      <p:sp>
        <p:nvSpPr>
          <p:cNvPr id="6" name="Content Placeholder 5">
            <a:extLst>
              <a:ext uri="{FF2B5EF4-FFF2-40B4-BE49-F238E27FC236}">
                <a16:creationId xmlns:a16="http://schemas.microsoft.com/office/drawing/2014/main" id="{BF94BCB5-0E39-43A1-AB6E-6436C92855E9}"/>
              </a:ext>
            </a:extLst>
          </p:cNvPr>
          <p:cNvSpPr>
            <a:spLocks noGrp="1"/>
          </p:cNvSpPr>
          <p:nvPr>
            <p:ph sz="quarter" idx="10"/>
          </p:nvPr>
        </p:nvSpPr>
        <p:spPr>
          <a:xfrm>
            <a:off x="424385" y="960907"/>
            <a:ext cx="11260470" cy="558069"/>
          </a:xfrm>
        </p:spPr>
        <p:txBody>
          <a:bodyPr/>
          <a:lstStyle/>
          <a:p>
            <a:pPr lvl="0" defTabSz="914400">
              <a:lnSpc>
                <a:spcPct val="100000"/>
              </a:lnSpc>
              <a:spcAft>
                <a:spcPts val="600"/>
              </a:spcAft>
              <a:buSzTx/>
              <a:defRPr/>
            </a:pPr>
            <a:r>
              <a:rPr lang="en-US" sz="1800">
                <a:solidFill>
                  <a:prstClr val="white"/>
                </a:solidFill>
                <a:latin typeface="Segoe UI Semibold"/>
              </a:rPr>
              <a:t>Support your MongoDB workloads with industry leading, financially backed SLAs that free you of database management tasks and lower TCO</a:t>
            </a:r>
          </a:p>
        </p:txBody>
      </p:sp>
      <p:sp>
        <p:nvSpPr>
          <p:cNvPr id="7" name="Content Placeholder 6">
            <a:extLst>
              <a:ext uri="{FF2B5EF4-FFF2-40B4-BE49-F238E27FC236}">
                <a16:creationId xmlns:a16="http://schemas.microsoft.com/office/drawing/2014/main" id="{F562915F-A75B-48FB-8E65-ACAF8771575C}"/>
              </a:ext>
            </a:extLst>
          </p:cNvPr>
          <p:cNvSpPr>
            <a:spLocks noGrp="1"/>
          </p:cNvSpPr>
          <p:nvPr>
            <p:ph sz="quarter" idx="11"/>
          </p:nvPr>
        </p:nvSpPr>
        <p:spPr>
          <a:xfrm>
            <a:off x="1247348" y="1869510"/>
            <a:ext cx="2295971" cy="261236"/>
          </a:xfrm>
        </p:spPr>
        <p:txBody>
          <a:bodyPr/>
          <a:lstStyle/>
          <a:p>
            <a:pPr lvl="0" defTabSz="914400">
              <a:spcAft>
                <a:spcPts val="600"/>
              </a:spcAft>
              <a:buSzTx/>
              <a:defRPr/>
            </a:pPr>
            <a:r>
              <a:rPr lang="en-US" sz="1800">
                <a:solidFill>
                  <a:srgbClr val="50E6FF"/>
                </a:solidFill>
                <a:latin typeface="Segoe UI Semibold"/>
              </a:rPr>
              <a:t>Premium capabilities</a:t>
            </a:r>
          </a:p>
        </p:txBody>
      </p:sp>
      <p:cxnSp>
        <p:nvCxnSpPr>
          <p:cNvPr id="136" name="Straight Connector 135">
            <a:extLst>
              <a:ext uri="{FF2B5EF4-FFF2-40B4-BE49-F238E27FC236}">
                <a16:creationId xmlns:a16="http://schemas.microsoft.com/office/drawing/2014/main" id="{05CE4E4F-37BC-4A99-B950-92FACE5B3484}"/>
              </a:ext>
              <a:ext uri="{C183D7F6-B498-43B3-948B-1728B52AA6E4}">
                <adec:decorative xmlns:adec="http://schemas.microsoft.com/office/drawing/2017/decorative" val="1"/>
              </a:ext>
            </a:extLst>
          </p:cNvPr>
          <p:cNvCxnSpPr>
            <a:cxnSpLocks/>
          </p:cNvCxnSpPr>
          <p:nvPr/>
        </p:nvCxnSpPr>
        <p:spPr>
          <a:xfrm>
            <a:off x="3690891" y="1970496"/>
            <a:ext cx="2661783" cy="0"/>
          </a:xfrm>
          <a:prstGeom prst="line">
            <a:avLst/>
          </a:prstGeom>
          <a:noFill/>
          <a:ln w="19050" cap="rnd" cmpd="sng" algn="ctr">
            <a:solidFill>
              <a:srgbClr val="50E6FF"/>
            </a:solidFill>
            <a:prstDash val="solid"/>
            <a:headEnd type="none"/>
            <a:tailEnd type="arrow" w="lg" len="med"/>
          </a:ln>
          <a:effectLst/>
        </p:spPr>
      </p:cxnSp>
      <p:sp>
        <p:nvSpPr>
          <p:cNvPr id="13" name="Content Placeholder 12">
            <a:extLst>
              <a:ext uri="{FF2B5EF4-FFF2-40B4-BE49-F238E27FC236}">
                <a16:creationId xmlns:a16="http://schemas.microsoft.com/office/drawing/2014/main" id="{99C27DC7-FC99-4BF8-8EB1-2A3402FFB51F}"/>
              </a:ext>
            </a:extLst>
          </p:cNvPr>
          <p:cNvSpPr>
            <a:spLocks noGrp="1"/>
          </p:cNvSpPr>
          <p:nvPr>
            <p:ph sz="quarter" idx="17"/>
          </p:nvPr>
        </p:nvSpPr>
        <p:spPr>
          <a:xfrm>
            <a:off x="6639758" y="1870786"/>
            <a:ext cx="3908936" cy="266131"/>
          </a:xfrm>
        </p:spPr>
        <p:txBody>
          <a:bodyPr/>
          <a:lstStyle/>
          <a:p>
            <a:pPr lvl="0" defTabSz="914400">
              <a:spcAft>
                <a:spcPts val="600"/>
              </a:spcAft>
              <a:buSzTx/>
              <a:defRPr/>
            </a:pPr>
            <a:r>
              <a:rPr lang="pt-BR" sz="1800">
                <a:solidFill>
                  <a:srgbClr val="50E6FF"/>
                </a:solidFill>
                <a:latin typeface="Segoe UI Semibold"/>
              </a:rPr>
              <a:t>delivered with migration made easy</a:t>
            </a:r>
            <a:endParaRPr lang="en-US" sz="1800">
              <a:solidFill>
                <a:srgbClr val="50E6FF"/>
              </a:solidFill>
              <a:latin typeface="Segoe UI Semibold"/>
            </a:endParaRP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EEEBD0C0-04FA-4EE1-B8AC-50C630F8FDD7}"/>
              </a:ext>
            </a:extLst>
          </p:cNvPr>
          <p:cNvSpPr>
            <a:spLocks noGrp="1"/>
          </p:cNvSpPr>
          <p:nvPr>
            <p:ph sz="quarter" idx="12"/>
          </p:nvPr>
        </p:nvSpPr>
        <p:spPr>
          <a:xfrm>
            <a:off x="1248442" y="2303765"/>
            <a:ext cx="3408222" cy="726215"/>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Guaranteed data consistency and throughput</a:t>
            </a:r>
          </a:p>
        </p:txBody>
      </p:sp>
      <p:grpSp>
        <p:nvGrpSpPr>
          <p:cNvPr id="85" name="Group 84">
            <a:extLst>
              <a:ext uri="{FF2B5EF4-FFF2-40B4-BE49-F238E27FC236}">
                <a16:creationId xmlns:a16="http://schemas.microsoft.com/office/drawing/2014/main" id="{6CCFF313-1ADB-4E9C-A401-32185DF65C9B}"/>
              </a:ext>
              <a:ext uri="{C183D7F6-B498-43B3-948B-1728B52AA6E4}">
                <adec:decorative xmlns:adec="http://schemas.microsoft.com/office/drawing/2017/decorative" val="1"/>
              </a:ext>
            </a:extLst>
          </p:cNvPr>
          <p:cNvGrpSpPr/>
          <p:nvPr/>
        </p:nvGrpSpPr>
        <p:grpSpPr>
          <a:xfrm>
            <a:off x="427038" y="3114937"/>
            <a:ext cx="4990582" cy="2063144"/>
            <a:chOff x="427038" y="3114937"/>
            <a:chExt cx="10071937" cy="2063144"/>
          </a:xfrm>
        </p:grpSpPr>
        <p:cxnSp>
          <p:nvCxnSpPr>
            <p:cNvPr id="86" name="Straight Connector 85">
              <a:extLst>
                <a:ext uri="{FF2B5EF4-FFF2-40B4-BE49-F238E27FC236}">
                  <a16:creationId xmlns:a16="http://schemas.microsoft.com/office/drawing/2014/main" id="{1C0D2F6F-4D36-4619-830E-7F7FF395E964}"/>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87" name="Straight Connector 86">
              <a:extLst>
                <a:ext uri="{FF2B5EF4-FFF2-40B4-BE49-F238E27FC236}">
                  <a16:creationId xmlns:a16="http://schemas.microsoft.com/office/drawing/2014/main" id="{8B878BD3-A33B-42A0-B4DF-C8ABED97F021}"/>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88" name="Straight Connector 87">
              <a:extLst>
                <a:ext uri="{FF2B5EF4-FFF2-40B4-BE49-F238E27FC236}">
                  <a16:creationId xmlns:a16="http://schemas.microsoft.com/office/drawing/2014/main" id="{BBD1EA90-C3FD-4519-87E0-0CDAA92B2048}"/>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3C67538D-7717-49C9-A49A-D9103F9092FE}"/>
              </a:ext>
            </a:extLst>
          </p:cNvPr>
          <p:cNvSpPr>
            <a:spLocks noGrp="1"/>
          </p:cNvSpPr>
          <p:nvPr>
            <p:ph sz="quarter" idx="13"/>
          </p:nvPr>
        </p:nvSpPr>
        <p:spPr>
          <a:xfrm>
            <a:off x="1247525" y="3320716"/>
            <a:ext cx="3667845" cy="236889"/>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b="1" kern="0">
                <a:solidFill>
                  <a:prstClr val="white"/>
                </a:solidFill>
                <a:cs typeface="Segoe UI" panose="020B0502040204020203" pitchFamily="34" charset="0"/>
              </a:rPr>
              <a:t>Near-real time insights with Azure Synapse Link</a:t>
            </a:r>
          </a:p>
        </p:txBody>
      </p:sp>
      <p:sp>
        <p:nvSpPr>
          <p:cNvPr id="3" name="Rectangle 2" descr="&quot;Near-real time insights with Azure Synapse Link&quot; emphasized.">
            <a:extLst>
              <a:ext uri="{FF2B5EF4-FFF2-40B4-BE49-F238E27FC236}">
                <a16:creationId xmlns:a16="http://schemas.microsoft.com/office/drawing/2014/main" id="{E3AE048E-1E23-4E19-9A7D-D398346CFC6B}"/>
              </a:ext>
              <a:ext uri="{C183D7F6-B498-43B3-948B-1728B52AA6E4}">
                <adec:decorative xmlns:adec="http://schemas.microsoft.com/office/drawing/2017/decorative" val="0"/>
              </a:ext>
            </a:extLst>
          </p:cNvPr>
          <p:cNvSpPr/>
          <p:nvPr/>
        </p:nvSpPr>
        <p:spPr bwMode="auto">
          <a:xfrm>
            <a:off x="1396178" y="3285416"/>
            <a:ext cx="3486903" cy="26640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62D0B5E2-6FA0-4DE8-B8D0-B046E42DC4FD}"/>
              </a:ext>
              <a:ext uri="{C183D7F6-B498-43B3-948B-1728B52AA6E4}">
                <adec:decorative xmlns:adec="http://schemas.microsoft.com/office/drawing/2017/decorative" val="1"/>
              </a:ext>
            </a:extLst>
          </p:cNvPr>
          <p:cNvGrpSpPr/>
          <p:nvPr/>
        </p:nvGrpSpPr>
        <p:grpSpPr>
          <a:xfrm>
            <a:off x="4985948" y="3263568"/>
            <a:ext cx="250736" cy="250734"/>
            <a:chOff x="5832246" y="3327268"/>
            <a:chExt cx="419267" cy="419264"/>
          </a:xfrm>
        </p:grpSpPr>
        <p:sp>
          <p:nvSpPr>
            <p:cNvPr id="122" name="Freeform 5">
              <a:extLst>
                <a:ext uri="{FF2B5EF4-FFF2-40B4-BE49-F238E27FC236}">
                  <a16:creationId xmlns:a16="http://schemas.microsoft.com/office/drawing/2014/main" id="{ED247CE8-815A-44A5-8C51-A89128AEE071}"/>
                </a:ext>
                <a:ext uri="{C183D7F6-B498-43B3-948B-1728B52AA6E4}">
                  <adec:decorative xmlns:adec="http://schemas.microsoft.com/office/drawing/2017/decorative" val="1"/>
                </a:ext>
              </a:extLst>
            </p:cNvPr>
            <p:cNvSpPr>
              <a:spLocks/>
            </p:cNvSpPr>
            <p:nvPr/>
          </p:nvSpPr>
          <p:spPr bwMode="auto">
            <a:xfrm>
              <a:off x="6052630" y="3547650"/>
              <a:ext cx="198883" cy="19888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6">
              <a:extLst>
                <a:ext uri="{FF2B5EF4-FFF2-40B4-BE49-F238E27FC236}">
                  <a16:creationId xmlns:a16="http://schemas.microsoft.com/office/drawing/2014/main" id="{38F2688D-CDF1-4D22-A19B-4277E1B1192B}"/>
                </a:ext>
                <a:ext uri="{C183D7F6-B498-43B3-948B-1728B52AA6E4}">
                  <adec:decorative xmlns:adec="http://schemas.microsoft.com/office/drawing/2017/decorative" val="1"/>
                </a:ext>
              </a:extLst>
            </p:cNvPr>
            <p:cNvSpPr>
              <a:spLocks noEditPoints="1"/>
            </p:cNvSpPr>
            <p:nvPr/>
          </p:nvSpPr>
          <p:spPr bwMode="auto">
            <a:xfrm>
              <a:off x="5832246" y="3327268"/>
              <a:ext cx="288918" cy="288916"/>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Rectangle 7">
              <a:extLst>
                <a:ext uri="{FF2B5EF4-FFF2-40B4-BE49-F238E27FC236}">
                  <a16:creationId xmlns:a16="http://schemas.microsoft.com/office/drawing/2014/main" id="{E561B4A9-CD60-4605-AF25-828510D9BE38}"/>
                </a:ext>
                <a:ext uri="{C183D7F6-B498-43B3-948B-1728B52AA6E4}">
                  <adec:decorative xmlns:adec="http://schemas.microsoft.com/office/drawing/2017/decorative" val="1"/>
                </a:ext>
              </a:extLst>
            </p:cNvPr>
            <p:cNvSpPr>
              <a:spLocks noChangeArrowheads="1"/>
            </p:cNvSpPr>
            <p:nvPr/>
          </p:nvSpPr>
          <p:spPr bwMode="auto">
            <a:xfrm>
              <a:off x="6001565" y="3472398"/>
              <a:ext cx="26877" cy="65846"/>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Rectangle 8">
              <a:extLst>
                <a:ext uri="{FF2B5EF4-FFF2-40B4-BE49-F238E27FC236}">
                  <a16:creationId xmlns:a16="http://schemas.microsoft.com/office/drawing/2014/main" id="{71B3DDE6-9DB4-486E-B211-5E792563169F}"/>
                </a:ext>
                <a:ext uri="{C183D7F6-B498-43B3-948B-1728B52AA6E4}">
                  <adec:decorative xmlns:adec="http://schemas.microsoft.com/office/drawing/2017/decorative" val="1"/>
                </a:ext>
              </a:extLst>
            </p:cNvPr>
            <p:cNvSpPr>
              <a:spLocks noChangeArrowheads="1"/>
            </p:cNvSpPr>
            <p:nvPr/>
          </p:nvSpPr>
          <p:spPr bwMode="auto">
            <a:xfrm>
              <a:off x="5962595" y="3432084"/>
              <a:ext cx="25532" cy="104816"/>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Rectangle 9">
              <a:extLst>
                <a:ext uri="{FF2B5EF4-FFF2-40B4-BE49-F238E27FC236}">
                  <a16:creationId xmlns:a16="http://schemas.microsoft.com/office/drawing/2014/main" id="{0CCDA96A-3606-4500-A872-E2F3251CBF24}"/>
                </a:ext>
                <a:ext uri="{C183D7F6-B498-43B3-948B-1728B52AA6E4}">
                  <adec:decorative xmlns:adec="http://schemas.microsoft.com/office/drawing/2017/decorative" val="1"/>
                </a:ext>
              </a:extLst>
            </p:cNvPr>
            <p:cNvSpPr>
              <a:spLocks noChangeArrowheads="1"/>
            </p:cNvSpPr>
            <p:nvPr/>
          </p:nvSpPr>
          <p:spPr bwMode="auto">
            <a:xfrm>
              <a:off x="5923625" y="3406552"/>
              <a:ext cx="25532" cy="13034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06157C20-CECC-46AE-8854-EC17204F7827}"/>
              </a:ext>
            </a:extLst>
          </p:cNvPr>
          <p:cNvSpPr>
            <a:spLocks noGrp="1"/>
          </p:cNvSpPr>
          <p:nvPr>
            <p:ph sz="quarter" idx="14"/>
          </p:nvPr>
        </p:nvSpPr>
        <p:spPr>
          <a:xfrm>
            <a:off x="1247989" y="3548033"/>
            <a:ext cx="4456155" cy="422803"/>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Languages of your choice with SDKs for .NET, Java, and Python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Document data model</a:t>
            </a:r>
          </a:p>
        </p:txBody>
      </p:sp>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757138A4-E13D-4C69-AE25-4D8FFC1BB854}"/>
              </a:ext>
            </a:extLst>
          </p:cNvPr>
          <p:cNvSpPr>
            <a:spLocks noGrp="1"/>
          </p:cNvSpPr>
          <p:nvPr>
            <p:ph sz="quarter" idx="15"/>
          </p:nvPr>
        </p:nvSpPr>
        <p:spPr>
          <a:xfrm>
            <a:off x="1247348" y="4458329"/>
            <a:ext cx="4147721" cy="407793"/>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Industry-leading 99.999% availability worldwide SLA</a:t>
            </a:r>
            <a:endParaRPr lang="en-US" sz="1200" kern="0">
              <a:solidFill>
                <a:prstClr val="white"/>
              </a:solidFill>
              <a:cs typeface="Segoe UI" panose="020B0502040204020203" pitchFamily="34" charset="0"/>
            </a:endParaRP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2" name="Content Placeholder 11">
            <a:extLst>
              <a:ext uri="{FF2B5EF4-FFF2-40B4-BE49-F238E27FC236}">
                <a16:creationId xmlns:a16="http://schemas.microsoft.com/office/drawing/2014/main" id="{B7F059DC-B871-472F-A443-7D648640107B}"/>
              </a:ext>
            </a:extLst>
          </p:cNvPr>
          <p:cNvSpPr>
            <a:spLocks noGrp="1"/>
          </p:cNvSpPr>
          <p:nvPr>
            <p:ph sz="quarter" idx="16"/>
          </p:nvPr>
        </p:nvSpPr>
        <p:spPr>
          <a:xfrm>
            <a:off x="1247053" y="5222144"/>
            <a:ext cx="4413758" cy="1209831"/>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Dynamic and limitless autoscaling for unpredictable workloads with high performance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Cost-effective serverless model for spiky workloads with moderate needs</a:t>
            </a:r>
          </a:p>
        </p:txBody>
      </p:sp>
      <p:sp>
        <p:nvSpPr>
          <p:cNvPr id="14" name="Content Placeholder 13">
            <a:extLst>
              <a:ext uri="{FF2B5EF4-FFF2-40B4-BE49-F238E27FC236}">
                <a16:creationId xmlns:a16="http://schemas.microsoft.com/office/drawing/2014/main" id="{AB71202A-5F6E-4DFD-8B02-32CDA5013CD5}"/>
              </a:ext>
            </a:extLst>
          </p:cNvPr>
          <p:cNvSpPr>
            <a:spLocks noGrp="1"/>
          </p:cNvSpPr>
          <p:nvPr>
            <p:ph sz="quarter" idx="18"/>
          </p:nvPr>
        </p:nvSpPr>
        <p:spPr>
          <a:xfrm>
            <a:off x="6697290" y="2199008"/>
            <a:ext cx="3923708" cy="2653681"/>
          </a:xfrm>
        </p:spPr>
        <p:txBody>
          <a:bodyPr/>
          <a:lstStyle/>
          <a:p>
            <a:pPr marL="285750" lvl="0" indent="-285750" defTabSz="932742">
              <a:lnSpc>
                <a:spcPct val="100000"/>
              </a:lnSpc>
              <a:spcBef>
                <a:spcPts val="600"/>
              </a:spcBef>
              <a:spcAft>
                <a:spcPts val="600"/>
              </a:spcAft>
              <a:buFont typeface="Arial" panose="020B0604020202020204" pitchFamily="34" charset="0"/>
              <a:buChar char="•"/>
              <a:defRPr/>
            </a:pPr>
            <a:r>
              <a:rPr lang="en-US" sz="1200">
                <a:solidFill>
                  <a:prstClr val="white"/>
                </a:solidFill>
                <a:cs typeface="Segoe UI Semilight" panose="020B0402040204020203" pitchFamily="34" charset="0"/>
              </a:rPr>
              <a:t>Compatible with v4.0, v3.6, and v3.2 for wire </a:t>
            </a:r>
            <a:br>
              <a:rPr lang="en-US" sz="1200">
                <a:solidFill>
                  <a:prstClr val="white"/>
                </a:solidFill>
                <a:cs typeface="Segoe UI Semilight" panose="020B0402040204020203" pitchFamily="34" charset="0"/>
              </a:rPr>
            </a:br>
            <a:r>
              <a:rPr lang="en-US" sz="1200">
                <a:solidFill>
                  <a:prstClr val="white"/>
                </a:solidFill>
                <a:cs typeface="Segoe UI Semilight" panose="020B0402040204020203" pitchFamily="34" charset="0"/>
              </a:rPr>
              <a:t>protocol support*</a:t>
            </a:r>
          </a:p>
          <a:p>
            <a:pPr marL="285750" lvl="0" indent="-285750" defTabSz="932742">
              <a:lnSpc>
                <a:spcPct val="100000"/>
              </a:lnSpc>
              <a:spcBef>
                <a:spcPts val="600"/>
              </a:spcBef>
              <a:spcAft>
                <a:spcPts val="600"/>
              </a:spcAft>
              <a:buFont typeface="Arial" panose="020B0604020202020204" pitchFamily="34" charset="0"/>
              <a:buChar char="•"/>
              <a:defRPr/>
            </a:pPr>
            <a:r>
              <a:rPr lang="en-US" sz="1200">
                <a:solidFill>
                  <a:prstClr val="white"/>
                </a:solidFill>
                <a:cs typeface="Segoe UI Semilight" panose="020B0402040204020203" pitchFamily="34" charset="0"/>
              </a:rPr>
              <a:t>ACID-compliant multi-transaction support</a:t>
            </a:r>
          </a:p>
          <a:p>
            <a:pPr marL="285750" lvl="0" indent="-285750" defTabSz="932742">
              <a:lnSpc>
                <a:spcPct val="100000"/>
              </a:lnSpc>
              <a:spcBef>
                <a:spcPts val="600"/>
              </a:spcBef>
              <a:spcAft>
                <a:spcPts val="600"/>
              </a:spcAft>
              <a:buFont typeface="Arial" panose="020B0604020202020204" pitchFamily="34" charset="0"/>
              <a:buChar char="•"/>
              <a:defRPr/>
            </a:pPr>
            <a:r>
              <a:rPr lang="en-US" sz="1200">
                <a:solidFill>
                  <a:prstClr val="white"/>
                </a:solidFill>
                <a:cs typeface="Segoe UI Semilight" panose="020B0402040204020203" pitchFamily="34" charset="0"/>
              </a:rPr>
              <a:t>Good pricing option for low-storage, </a:t>
            </a:r>
            <a:br>
              <a:rPr lang="en-US" sz="1200">
                <a:solidFill>
                  <a:prstClr val="white"/>
                </a:solidFill>
                <a:cs typeface="Segoe UI Semilight" panose="020B0402040204020203" pitchFamily="34" charset="0"/>
              </a:rPr>
            </a:br>
            <a:r>
              <a:rPr lang="en-US" sz="1200">
                <a:solidFill>
                  <a:prstClr val="white"/>
                </a:solidFill>
                <a:cs typeface="Segoe UI Semilight" panose="020B0402040204020203" pitchFamily="34" charset="0"/>
              </a:rPr>
              <a:t>high-throughput workloads</a:t>
            </a:r>
          </a:p>
          <a:p>
            <a:pPr marL="285750" lvl="0" indent="-285750" defTabSz="932742">
              <a:lnSpc>
                <a:spcPct val="100000"/>
              </a:lnSpc>
              <a:spcBef>
                <a:spcPts val="600"/>
              </a:spcBef>
              <a:buFont typeface="Arial" panose="020B0604020202020204" pitchFamily="34" charset="0"/>
              <a:buChar char="•"/>
              <a:defRPr/>
            </a:pPr>
            <a:r>
              <a:rPr lang="en-US" sz="1200">
                <a:solidFill>
                  <a:prstClr val="white"/>
                </a:solidFill>
                <a:cs typeface="Segoe UI Semilight" panose="020B0402040204020203" pitchFamily="34" charset="0"/>
              </a:rPr>
              <a:t>Migration tools to guide your journey</a:t>
            </a:r>
            <a:r>
              <a:rPr lang="en-US" sz="1200">
                <a:solidFill>
                  <a:prstClr val="white"/>
                </a:solidFill>
                <a:latin typeface="Segoe UI Semilight" panose="020B0402040204020203" pitchFamily="34" charset="0"/>
                <a:cs typeface="Segoe UI Semilight" panose="020B0402040204020203" pitchFamily="34" charset="0"/>
              </a:rPr>
              <a:t>:</a:t>
            </a:r>
          </a:p>
          <a:p>
            <a:pPr marL="457200" lvl="1" indent="-233363" defTabSz="932742">
              <a:lnSpc>
                <a:spcPct val="100000"/>
              </a:lnSpc>
              <a:spcBef>
                <a:spcPts val="1200"/>
              </a:spcBef>
              <a:buFont typeface="Arial" panose="020B0604020202020204" pitchFamily="34" charset="0"/>
              <a:buChar char="•"/>
              <a:defRPr/>
            </a:pPr>
            <a:r>
              <a:rPr lang="en-US" sz="1200">
                <a:solidFill>
                  <a:srgbClr val="50E6FF"/>
                </a:solidFill>
                <a:cs typeface="Segoe UI Semilight" panose="020B0402040204020203" pitchFamily="34" charset="0"/>
                <a:hlinkClick r:id="rId3">
                  <a:extLst>
                    <a:ext uri="{A12FA001-AC4F-418D-AE19-62706E023703}">
                      <ahyp:hlinkClr xmlns:ahyp="http://schemas.microsoft.com/office/drawing/2018/hyperlinkcolor" val="tx"/>
                    </a:ext>
                  </a:extLst>
                </a:hlinkClick>
              </a:rPr>
              <a:t>Azure Database Migration Service online migration</a:t>
            </a:r>
            <a:endParaRPr lang="en-US" sz="1200">
              <a:solidFill>
                <a:srgbClr val="50E6FF"/>
              </a:solidFill>
              <a:cs typeface="Segoe UI Semilight" panose="020B0402040204020203" pitchFamily="34" charset="0"/>
            </a:endParaRPr>
          </a:p>
          <a:p>
            <a:pPr marL="457200" lvl="1" indent="-233363" defTabSz="932742">
              <a:lnSpc>
                <a:spcPct val="100000"/>
              </a:lnSpc>
              <a:spcBef>
                <a:spcPts val="1200"/>
              </a:spcBef>
              <a:buFont typeface="Arial" panose="020B0604020202020204" pitchFamily="34" charset="0"/>
              <a:buChar char="•"/>
              <a:defRPr/>
            </a:pPr>
            <a:r>
              <a:rPr lang="en-US" sz="1200">
                <a:solidFill>
                  <a:srgbClr val="50E6FF"/>
                </a:solidFill>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Service offline migration</a:t>
            </a:r>
            <a:endParaRPr lang="en-US" sz="1200">
              <a:solidFill>
                <a:srgbClr val="50E6FF"/>
              </a:solidFill>
              <a:cs typeface="Segoe UI Semilight" panose="020B0402040204020203" pitchFamily="34" charset="0"/>
            </a:endParaRPr>
          </a:p>
          <a:p>
            <a:pPr marL="457200" lvl="1" indent="-233363" defTabSz="932742">
              <a:lnSpc>
                <a:spcPct val="100000"/>
              </a:lnSpc>
              <a:spcBef>
                <a:spcPts val="1200"/>
              </a:spcBef>
              <a:buFont typeface="Arial" panose="020B0604020202020204" pitchFamily="34" charset="0"/>
              <a:buChar char="•"/>
              <a:defRPr/>
            </a:pPr>
            <a:r>
              <a:rPr lang="en-US" sz="1200" err="1">
                <a:solidFill>
                  <a:srgbClr val="50E6FF"/>
                </a:solidFill>
                <a:cs typeface="Segoe UI Semilight" panose="020B0402040204020203" pitchFamily="34" charset="0"/>
                <a:hlinkClick r:id="rId5">
                  <a:extLst>
                    <a:ext uri="{A12FA001-AC4F-418D-AE19-62706E023703}">
                      <ahyp:hlinkClr xmlns:ahyp="http://schemas.microsoft.com/office/drawing/2018/hyperlinkcolor" val="tx"/>
                    </a:ext>
                  </a:extLst>
                </a:hlinkClick>
              </a:rPr>
              <a:t>Striim</a:t>
            </a:r>
            <a:r>
              <a:rPr lang="en-US" sz="1200">
                <a:solidFill>
                  <a:srgbClr val="50E6FF"/>
                </a:solidFill>
                <a:cs typeface="Segoe UI Semilight" panose="020B0402040204020203" pitchFamily="34" charset="0"/>
                <a:hlinkClick r:id="rId5">
                  <a:extLst>
                    <a:ext uri="{A12FA001-AC4F-418D-AE19-62706E023703}">
                      <ahyp:hlinkClr xmlns:ahyp="http://schemas.microsoft.com/office/drawing/2018/hyperlinkcolor" val="tx"/>
                    </a:ext>
                  </a:extLst>
                </a:hlinkClick>
              </a:rPr>
              <a:t> continuous, real-time data flows</a:t>
            </a:r>
            <a:endParaRPr lang="en-US" sz="1200">
              <a:solidFill>
                <a:srgbClr val="50E6FF"/>
              </a:solidFill>
              <a:cs typeface="Segoe UI Semilight" panose="020B0402040204020203" pitchFamily="34" charset="0"/>
            </a:endParaRPr>
          </a:p>
        </p:txBody>
      </p:sp>
      <p:grpSp>
        <p:nvGrpSpPr>
          <p:cNvPr id="24" name="Group 23" descr="Diagram showing MongoDB leading to Drivers such as Java 3.5+, Nodejs 3.5+, Python 3.15+, .NET, and Ruby which uses MongoDB wire protocol further leading to Azure Cosmos DB: API for MongoDB.">
            <a:extLst>
              <a:ext uri="{FF2B5EF4-FFF2-40B4-BE49-F238E27FC236}">
                <a16:creationId xmlns:a16="http://schemas.microsoft.com/office/drawing/2014/main" id="{E33C7D73-91A7-4E27-A8DE-F1B9A9CB043D}"/>
              </a:ext>
            </a:extLst>
          </p:cNvPr>
          <p:cNvGrpSpPr/>
          <p:nvPr/>
        </p:nvGrpSpPr>
        <p:grpSpPr>
          <a:xfrm>
            <a:off x="6178211" y="4930824"/>
            <a:ext cx="5755359" cy="1710606"/>
            <a:chOff x="6178211" y="4930824"/>
            <a:chExt cx="5755359" cy="1710606"/>
          </a:xfrm>
        </p:grpSpPr>
        <p:cxnSp>
          <p:nvCxnSpPr>
            <p:cNvPr id="69" name="Straight Arrow Connector 68">
              <a:extLst>
                <a:ext uri="{FF2B5EF4-FFF2-40B4-BE49-F238E27FC236}">
                  <a16:creationId xmlns:a16="http://schemas.microsoft.com/office/drawing/2014/main" id="{4E8C20E6-819F-4E19-9AFE-641574AA71B4}"/>
                </a:ext>
                <a:ext uri="{C183D7F6-B498-43B3-948B-1728B52AA6E4}">
                  <adec:decorative xmlns:adec="http://schemas.microsoft.com/office/drawing/2017/decorative" val="1"/>
                </a:ext>
              </a:extLst>
            </p:cNvPr>
            <p:cNvCxnSpPr>
              <a:cxnSpLocks/>
            </p:cNvCxnSpPr>
            <p:nvPr/>
          </p:nvCxnSpPr>
          <p:spPr>
            <a:xfrm>
              <a:off x="7382982" y="5792987"/>
              <a:ext cx="2541588" cy="0"/>
            </a:xfrm>
            <a:prstGeom prst="straightConnector1">
              <a:avLst/>
            </a:prstGeom>
            <a:noFill/>
            <a:ln w="19050" cap="sq" cmpd="sng" algn="ctr">
              <a:solidFill>
                <a:schemeClr val="tx1"/>
              </a:solidFill>
              <a:prstDash val="solid"/>
              <a:round/>
              <a:headEnd type="none" w="med" len="med"/>
              <a:tailEnd type="arrow" w="lg" len="med"/>
            </a:ln>
            <a:effectLst/>
          </p:spPr>
        </p:cxnSp>
        <p:sp>
          <p:nvSpPr>
            <p:cNvPr id="70" name="TextBox 69">
              <a:extLst>
                <a:ext uri="{FF2B5EF4-FFF2-40B4-BE49-F238E27FC236}">
                  <a16:creationId xmlns:a16="http://schemas.microsoft.com/office/drawing/2014/main" id="{023716A7-9F77-4943-9195-9546A0463DCA}"/>
                </a:ext>
                <a:ext uri="{C183D7F6-B498-43B3-948B-1728B52AA6E4}">
                  <adec:decorative xmlns:adec="http://schemas.microsoft.com/office/drawing/2017/decorative" val="1"/>
                </a:ext>
              </a:extLst>
            </p:cNvPr>
            <p:cNvSpPr txBox="1"/>
            <p:nvPr/>
          </p:nvSpPr>
          <p:spPr>
            <a:xfrm>
              <a:off x="8717508" y="5965546"/>
              <a:ext cx="119603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charset="0"/>
                  <a:cs typeface="Segoe UI" charset="0"/>
                </a:rPr>
                <a:t>MongoDB wire protocol</a:t>
              </a:r>
            </a:p>
          </p:txBody>
        </p:sp>
        <p:sp>
          <p:nvSpPr>
            <p:cNvPr id="71" name="TextBox 70">
              <a:extLst>
                <a:ext uri="{FF2B5EF4-FFF2-40B4-BE49-F238E27FC236}">
                  <a16:creationId xmlns:a16="http://schemas.microsoft.com/office/drawing/2014/main" id="{88473849-8EEA-4D4C-9F58-E0E31DB66345}"/>
                </a:ext>
                <a:ext uri="{C183D7F6-B498-43B3-948B-1728B52AA6E4}">
                  <adec:decorative xmlns:adec="http://schemas.microsoft.com/office/drawing/2017/decorative" val="1"/>
                </a:ext>
              </a:extLst>
            </p:cNvPr>
            <p:cNvSpPr txBox="1"/>
            <p:nvPr/>
          </p:nvSpPr>
          <p:spPr>
            <a:xfrm>
              <a:off x="6227205" y="5636770"/>
              <a:ext cx="10993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a:ea typeface="+mn-ea"/>
                  <a:cs typeface="+mn-cs"/>
                </a:rPr>
                <a:t>MongoDB</a:t>
              </a:r>
            </a:p>
          </p:txBody>
        </p:sp>
        <p:grpSp>
          <p:nvGrpSpPr>
            <p:cNvPr id="72" name="Group 71">
              <a:extLst>
                <a:ext uri="{FF2B5EF4-FFF2-40B4-BE49-F238E27FC236}">
                  <a16:creationId xmlns:a16="http://schemas.microsoft.com/office/drawing/2014/main" id="{0F8CB0CB-9820-4E4D-800B-FA306BE45B98}"/>
                </a:ext>
                <a:ext uri="{C183D7F6-B498-43B3-948B-1728B52AA6E4}">
                  <adec:decorative xmlns:adec="http://schemas.microsoft.com/office/drawing/2017/decorative" val="1"/>
                </a:ext>
              </a:extLst>
            </p:cNvPr>
            <p:cNvGrpSpPr/>
            <p:nvPr/>
          </p:nvGrpSpPr>
          <p:grpSpPr>
            <a:xfrm>
              <a:off x="10054939" y="4978503"/>
              <a:ext cx="1717960" cy="1318775"/>
              <a:chOff x="10158607" y="2813231"/>
              <a:chExt cx="1717960" cy="1318775"/>
            </a:xfrm>
          </p:grpSpPr>
          <p:sp>
            <p:nvSpPr>
              <p:cNvPr id="73" name="TextBox 72">
                <a:extLst>
                  <a:ext uri="{FF2B5EF4-FFF2-40B4-BE49-F238E27FC236}">
                    <a16:creationId xmlns:a16="http://schemas.microsoft.com/office/drawing/2014/main" id="{E3A6946E-AAA3-4BF2-B946-0D38EEEF7560}"/>
                  </a:ext>
                  <a:ext uri="{C183D7F6-B498-43B3-948B-1728B52AA6E4}">
                    <adec:decorative xmlns:adec="http://schemas.microsoft.com/office/drawing/2017/decorative" val="1"/>
                  </a:ext>
                </a:extLst>
              </p:cNvPr>
              <p:cNvSpPr txBox="1"/>
              <p:nvPr/>
            </p:nvSpPr>
            <p:spPr>
              <a:xfrm>
                <a:off x="10158607" y="3531842"/>
                <a:ext cx="1717960" cy="600164"/>
              </a:xfrm>
              <a:prstGeom prst="rect">
                <a:avLst/>
              </a:prstGeom>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Azure Cosmos DB: </a:t>
                </a:r>
              </a:p>
              <a:p>
                <a:pPr marL="0" marR="0" lvl="0" indent="0" algn="ctr" defTabSz="914400" rtl="0" eaLnBrk="1" fontAlgn="auto" latinLnBrk="0" hangingPunct="1">
                  <a:lnSpc>
                    <a:spcPct val="100000"/>
                  </a:lnSpc>
                  <a:spcBef>
                    <a:spcPts val="60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API for MongoDB</a:t>
                </a:r>
              </a:p>
            </p:txBody>
          </p:sp>
          <p:pic>
            <p:nvPicPr>
              <p:cNvPr id="74" name="Graphic 73">
                <a:extLst>
                  <a:ext uri="{FF2B5EF4-FFF2-40B4-BE49-F238E27FC236}">
                    <a16:creationId xmlns:a16="http://schemas.microsoft.com/office/drawing/2014/main" id="{1B83A616-96E0-460F-8870-57A59374458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64732" y="2813231"/>
                <a:ext cx="695278" cy="695278"/>
              </a:xfrm>
              <a:prstGeom prst="rect">
                <a:avLst/>
              </a:prstGeom>
            </p:spPr>
          </p:pic>
        </p:grpSp>
        <p:grpSp>
          <p:nvGrpSpPr>
            <p:cNvPr id="75" name="Group 238">
              <a:extLst>
                <a:ext uri="{FF2B5EF4-FFF2-40B4-BE49-F238E27FC236}">
                  <a16:creationId xmlns:a16="http://schemas.microsoft.com/office/drawing/2014/main" id="{0AFCBAFF-D06F-413A-B347-2BC591F44156}"/>
                </a:ext>
                <a:ext uri="{C183D7F6-B498-43B3-948B-1728B52AA6E4}">
                  <adec:decorative xmlns:adec="http://schemas.microsoft.com/office/drawing/2017/decorative" val="1"/>
                </a:ext>
              </a:extLst>
            </p:cNvPr>
            <p:cNvGrpSpPr>
              <a:grpSpLocks noChangeAspect="1"/>
            </p:cNvGrpSpPr>
            <p:nvPr/>
          </p:nvGrpSpPr>
          <p:grpSpPr bwMode="auto">
            <a:xfrm>
              <a:off x="9114711" y="5087741"/>
              <a:ext cx="401638" cy="495301"/>
              <a:chOff x="1043" y="3565"/>
              <a:chExt cx="253" cy="312"/>
            </a:xfrm>
          </p:grpSpPr>
          <p:sp>
            <p:nvSpPr>
              <p:cNvPr id="76" name="Rectangle 239">
                <a:extLst>
                  <a:ext uri="{FF2B5EF4-FFF2-40B4-BE49-F238E27FC236}">
                    <a16:creationId xmlns:a16="http://schemas.microsoft.com/office/drawing/2014/main" id="{534CA0D9-A387-4B71-81D2-0FDCA5B4A91D}"/>
                  </a:ext>
                  <a:ext uri="{C183D7F6-B498-43B3-948B-1728B52AA6E4}">
                    <adec:decorative xmlns:adec="http://schemas.microsoft.com/office/drawing/2017/decorative" val="1"/>
                  </a:ext>
                </a:extLst>
              </p:cNvPr>
              <p:cNvSpPr>
                <a:spLocks noChangeArrowheads="1"/>
              </p:cNvSpPr>
              <p:nvPr/>
            </p:nvSpPr>
            <p:spPr bwMode="auto">
              <a:xfrm>
                <a:off x="1082" y="3565"/>
                <a:ext cx="214" cy="2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240">
                <a:extLst>
                  <a:ext uri="{FF2B5EF4-FFF2-40B4-BE49-F238E27FC236}">
                    <a16:creationId xmlns:a16="http://schemas.microsoft.com/office/drawing/2014/main" id="{7D83730F-650B-4F69-8D51-549A53F4D03C}"/>
                  </a:ext>
                  <a:ext uri="{C183D7F6-B498-43B3-948B-1728B52AA6E4}">
                    <adec:decorative xmlns:adec="http://schemas.microsoft.com/office/drawing/2017/decorative" val="1"/>
                  </a:ext>
                </a:extLst>
              </p:cNvPr>
              <p:cNvSpPr>
                <a:spLocks noChangeArrowheads="1"/>
              </p:cNvSpPr>
              <p:nvPr/>
            </p:nvSpPr>
            <p:spPr bwMode="auto">
              <a:xfrm>
                <a:off x="1043" y="3594"/>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Freeform 241">
                <a:extLst>
                  <a:ext uri="{FF2B5EF4-FFF2-40B4-BE49-F238E27FC236}">
                    <a16:creationId xmlns:a16="http://schemas.microsoft.com/office/drawing/2014/main" id="{DC63B7B8-CAEA-43C8-8F3B-FB64810B9550}"/>
                  </a:ext>
                  <a:ext uri="{C183D7F6-B498-43B3-948B-1728B52AA6E4}">
                    <adec:decorative xmlns:adec="http://schemas.microsoft.com/office/drawing/2017/decorative" val="1"/>
                  </a:ext>
                </a:extLst>
              </p:cNvPr>
              <p:cNvSpPr>
                <a:spLocks/>
              </p:cNvSpPr>
              <p:nvPr/>
            </p:nvSpPr>
            <p:spPr bwMode="auto">
              <a:xfrm>
                <a:off x="1082" y="3662"/>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Freeform 242">
                <a:extLst>
                  <a:ext uri="{FF2B5EF4-FFF2-40B4-BE49-F238E27FC236}">
                    <a16:creationId xmlns:a16="http://schemas.microsoft.com/office/drawing/2014/main" id="{B3F78C2E-3B56-4CF0-9EEF-CC206DEAF773}"/>
                  </a:ext>
                  <a:ext uri="{C183D7F6-B498-43B3-948B-1728B52AA6E4}">
                    <adec:decorative xmlns:adec="http://schemas.microsoft.com/office/drawing/2017/decorative" val="1"/>
                  </a:ext>
                </a:extLst>
              </p:cNvPr>
              <p:cNvSpPr>
                <a:spLocks/>
              </p:cNvSpPr>
              <p:nvPr/>
            </p:nvSpPr>
            <p:spPr bwMode="auto">
              <a:xfrm>
                <a:off x="1179" y="3662"/>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80" name="Right Bracket 79">
              <a:extLst>
                <a:ext uri="{FF2B5EF4-FFF2-40B4-BE49-F238E27FC236}">
                  <a16:creationId xmlns:a16="http://schemas.microsoft.com/office/drawing/2014/main" id="{D07DCEF2-5819-457F-9FE6-8428A83A3698}"/>
                </a:ext>
                <a:ext uri="{C183D7F6-B498-43B3-948B-1728B52AA6E4}">
                  <adec:decorative xmlns:adec="http://schemas.microsoft.com/office/drawing/2017/decorative" val="1"/>
                </a:ext>
              </a:extLst>
            </p:cNvPr>
            <p:cNvSpPr/>
            <p:nvPr/>
          </p:nvSpPr>
          <p:spPr>
            <a:xfrm>
              <a:off x="7127318" y="5459206"/>
              <a:ext cx="245292" cy="626929"/>
            </a:xfrm>
            <a:prstGeom prst="rightBracket">
              <a:avLst>
                <a:gd name="adj" fmla="val 0"/>
              </a:avLst>
            </a:prstGeom>
            <a:noFill/>
            <a:ln w="19050" cap="flat" cmpd="sng" algn="ctr">
              <a:solidFill>
                <a:schemeClr val="tx1"/>
              </a:solidFill>
              <a:prstDash val="solid"/>
              <a:headEnd type="none"/>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AA7F4684-2B2D-42BF-B363-F57EA0FB2CF0}"/>
                </a:ext>
                <a:ext uri="{C183D7F6-B498-43B3-948B-1728B52AA6E4}">
                  <adec:decorative xmlns:adec="http://schemas.microsoft.com/office/drawing/2017/decorative" val="1"/>
                </a:ext>
              </a:extLst>
            </p:cNvPr>
            <p:cNvSpPr/>
            <p:nvPr/>
          </p:nvSpPr>
          <p:spPr bwMode="auto">
            <a:xfrm>
              <a:off x="7498611" y="5390815"/>
              <a:ext cx="1215586" cy="983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B556FB6D-EEAE-4E25-84AF-22B91F7C93A5}"/>
                </a:ext>
                <a:ext uri="{C183D7F6-B498-43B3-948B-1728B52AA6E4}">
                  <adec:decorative xmlns:adec="http://schemas.microsoft.com/office/drawing/2017/decorative" val="1"/>
                </a:ext>
              </a:extLst>
            </p:cNvPr>
            <p:cNvSpPr txBox="1"/>
            <p:nvPr/>
          </p:nvSpPr>
          <p:spPr>
            <a:xfrm>
              <a:off x="7649204" y="5258299"/>
              <a:ext cx="914400" cy="124136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charset="0"/>
                  <a:cs typeface="Segoe UI" charset="0"/>
                </a:rPr>
                <a:t>Drivers</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Segoe UI" charset="0"/>
                  <a:cs typeface="Segoe UI" charset="0"/>
                </a:rPr>
                <a:t>Java 3.5+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Segoe UI" charset="0"/>
                  <a:cs typeface="Segoe UI" charset="0"/>
                </a:rPr>
                <a:t>Nodejs 3.5+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Segoe UI" charset="0"/>
                  <a:cs typeface="Segoe UI" charset="0"/>
                </a:rPr>
                <a:t>Python 3.15+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Segoe UI" charset="0"/>
                  <a:cs typeface="Segoe UI" charset="0"/>
                </a:rPr>
                <a:t>.NET</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Segoe UI" charset="0"/>
                  <a:cs typeface="Segoe UI" charset="0"/>
                </a:rPr>
                <a:t>Ruby</a:t>
              </a:r>
            </a:p>
          </p:txBody>
        </p:sp>
        <p:sp>
          <p:nvSpPr>
            <p:cNvPr id="83" name="Rectangle 82">
              <a:extLst>
                <a:ext uri="{FF2B5EF4-FFF2-40B4-BE49-F238E27FC236}">
                  <a16:creationId xmlns:a16="http://schemas.microsoft.com/office/drawing/2014/main" id="{0D2F7A61-E8D7-4B96-AFEC-186C8A24E4D2}"/>
                </a:ext>
                <a:ext uri="{C183D7F6-B498-43B3-948B-1728B52AA6E4}">
                  <adec:decorative xmlns:adec="http://schemas.microsoft.com/office/drawing/2017/decorative" val="1"/>
                </a:ext>
              </a:extLst>
            </p:cNvPr>
            <p:cNvSpPr/>
            <p:nvPr/>
          </p:nvSpPr>
          <p:spPr bwMode="auto">
            <a:xfrm>
              <a:off x="6178211" y="4930824"/>
              <a:ext cx="5755359" cy="171060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Content Placeholder 18">
            <a:extLst>
              <a:ext uri="{FF2B5EF4-FFF2-40B4-BE49-F238E27FC236}">
                <a16:creationId xmlns:a16="http://schemas.microsoft.com/office/drawing/2014/main" id="{636F195A-CBF1-49A7-813C-DCC105FBFD9B}"/>
              </a:ext>
            </a:extLst>
          </p:cNvPr>
          <p:cNvSpPr>
            <a:spLocks noGrp="1"/>
          </p:cNvSpPr>
          <p:nvPr>
            <p:ph sz="quarter" idx="23"/>
          </p:nvPr>
        </p:nvSpPr>
        <p:spPr>
          <a:xfrm>
            <a:off x="258429" y="6565847"/>
            <a:ext cx="2904016" cy="184298"/>
          </a:xfrm>
        </p:spPr>
        <p:txBody>
          <a:bodyPr/>
          <a:lstStyle/>
          <a:p>
            <a:pPr lvl="0" defTabSz="932742">
              <a:lnSpc>
                <a:spcPct val="100000"/>
              </a:lnSpc>
              <a:spcBef>
                <a:spcPct val="20000"/>
              </a:spcBef>
              <a:spcAft>
                <a:spcPts val="600"/>
              </a:spcAft>
              <a:defRPr/>
            </a:pPr>
            <a:r>
              <a:rPr lang="en-US" sz="1100">
                <a:solidFill>
                  <a:prstClr val="white"/>
                </a:solidFill>
                <a:cs typeface="Segoe UI Semilight" panose="020B0402040204020203" pitchFamily="34" charset="0"/>
              </a:rPr>
              <a:t>*MongoDB v4.0 supported as of March 2021</a:t>
            </a:r>
          </a:p>
        </p:txBody>
      </p:sp>
    </p:spTree>
    <p:extLst>
      <p:ext uri="{BB962C8B-B14F-4D97-AF65-F5344CB8AC3E}">
        <p14:creationId xmlns:p14="http://schemas.microsoft.com/office/powerpoint/2010/main" val="957699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250"/>
                                        <p:tgtEl>
                                          <p:spTgt spid="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5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2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8" grpId="0"/>
      <p:bldP spid="9" grpId="0" build="p"/>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8A99-6D3D-44E3-9952-808A356E78C0}"/>
              </a:ext>
            </a:extLst>
          </p:cNvPr>
          <p:cNvSpPr>
            <a:spLocks noGrp="1"/>
          </p:cNvSpPr>
          <p:nvPr>
            <p:ph type="title"/>
          </p:nvPr>
        </p:nvSpPr>
        <p:spPr>
          <a:xfrm>
            <a:off x="588263" y="457200"/>
            <a:ext cx="4734851" cy="1596112"/>
          </a:xfrm>
        </p:spPr>
        <p:txBody>
          <a:bodyPr/>
          <a:lstStyle/>
          <a:p>
            <a:r>
              <a:rPr lang="en-US"/>
              <a:t>Elastic scale with support for multiple APIs delivers insights to Bentley’s users</a:t>
            </a:r>
          </a:p>
        </p:txBody>
      </p:sp>
      <p:sp>
        <p:nvSpPr>
          <p:cNvPr id="4" name="Text Placeholder 3">
            <a:extLst>
              <a:ext uri="{FF2B5EF4-FFF2-40B4-BE49-F238E27FC236}">
                <a16:creationId xmlns:a16="http://schemas.microsoft.com/office/drawing/2014/main" id="{4E4795E9-DF18-4BAD-B61B-B67F3737B3B2}"/>
              </a:ext>
            </a:extLst>
          </p:cNvPr>
          <p:cNvSpPr>
            <a:spLocks noGrp="1"/>
          </p:cNvSpPr>
          <p:nvPr>
            <p:ph type="body" sz="quarter" idx="11"/>
          </p:nvPr>
        </p:nvSpPr>
        <p:spPr>
          <a:xfrm>
            <a:off x="584172" y="2255318"/>
            <a:ext cx="5037194" cy="2585323"/>
          </a:xfrm>
        </p:spPr>
        <p:txBody>
          <a:bodyPr/>
          <a:lstStyle/>
          <a:p>
            <a:pPr lvl="0"/>
            <a:r>
              <a:rPr lang="en-CA"/>
              <a:t>Challenge</a:t>
            </a:r>
          </a:p>
          <a:p>
            <a:pPr lvl="1"/>
            <a:r>
              <a:rPr lang="en-US"/>
              <a:t>With more than 60 major products and services with multiple data model, Bentley had MongoDB clusters running on virtual machines. The manageability and scalability of that solution quickly became a major concern.</a:t>
            </a:r>
          </a:p>
          <a:p>
            <a:pPr lvl="0"/>
            <a:r>
              <a:rPr lang="en-CA"/>
              <a:t>Solution</a:t>
            </a:r>
          </a:p>
          <a:p>
            <a:pPr lvl="1"/>
            <a:r>
              <a:rPr lang="en-US"/>
              <a:t>Azure Cosmos DB delivered: </a:t>
            </a:r>
          </a:p>
          <a:p>
            <a:pPr marL="171450" lvl="1" indent="-171450">
              <a:buFont typeface="Arial" panose="020B0604020202020204" pitchFamily="34" charset="0"/>
              <a:buChar char="•"/>
            </a:pPr>
            <a:r>
              <a:rPr lang="en-US"/>
              <a:t>Flexibility with </a:t>
            </a:r>
            <a:r>
              <a:rPr lang="en-US" b="1"/>
              <a:t>support for multiple APIs</a:t>
            </a:r>
          </a:p>
          <a:p>
            <a:pPr marL="171450" lvl="1" indent="-171450">
              <a:buFont typeface="Arial" panose="020B0604020202020204" pitchFamily="34" charset="0"/>
              <a:buChar char="•"/>
            </a:pPr>
            <a:r>
              <a:rPr lang="en-US" b="1"/>
              <a:t>Elastic scale </a:t>
            </a:r>
            <a:r>
              <a:rPr lang="en-US"/>
              <a:t>to deliver actionable insights to users</a:t>
            </a:r>
          </a:p>
          <a:p>
            <a:pPr marL="171450" lvl="1" indent="-171450">
              <a:buFont typeface="Arial" panose="020B0604020202020204" pitchFamily="34" charset="0"/>
              <a:buChar char="•"/>
            </a:pPr>
            <a:r>
              <a:rPr lang="en-US"/>
              <a:t>Services across </a:t>
            </a:r>
            <a:r>
              <a:rPr lang="en-US" b="1"/>
              <a:t>multiple regions </a:t>
            </a:r>
          </a:p>
        </p:txBody>
      </p:sp>
      <p:pic>
        <p:nvPicPr>
          <p:cNvPr id="8196" name="Picture 4" descr="Bentley® logo">
            <a:extLst>
              <a:ext uri="{FF2B5EF4-FFF2-40B4-BE49-F238E27FC236}">
                <a16:creationId xmlns:a16="http://schemas.microsoft.com/office/drawing/2014/main" id="{95C197F2-6304-4ADE-901A-D743930A05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4200" y="6269037"/>
            <a:ext cx="1512328" cy="351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Placeholder 6" descr="A woman working on a laptop along with a computer on a desk.">
            <a:extLst>
              <a:ext uri="{FF2B5EF4-FFF2-40B4-BE49-F238E27FC236}">
                <a16:creationId xmlns:a16="http://schemas.microsoft.com/office/drawing/2014/main" id="{C116487E-072F-411D-A128-B81AB069184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11" name="Rectangle 10">
            <a:extLst>
              <a:ext uri="{FF2B5EF4-FFF2-40B4-BE49-F238E27FC236}">
                <a16:creationId xmlns:a16="http://schemas.microsoft.com/office/drawing/2014/main" id="{2D9335AE-8CAD-4EC3-A6B3-2822DFC0D082}"/>
              </a:ext>
              <a:ext uri="{C183D7F6-B498-43B3-948B-1728B52AA6E4}">
                <adec:decorative xmlns:adec="http://schemas.microsoft.com/office/drawing/2017/decorative" val="1"/>
              </a:ext>
            </a:extLst>
          </p:cNvPr>
          <p:cNvSpPr/>
          <p:nvPr/>
        </p:nvSpPr>
        <p:spPr bwMode="auto">
          <a:xfrm>
            <a:off x="6679355" y="4101909"/>
            <a:ext cx="4930032" cy="216712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FF22E02C-4379-4233-9712-52640FC6F1B0}"/>
              </a:ext>
            </a:extLst>
          </p:cNvPr>
          <p:cNvSpPr>
            <a:spLocks noGrp="1"/>
          </p:cNvSpPr>
          <p:nvPr>
            <p:ph sz="quarter" idx="12"/>
          </p:nvPr>
        </p:nvSpPr>
        <p:spPr>
          <a:xfrm>
            <a:off x="6917644" y="4311198"/>
            <a:ext cx="4370841" cy="1730374"/>
          </a:xfrm>
        </p:spPr>
        <p:txBody>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 see great potential for Azure Cosmos DB in our products…. Building a flexible, scalable data layer with Azure Cosmos DB will enable us to deliver actionable insights to our users.”</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Phil Christensen</a:t>
            </a: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Senior Vice President for</a:t>
            </a:r>
            <a:b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Reality Modeling and Cloud Services</a:t>
            </a:r>
          </a:p>
        </p:txBody>
      </p:sp>
    </p:spTree>
    <p:extLst>
      <p:ext uri="{BB962C8B-B14F-4D97-AF65-F5344CB8AC3E}">
        <p14:creationId xmlns:p14="http://schemas.microsoft.com/office/powerpoint/2010/main" val="29785417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1D40-AF20-40BA-B273-372CA12BA606}"/>
              </a:ext>
            </a:extLst>
          </p:cNvPr>
          <p:cNvSpPr>
            <a:spLocks noGrp="1"/>
          </p:cNvSpPr>
          <p:nvPr>
            <p:ph type="title"/>
          </p:nvPr>
        </p:nvSpPr>
        <p:spPr>
          <a:xfrm>
            <a:off x="588263" y="457200"/>
            <a:ext cx="5037194" cy="1574800"/>
          </a:xfrm>
        </p:spPr>
        <p:txBody>
          <a:bodyPr/>
          <a:lstStyle/>
          <a:p>
            <a:r>
              <a:rPr lang="en-US"/>
              <a:t>Citrix makes apps and data secure and easy to access anywhere, at any time</a:t>
            </a:r>
          </a:p>
        </p:txBody>
      </p:sp>
      <p:sp>
        <p:nvSpPr>
          <p:cNvPr id="14" name="Text Placeholder 13">
            <a:extLst>
              <a:ext uri="{FF2B5EF4-FFF2-40B4-BE49-F238E27FC236}">
                <a16:creationId xmlns:a16="http://schemas.microsoft.com/office/drawing/2014/main" id="{FD554268-4A35-4352-9468-4BDFB86434A6}"/>
              </a:ext>
            </a:extLst>
          </p:cNvPr>
          <p:cNvSpPr>
            <a:spLocks noGrp="1"/>
          </p:cNvSpPr>
          <p:nvPr>
            <p:ph type="body" sz="quarter" idx="11"/>
          </p:nvPr>
        </p:nvSpPr>
        <p:spPr>
          <a:xfrm>
            <a:off x="584200" y="2798933"/>
            <a:ext cx="5037194" cy="3274573"/>
          </a:xfrm>
        </p:spPr>
        <p:txBody>
          <a:bodyPr/>
          <a:lstStyle/>
          <a:p>
            <a:pPr lvl="0"/>
            <a:r>
              <a:rPr lang="en-CA"/>
              <a:t>Challenge</a:t>
            </a:r>
          </a:p>
          <a:p>
            <a:pPr lvl="1"/>
            <a:r>
              <a:rPr lang="en-US"/>
              <a:t>Citrix was using MongoDB databases to power a web portal identity system that was disjointed and didn’t perform well. It needed a single sign-on solution it could trust to stay available so customers around the world could be able to sign in anytime.</a:t>
            </a:r>
          </a:p>
          <a:p>
            <a:pPr lvl="0"/>
            <a:r>
              <a:rPr lang="en-CA"/>
              <a:t>Solution</a:t>
            </a:r>
          </a:p>
          <a:p>
            <a:pPr lvl="1"/>
            <a:r>
              <a:rPr lang="en-US"/>
              <a:t>Azure Cosmos DB delivered: </a:t>
            </a:r>
          </a:p>
          <a:p>
            <a:pPr marL="285750" lvl="1" indent="-285750">
              <a:buFont typeface="Arial" panose="020B0604020202020204" pitchFamily="34" charset="0"/>
              <a:buChar char="•"/>
            </a:pPr>
            <a:r>
              <a:rPr lang="en-US"/>
              <a:t>Guaranteed </a:t>
            </a:r>
            <a:r>
              <a:rPr lang="en-US" b="1"/>
              <a:t>99.999%</a:t>
            </a:r>
            <a:r>
              <a:rPr lang="en-US"/>
              <a:t> availability</a:t>
            </a:r>
          </a:p>
          <a:p>
            <a:pPr marL="285750" lvl="1" indent="-285750">
              <a:buFont typeface="Arial" panose="020B0604020202020204" pitchFamily="34" charset="0"/>
              <a:buChar char="•"/>
            </a:pPr>
            <a:r>
              <a:rPr lang="en-US" b="1"/>
              <a:t>&lt;10 </a:t>
            </a:r>
            <a:r>
              <a:rPr lang="en-US" b="1" err="1"/>
              <a:t>ms</a:t>
            </a:r>
            <a:r>
              <a:rPr lang="en-US" b="1"/>
              <a:t> latency </a:t>
            </a:r>
            <a:r>
              <a:rPr lang="en-US"/>
              <a:t>response times </a:t>
            </a:r>
          </a:p>
          <a:p>
            <a:pPr marL="285750" lvl="1" indent="-285750">
              <a:buFont typeface="Arial" panose="020B0604020202020204" pitchFamily="34" charset="0"/>
              <a:buChar char="•"/>
            </a:pPr>
            <a:r>
              <a:rPr lang="en-US" b="1"/>
              <a:t>Global scalability </a:t>
            </a:r>
            <a:r>
              <a:rPr lang="en-US"/>
              <a:t>to handle more than 10 million Citrix users</a:t>
            </a:r>
          </a:p>
          <a:p>
            <a:pPr marL="285750" lvl="1" indent="-285750">
              <a:buFont typeface="Arial" panose="020B0604020202020204" pitchFamily="34" charset="0"/>
              <a:buChar char="•"/>
            </a:pPr>
            <a:r>
              <a:rPr lang="en-US"/>
              <a:t>Support for rich queries over automatically indexed data</a:t>
            </a:r>
          </a:p>
        </p:txBody>
      </p:sp>
      <p:pic>
        <p:nvPicPr>
          <p:cNvPr id="12290" name="Picture 2" descr="Citrix logo">
            <a:extLst>
              <a:ext uri="{FF2B5EF4-FFF2-40B4-BE49-F238E27FC236}">
                <a16:creationId xmlns:a16="http://schemas.microsoft.com/office/drawing/2014/main" id="{D48B266E-FE81-4BB8-A325-F71FE7BC21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4200" y="6214481"/>
            <a:ext cx="1010759" cy="3810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5" descr="A woman leaning on a window and using a mobile.">
            <a:extLst>
              <a:ext uri="{FF2B5EF4-FFF2-40B4-BE49-F238E27FC236}">
                <a16:creationId xmlns:a16="http://schemas.microsoft.com/office/drawing/2014/main" id="{4BFE2BA9-1EE5-4ACC-99B4-33C9BC4E8CD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100063" y="0"/>
            <a:ext cx="6096000" cy="6858000"/>
          </a:xfrm>
          <a:prstGeom prst="rect">
            <a:avLst/>
          </a:prstGeom>
        </p:spPr>
      </p:pic>
      <p:sp>
        <p:nvSpPr>
          <p:cNvPr id="11" name="Rectangle 10">
            <a:extLst>
              <a:ext uri="{FF2B5EF4-FFF2-40B4-BE49-F238E27FC236}">
                <a16:creationId xmlns:a16="http://schemas.microsoft.com/office/drawing/2014/main" id="{97255064-181B-4619-8443-C95A6A9BA7AB}"/>
              </a:ext>
              <a:ext uri="{C183D7F6-B498-43B3-948B-1728B52AA6E4}">
                <adec:decorative xmlns:adec="http://schemas.microsoft.com/office/drawing/2017/decorative" val="1"/>
              </a:ext>
            </a:extLst>
          </p:cNvPr>
          <p:cNvSpPr/>
          <p:nvPr/>
        </p:nvSpPr>
        <p:spPr bwMode="auto">
          <a:xfrm>
            <a:off x="6679355" y="4067379"/>
            <a:ext cx="4930032" cy="2203704"/>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9E737D9B-DF10-4737-8FB1-4F21B4DE759C}"/>
              </a:ext>
            </a:extLst>
          </p:cNvPr>
          <p:cNvSpPr>
            <a:spLocks noGrp="1"/>
          </p:cNvSpPr>
          <p:nvPr>
            <p:ph sz="quarter" idx="12"/>
          </p:nvPr>
        </p:nvSpPr>
        <p:spPr>
          <a:xfrm>
            <a:off x="7175500" y="4270103"/>
            <a:ext cx="4114006" cy="1809753"/>
          </a:xfrm>
        </p:spPr>
        <p:txBody>
          <a:bodyPr/>
          <a:lstStyle/>
          <a:p>
            <a:pPr lvl="0" algn="r" defTabSz="932472" fontAlgn="base">
              <a:lnSpc>
                <a:spcPct val="114000"/>
              </a:lnSpc>
              <a:spcBef>
                <a:spcPct val="0"/>
              </a:spcBef>
              <a:spcAft>
                <a:spcPct val="0"/>
              </a:spcAft>
              <a:buSzTx/>
              <a:defRPr/>
            </a:pPr>
            <a:r>
              <a:rPr lang="en-US" sz="1400" kern="0">
                <a:gradFill>
                  <a:gsLst>
                    <a:gs pos="0">
                      <a:srgbClr val="FFFFFF"/>
                    </a:gs>
                    <a:gs pos="100000">
                      <a:srgbClr val="FFFFFF"/>
                    </a:gs>
                  </a:gsLst>
                  <a:lin ang="5400000" scaled="0"/>
                </a:gradFill>
                <a:ea typeface="Segoe UI" pitchFamily="34" charset="0"/>
              </a:rPr>
              <a:t>“We needed a solution to support a mission-critical service that handles over 10 million Citrix users worldwide. Azure provides the necessary enterprise-grade SLAs and low-latency response times at high load to give us peace of mind.”</a:t>
            </a:r>
          </a:p>
          <a:p>
            <a:pPr lvl="0" algn="r" defTabSz="932472" fontAlgn="base">
              <a:lnSpc>
                <a:spcPct val="114000"/>
              </a:lnSpc>
              <a:spcBef>
                <a:spcPts val="600"/>
              </a:spcBef>
              <a:spcAft>
                <a:spcPct val="0"/>
              </a:spcAft>
              <a:buSzTx/>
              <a:defRPr/>
            </a:pPr>
            <a:r>
              <a:rPr lang="en-US" sz="1400" kern="0">
                <a:solidFill>
                  <a:srgbClr val="50E6FF"/>
                </a:solidFill>
                <a:latin typeface="Segoe UI Semibold"/>
                <a:ea typeface="Segoe UI" pitchFamily="34" charset="0"/>
              </a:rPr>
              <a:t>Tom </a:t>
            </a:r>
            <a:r>
              <a:rPr lang="en-US" sz="1400" kern="0" err="1">
                <a:solidFill>
                  <a:srgbClr val="50E6FF"/>
                </a:solidFill>
                <a:latin typeface="Segoe UI Semibold"/>
                <a:ea typeface="Segoe UI" pitchFamily="34" charset="0"/>
              </a:rPr>
              <a:t>Kludy</a:t>
            </a:r>
            <a:endParaRPr lang="en-US" sz="1400" kern="0">
              <a:solidFill>
                <a:srgbClr val="50E6FF"/>
              </a:solidFill>
              <a:latin typeface="Segoe UI Semibold"/>
              <a:ea typeface="Segoe UI" pitchFamily="34" charset="0"/>
            </a:endParaRPr>
          </a:p>
          <a:p>
            <a:pPr lvl="0" algn="r" defTabSz="932472" fontAlgn="base">
              <a:lnSpc>
                <a:spcPct val="114000"/>
              </a:lnSpc>
              <a:spcBef>
                <a:spcPct val="0"/>
              </a:spcBef>
              <a:spcAft>
                <a:spcPct val="0"/>
              </a:spcAft>
              <a:buSzTx/>
              <a:defRPr/>
            </a:pPr>
            <a:r>
              <a:rPr lang="en-US" sz="1200" kern="0">
                <a:gradFill>
                  <a:gsLst>
                    <a:gs pos="0">
                      <a:srgbClr val="FFFFFF"/>
                    </a:gs>
                    <a:gs pos="100000">
                      <a:srgbClr val="FFFFFF"/>
                    </a:gs>
                  </a:gsLst>
                  <a:lin ang="5400000" scaled="0"/>
                </a:gradFill>
                <a:ea typeface="Segoe UI" pitchFamily="34" charset="0"/>
              </a:rPr>
              <a:t>Principal Architect, Citrix</a:t>
            </a:r>
          </a:p>
        </p:txBody>
      </p:sp>
    </p:spTree>
    <p:extLst>
      <p:ext uri="{BB962C8B-B14F-4D97-AF65-F5344CB8AC3E}">
        <p14:creationId xmlns:p14="http://schemas.microsoft.com/office/powerpoint/2010/main" val="27770735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8A99-6D3D-44E3-9952-808A356E78C0}"/>
              </a:ext>
            </a:extLst>
          </p:cNvPr>
          <p:cNvSpPr>
            <a:spLocks noGrp="1"/>
          </p:cNvSpPr>
          <p:nvPr>
            <p:ph type="title"/>
          </p:nvPr>
        </p:nvSpPr>
        <p:spPr>
          <a:xfrm>
            <a:off x="588263" y="457200"/>
            <a:ext cx="4631919" cy="1477328"/>
          </a:xfrm>
        </p:spPr>
        <p:txBody>
          <a:bodyPr/>
          <a:lstStyle/>
          <a:p>
            <a:r>
              <a:rPr lang="en-US"/>
              <a:t>Simple migration enables always-on, real-time </a:t>
            </a:r>
            <a:br>
              <a:rPr lang="en-US"/>
            </a:br>
            <a:r>
              <a:rPr lang="en-US"/>
              <a:t>threat protection</a:t>
            </a:r>
          </a:p>
        </p:txBody>
      </p:sp>
      <p:sp>
        <p:nvSpPr>
          <p:cNvPr id="4" name="Text Placeholder 3">
            <a:extLst>
              <a:ext uri="{FF2B5EF4-FFF2-40B4-BE49-F238E27FC236}">
                <a16:creationId xmlns:a16="http://schemas.microsoft.com/office/drawing/2014/main" id="{4E4795E9-DF18-4BAD-B61B-B67F3737B3B2}"/>
              </a:ext>
            </a:extLst>
          </p:cNvPr>
          <p:cNvSpPr>
            <a:spLocks noGrp="1"/>
          </p:cNvSpPr>
          <p:nvPr>
            <p:ph type="body" sz="quarter" idx="11"/>
          </p:nvPr>
        </p:nvSpPr>
        <p:spPr>
          <a:xfrm>
            <a:off x="584144" y="2255318"/>
            <a:ext cx="4798084" cy="3841052"/>
          </a:xfrm>
        </p:spPr>
        <p:txBody>
          <a:bodyPr/>
          <a:lstStyle/>
          <a:p>
            <a:pPr lvl="0"/>
            <a:r>
              <a:rPr lang="en-CA" dirty="0"/>
              <a:t>Challenge</a:t>
            </a:r>
          </a:p>
          <a:p>
            <a:pPr lvl="1"/>
            <a:r>
              <a:rPr lang="en-US" dirty="0"/>
              <a:t>The Advanced Threat Analytics’ center was using an on-premises instance of MongoDB as its main database. In developing the Azure Advanced Threat Protection center, a managed service in the cloud, Microsoft needed something more performant and scalable.</a:t>
            </a:r>
          </a:p>
          <a:p>
            <a:pPr lvl="0"/>
            <a:r>
              <a:rPr lang="en-CA" dirty="0"/>
              <a:t>Solution</a:t>
            </a:r>
          </a:p>
          <a:p>
            <a:pPr lvl="1"/>
            <a:r>
              <a:rPr lang="en-US" dirty="0"/>
              <a:t>Azure Cosmos DB delivered: </a:t>
            </a:r>
          </a:p>
          <a:p>
            <a:pPr marL="171450" lvl="1" indent="-171450">
              <a:spcBef>
                <a:spcPts val="600"/>
              </a:spcBef>
              <a:buFont typeface="Arial" panose="020B0604020202020204" pitchFamily="34" charset="0"/>
              <a:buChar char="•"/>
            </a:pPr>
            <a:r>
              <a:rPr lang="en-US" b="1" dirty="0"/>
              <a:t>Fully-managed database </a:t>
            </a:r>
            <a:r>
              <a:rPr lang="en-US" dirty="0"/>
              <a:t>with </a:t>
            </a:r>
            <a:r>
              <a:rPr lang="en-US" b="1" dirty="0"/>
              <a:t>automatic scaling </a:t>
            </a:r>
            <a:r>
              <a:rPr lang="en-US" dirty="0"/>
              <a:t>and handling of maintenance and updates</a:t>
            </a:r>
            <a:endParaRPr lang="en-US" b="1" dirty="0"/>
          </a:p>
          <a:p>
            <a:pPr marL="171450" lvl="1" indent="-171450">
              <a:spcBef>
                <a:spcPts val="600"/>
              </a:spcBef>
              <a:buFont typeface="Arial" panose="020B0604020202020204" pitchFamily="34" charset="0"/>
              <a:buChar char="•"/>
            </a:pPr>
            <a:r>
              <a:rPr lang="en-US" b="1" dirty="0"/>
              <a:t>Elastic scale </a:t>
            </a:r>
            <a:r>
              <a:rPr lang="en-US" dirty="0"/>
              <a:t>of both storage and throughput to support 600% customer growth</a:t>
            </a:r>
          </a:p>
          <a:p>
            <a:pPr marL="171450" lvl="1" indent="-171450">
              <a:spcBef>
                <a:spcPts val="600"/>
              </a:spcBef>
              <a:buFont typeface="Arial" panose="020B0604020202020204" pitchFamily="34" charset="0"/>
              <a:buChar char="•"/>
            </a:pPr>
            <a:r>
              <a:rPr lang="en-US" dirty="0"/>
              <a:t>Flexibility with support for both </a:t>
            </a:r>
            <a:r>
              <a:rPr lang="en-US" b="1" dirty="0"/>
              <a:t>NoSQL API </a:t>
            </a:r>
            <a:r>
              <a:rPr lang="en-US" dirty="0"/>
              <a:t>and </a:t>
            </a:r>
            <a:r>
              <a:rPr lang="en-US" b="1" dirty="0"/>
              <a:t>Azure Cosmos DB for MongoDB</a:t>
            </a:r>
          </a:p>
          <a:p>
            <a:pPr marL="171450" lvl="1" indent="-171450">
              <a:spcBef>
                <a:spcPts val="600"/>
              </a:spcBef>
              <a:buFont typeface="Arial" panose="020B0604020202020204" pitchFamily="34" charset="0"/>
              <a:buChar char="•"/>
            </a:pPr>
            <a:r>
              <a:rPr lang="en-US" dirty="0"/>
              <a:t>Ease of mind with </a:t>
            </a:r>
            <a:r>
              <a:rPr lang="en-US" b="1" dirty="0"/>
              <a:t>99.999% availability worldwide</a:t>
            </a:r>
          </a:p>
        </p:txBody>
      </p:sp>
      <p:pic>
        <p:nvPicPr>
          <p:cNvPr id="6" name="MS logo white - EMF" descr="Microsoft logo">
            <a:extLst>
              <a:ext uri="{FF2B5EF4-FFF2-40B4-BE49-F238E27FC236}">
                <a16:creationId xmlns:a16="http://schemas.microsoft.com/office/drawing/2014/main" id="{50ABAA2E-60FB-4809-9AB4-879B518E2544}"/>
              </a:ext>
            </a:extLst>
          </p:cNvPr>
          <p:cNvPicPr>
            <a:picLocks noChangeAspect="1"/>
          </p:cNvPicPr>
          <p:nvPr/>
        </p:nvPicPr>
        <p:blipFill>
          <a:blip r:embed="rId3" cstate="screen">
            <a:lum bright="100000"/>
            <a:extLst>
              <a:ext uri="{28A0092B-C50C-407E-A947-70E740481C1C}">
                <a14:useLocalDpi xmlns:a14="http://schemas.microsoft.com/office/drawing/2010/main"/>
              </a:ext>
            </a:extLst>
          </a:blip>
          <a:stretch>
            <a:fillRect/>
          </a:stretch>
        </p:blipFill>
        <p:spPr bwMode="black">
          <a:xfrm>
            <a:off x="584200" y="6281738"/>
            <a:ext cx="1366245" cy="292608"/>
          </a:xfrm>
          <a:prstGeom prst="rect">
            <a:avLst/>
          </a:prstGeom>
        </p:spPr>
      </p:pic>
      <p:pic>
        <p:nvPicPr>
          <p:cNvPr id="8" name="Picture Placeholder 11" descr="A man walking inside Microsoft Azure data center.">
            <a:extLst>
              <a:ext uri="{FF2B5EF4-FFF2-40B4-BE49-F238E27FC236}">
                <a16:creationId xmlns:a16="http://schemas.microsoft.com/office/drawing/2014/main" id="{257F8312-1BF4-4463-A0F2-0D21F6C34BB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4840" y="0"/>
            <a:ext cx="6096000" cy="6858000"/>
          </a:xfrm>
          <a:prstGeom prst="rect">
            <a:avLst/>
          </a:prstGeom>
        </p:spPr>
      </p:pic>
      <p:sp>
        <p:nvSpPr>
          <p:cNvPr id="11" name="Rectangle 10">
            <a:extLst>
              <a:ext uri="{FF2B5EF4-FFF2-40B4-BE49-F238E27FC236}">
                <a16:creationId xmlns:a16="http://schemas.microsoft.com/office/drawing/2014/main" id="{2D9335AE-8CAD-4EC3-A6B3-2822DFC0D082}"/>
              </a:ext>
              <a:ext uri="{C183D7F6-B498-43B3-948B-1728B52AA6E4}">
                <adec:decorative xmlns:adec="http://schemas.microsoft.com/office/drawing/2017/decorative" val="1"/>
              </a:ext>
            </a:extLst>
          </p:cNvPr>
          <p:cNvSpPr/>
          <p:nvPr/>
        </p:nvSpPr>
        <p:spPr bwMode="auto">
          <a:xfrm>
            <a:off x="6677824" y="4232466"/>
            <a:ext cx="4930032" cy="2039112"/>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9EAF597D-E552-4F3E-A06B-E996DBB31151}"/>
              </a:ext>
            </a:extLst>
          </p:cNvPr>
          <p:cNvSpPr>
            <a:spLocks noGrp="1"/>
          </p:cNvSpPr>
          <p:nvPr>
            <p:ph sz="quarter" idx="12"/>
          </p:nvPr>
        </p:nvSpPr>
        <p:spPr>
          <a:xfrm>
            <a:off x="7170689" y="4516288"/>
            <a:ext cx="4115785" cy="1605482"/>
          </a:xfrm>
        </p:spPr>
        <p:txBody>
          <a:bodyPr/>
          <a:lstStyle/>
          <a:p>
            <a:pPr lvl="0" algn="r" defTabSz="932472" fontAlgn="base">
              <a:lnSpc>
                <a:spcPct val="114000"/>
              </a:lnSpc>
              <a:spcBef>
                <a:spcPct val="0"/>
              </a:spcBef>
              <a:spcAft>
                <a:spcPct val="0"/>
              </a:spcAft>
              <a:buSzTx/>
              <a:defRPr/>
            </a:pPr>
            <a:r>
              <a:rPr lang="en-US" sz="1400" kern="0">
                <a:gradFill>
                  <a:gsLst>
                    <a:gs pos="0">
                      <a:srgbClr val="FFFFFF"/>
                    </a:gs>
                    <a:gs pos="100000">
                      <a:srgbClr val="FFFFFF"/>
                    </a:gs>
                  </a:gsLst>
                  <a:lin ang="5400000" scaled="0"/>
                </a:gradFill>
                <a:ea typeface="Segoe UI" pitchFamily="34" charset="0"/>
              </a:rPr>
              <a:t>“Azure Cosmos DB gives us everything we need to deliver an enterprise-grade security service that’s capable of supporting the largest companies in the world, including Microsoft itself.”</a:t>
            </a:r>
          </a:p>
          <a:p>
            <a:pPr lvl="0" algn="r" defTabSz="932472" fontAlgn="base">
              <a:lnSpc>
                <a:spcPct val="114000"/>
              </a:lnSpc>
              <a:spcBef>
                <a:spcPts val="600"/>
              </a:spcBef>
              <a:spcAft>
                <a:spcPct val="0"/>
              </a:spcAft>
              <a:buSzTx/>
              <a:defRPr/>
            </a:pPr>
            <a:r>
              <a:rPr lang="en-US" sz="1400" kern="0" err="1">
                <a:solidFill>
                  <a:srgbClr val="50E6FF"/>
                </a:solidFill>
                <a:latin typeface="Segoe UI Semibold"/>
                <a:ea typeface="Segoe UI" pitchFamily="34" charset="0"/>
              </a:rPr>
              <a:t>Yaron</a:t>
            </a:r>
            <a:r>
              <a:rPr lang="en-US" sz="1400" kern="0">
                <a:solidFill>
                  <a:srgbClr val="50E6FF"/>
                </a:solidFill>
                <a:latin typeface="Segoe UI Semibold"/>
                <a:ea typeface="Segoe UI" pitchFamily="34" charset="0"/>
              </a:rPr>
              <a:t> </a:t>
            </a:r>
            <a:r>
              <a:rPr lang="en-US" sz="1400" kern="0" err="1">
                <a:solidFill>
                  <a:srgbClr val="50E6FF"/>
                </a:solidFill>
                <a:latin typeface="Segoe UI Semibold"/>
                <a:ea typeface="Segoe UI" pitchFamily="34" charset="0"/>
              </a:rPr>
              <a:t>Hagai</a:t>
            </a:r>
            <a:endParaRPr lang="en-US" sz="1400" kern="0">
              <a:solidFill>
                <a:srgbClr val="50E6FF"/>
              </a:solidFill>
              <a:latin typeface="Segoe UI Semibold"/>
              <a:ea typeface="Segoe UI" pitchFamily="34" charset="0"/>
            </a:endParaRPr>
          </a:p>
          <a:p>
            <a:pPr lvl="0" algn="r" defTabSz="932472" fontAlgn="base">
              <a:lnSpc>
                <a:spcPct val="114000"/>
              </a:lnSpc>
              <a:spcBef>
                <a:spcPts val="0"/>
              </a:spcBef>
              <a:spcAft>
                <a:spcPct val="0"/>
              </a:spcAft>
              <a:buSzTx/>
              <a:defRPr/>
            </a:pPr>
            <a:r>
              <a:rPr lang="en-US" sz="1200" kern="0">
                <a:gradFill>
                  <a:gsLst>
                    <a:gs pos="0">
                      <a:srgbClr val="FFFFFF"/>
                    </a:gs>
                    <a:gs pos="100000">
                      <a:srgbClr val="FFFFFF"/>
                    </a:gs>
                  </a:gsLst>
                  <a:lin ang="5400000" scaled="0"/>
                </a:gradFill>
                <a:ea typeface="Segoe UI" pitchFamily="34" charset="0"/>
              </a:rPr>
              <a:t>Principal Group Engineering Manager</a:t>
            </a:r>
          </a:p>
        </p:txBody>
      </p:sp>
    </p:spTree>
    <p:extLst>
      <p:ext uri="{BB962C8B-B14F-4D97-AF65-F5344CB8AC3E}">
        <p14:creationId xmlns:p14="http://schemas.microsoft.com/office/powerpoint/2010/main" val="1391386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DC2D1A3-E124-2F40-9075-E486F3C75604}"/>
              </a:ext>
            </a:extLst>
          </p:cNvPr>
          <p:cNvSpPr>
            <a:spLocks noGrp="1"/>
          </p:cNvSpPr>
          <p:nvPr>
            <p:ph type="title"/>
          </p:nvPr>
        </p:nvSpPr>
        <p:spPr>
          <a:xfrm>
            <a:off x="666111" y="1781197"/>
            <a:ext cx="2740029" cy="1477328"/>
          </a:xfrm>
        </p:spPr>
        <p:txBody>
          <a:bodyPr anchor="b"/>
          <a:lstStyle/>
          <a:p>
            <a:r>
              <a:rPr lang="en-CA" sz="3200">
                <a:noFill/>
              </a:rPr>
              <a:t>Developers have new requirements</a:t>
            </a:r>
          </a:p>
        </p:txBody>
      </p:sp>
      <p:sp>
        <p:nvSpPr>
          <p:cNvPr id="3" name="Content Placeholder 2">
            <a:extLst>
              <a:ext uri="{FF2B5EF4-FFF2-40B4-BE49-F238E27FC236}">
                <a16:creationId xmlns:a16="http://schemas.microsoft.com/office/drawing/2014/main" id="{35913B23-B948-4564-AD84-E7649B6C50EE}"/>
              </a:ext>
            </a:extLst>
          </p:cNvPr>
          <p:cNvSpPr>
            <a:spLocks noGrp="1"/>
          </p:cNvSpPr>
          <p:nvPr>
            <p:ph sz="quarter" idx="10"/>
          </p:nvPr>
        </p:nvSpPr>
        <p:spPr>
          <a:xfrm>
            <a:off x="666111" y="3428765"/>
            <a:ext cx="2740029" cy="1938992"/>
          </a:xfrm>
        </p:spPr>
        <p:txBody>
          <a:bodyPr/>
          <a:lstStyle/>
          <a:p>
            <a:pPr lvl="0" defTabSz="914400">
              <a:spcBef>
                <a:spcPts val="0"/>
              </a:spcBef>
              <a:buSzTx/>
            </a:pPr>
            <a:r>
              <a:rPr lang="en-CA" sz="1800" b="1">
                <a:noFill/>
                <a:latin typeface="Segoe UI Semibold"/>
                <a:cs typeface="+mn-cs"/>
              </a:rPr>
              <a:t>Today, </a:t>
            </a:r>
            <a:r>
              <a:rPr lang="en-CA" sz="1800" b="1" err="1">
                <a:noFill/>
                <a:latin typeface="Segoe UI Semibold"/>
                <a:cs typeface="+mn-cs"/>
              </a:rPr>
              <a:t>devs</a:t>
            </a:r>
            <a:r>
              <a:rPr lang="en-CA" sz="1800" b="1">
                <a:noFill/>
                <a:latin typeface="Segoe UI Semibold"/>
                <a:cs typeface="+mn-cs"/>
              </a:rPr>
              <a:t> need the flexibility to enable rapid app development, the responsiveness to manage changes, and the ability to handle high data volumes</a:t>
            </a:r>
          </a:p>
        </p:txBody>
      </p:sp>
      <p:pic>
        <p:nvPicPr>
          <p:cNvPr id="5" name="Picture 2" descr="Close-up of the hand of a person using a laptop displaying an application.">
            <a:extLst>
              <a:ext uri="{FF2B5EF4-FFF2-40B4-BE49-F238E27FC236}">
                <a16:creationId xmlns:a16="http://schemas.microsoft.com/office/drawing/2014/main" id="{989A4F08-7BFE-224E-8F8B-A5BA9104F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DB2875E-01FE-4982-B7AF-564FB3D75564}"/>
              </a:ext>
              <a:ext uri="{C183D7F6-B498-43B3-948B-1728B52AA6E4}">
                <adec:decorative xmlns:adec="http://schemas.microsoft.com/office/drawing/2017/decorative" val="1"/>
              </a:ext>
            </a:extLst>
          </p:cNvPr>
          <p:cNvGrpSpPr/>
          <p:nvPr/>
        </p:nvGrpSpPr>
        <p:grpSpPr>
          <a:xfrm>
            <a:off x="415559" y="434340"/>
            <a:ext cx="3213370" cy="6080760"/>
            <a:chOff x="415559" y="434340"/>
            <a:chExt cx="3213370" cy="6080760"/>
          </a:xfrm>
        </p:grpSpPr>
        <p:sp>
          <p:nvSpPr>
            <p:cNvPr id="9" name="Rectangle 8">
              <a:extLst>
                <a:ext uri="{FF2B5EF4-FFF2-40B4-BE49-F238E27FC236}">
                  <a16:creationId xmlns:a16="http://schemas.microsoft.com/office/drawing/2014/main" id="{9399B7AC-5E60-7143-A0C4-72D5C682A943}"/>
                </a:ext>
                <a:ext uri="{C183D7F6-B498-43B3-948B-1728B52AA6E4}">
                  <adec:decorative xmlns:adec="http://schemas.microsoft.com/office/drawing/2017/decorative" val="1"/>
                </a:ext>
              </a:extLst>
            </p:cNvPr>
            <p:cNvSpPr/>
            <p:nvPr/>
          </p:nvSpPr>
          <p:spPr bwMode="auto">
            <a:xfrm>
              <a:off x="415559" y="434340"/>
              <a:ext cx="3213370" cy="6080760"/>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587E131F-8839-A24C-B5FA-769EF81C5B64}"/>
                </a:ext>
                <a:ext uri="{C183D7F6-B498-43B3-948B-1728B52AA6E4}">
                  <adec:decorative xmlns:adec="http://schemas.microsoft.com/office/drawing/2017/decorative" val="1"/>
                </a:ext>
              </a:extLst>
            </p:cNvPr>
            <p:cNvSpPr/>
            <p:nvPr/>
          </p:nvSpPr>
          <p:spPr>
            <a:xfrm>
              <a:off x="666111" y="3429000"/>
              <a:ext cx="2740029" cy="1107996"/>
            </a:xfrm>
            <a:prstGeom prst="rect">
              <a:avLst/>
            </a:prstGeom>
          </p:spPr>
          <p:txBody>
            <a:bodyPr wrap="square" lIns="0" tIns="0" rIns="0" bIns="0">
              <a:spAutoFit/>
            </a:bodyPr>
            <a:lstStyle/>
            <a:p>
              <a:r>
                <a:rPr lang="en-CA" b="1" dirty="0">
                  <a:solidFill>
                    <a:schemeClr val="bg1"/>
                  </a:solidFill>
                  <a:latin typeface="+mj-lt"/>
                </a:rPr>
                <a:t>Today, </a:t>
              </a:r>
              <a:r>
                <a:rPr lang="en-CA" b="1" dirty="0" err="1">
                  <a:solidFill>
                    <a:schemeClr val="bg1"/>
                  </a:solidFill>
                  <a:latin typeface="+mj-lt"/>
                </a:rPr>
                <a:t>devs</a:t>
              </a:r>
              <a:r>
                <a:rPr lang="en-CA" b="1" dirty="0">
                  <a:solidFill>
                    <a:schemeClr val="bg1"/>
                  </a:solidFill>
                  <a:latin typeface="+mj-lt"/>
                </a:rPr>
                <a:t> need flexibility, responsiveness, and the ability to handle high data volumes</a:t>
              </a:r>
            </a:p>
          </p:txBody>
        </p:sp>
        <p:sp>
          <p:nvSpPr>
            <p:cNvPr id="4" name="TextBox 3">
              <a:extLst>
                <a:ext uri="{FF2B5EF4-FFF2-40B4-BE49-F238E27FC236}">
                  <a16:creationId xmlns:a16="http://schemas.microsoft.com/office/drawing/2014/main" id="{F5730693-F07A-442D-9EB3-1DCD18AB6857}"/>
                </a:ext>
                <a:ext uri="{C183D7F6-B498-43B3-948B-1728B52AA6E4}">
                  <adec:decorative xmlns:adec="http://schemas.microsoft.com/office/drawing/2017/decorative" val="1"/>
                </a:ext>
              </a:extLst>
            </p:cNvPr>
            <p:cNvSpPr txBox="1"/>
            <p:nvPr/>
          </p:nvSpPr>
          <p:spPr>
            <a:xfrm>
              <a:off x="666112" y="1798839"/>
              <a:ext cx="2539102" cy="1469311"/>
            </a:xfrm>
            <a:prstGeom prst="rect">
              <a:avLst/>
            </a:prstGeom>
            <a:noFill/>
          </p:spPr>
          <p:txBody>
            <a:bodyPr wrap="square" lIns="0" tIns="0" rIns="0" bIns="0" rtlCol="0">
              <a:spAutoFit/>
            </a:bodyPr>
            <a:lstStyle/>
            <a:p>
              <a:r>
                <a:rPr lang="en-CA" sz="3200" spc="-50">
                  <a:ln w="3175">
                    <a:noFill/>
                  </a:ln>
                  <a:solidFill>
                    <a:srgbClr val="50E6FF"/>
                  </a:solidFill>
                  <a:latin typeface="Segoe UI Semibold"/>
                  <a:cs typeface="Segoe UI" pitchFamily="34" charset="0"/>
                </a:rPr>
                <a:t>Developers have new requirements</a:t>
              </a:r>
              <a:endParaRPr lang="en-US" sz="200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622441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p:txBody>
          <a:bodyPr/>
          <a:lstStyle/>
          <a:p>
            <a:r>
              <a:rPr lang="en-US"/>
              <a:t>Azure Cosmos DB for Apache Cassandra</a:t>
            </a:r>
          </a:p>
        </p:txBody>
      </p:sp>
      <p:sp>
        <p:nvSpPr>
          <p:cNvPr id="3" name="Content Placeholder 2">
            <a:extLst>
              <a:ext uri="{FF2B5EF4-FFF2-40B4-BE49-F238E27FC236}">
                <a16:creationId xmlns:a16="http://schemas.microsoft.com/office/drawing/2014/main" id="{D52BBAB0-B229-4EDC-9F94-072690E30C6C}"/>
              </a:ext>
            </a:extLst>
          </p:cNvPr>
          <p:cNvSpPr>
            <a:spLocks noGrp="1"/>
          </p:cNvSpPr>
          <p:nvPr>
            <p:ph sz="quarter" idx="10"/>
          </p:nvPr>
        </p:nvSpPr>
        <p:spPr>
          <a:xfrm>
            <a:off x="417076" y="976357"/>
            <a:ext cx="11375253" cy="558998"/>
          </a:xfrm>
        </p:spPr>
        <p:txBody>
          <a:bodyPr/>
          <a:lstStyle/>
          <a:p>
            <a:pPr lvl="0" defTabSz="914400">
              <a:lnSpc>
                <a:spcPct val="100000"/>
              </a:lnSpc>
              <a:spcAft>
                <a:spcPts val="600"/>
              </a:spcAft>
              <a:buSzTx/>
              <a:defRPr/>
            </a:pPr>
            <a:r>
              <a:rPr lang="en-US" sz="1800">
                <a:solidFill>
                  <a:prstClr val="white"/>
                </a:solidFill>
                <a:latin typeface="Segoe UI Semibold"/>
              </a:rPr>
              <a:t>Support your Cassandra workloads with industry leading, financially backed SLAs that free you of database management tasks and lower TCO</a:t>
            </a:r>
          </a:p>
        </p:txBody>
      </p:sp>
      <p:sp>
        <p:nvSpPr>
          <p:cNvPr id="5" name="Content Placeholder 4">
            <a:extLst>
              <a:ext uri="{FF2B5EF4-FFF2-40B4-BE49-F238E27FC236}">
                <a16:creationId xmlns:a16="http://schemas.microsoft.com/office/drawing/2014/main" id="{98712B20-8D35-476D-817F-89E4106123D6}"/>
              </a:ext>
            </a:extLst>
          </p:cNvPr>
          <p:cNvSpPr>
            <a:spLocks noGrp="1"/>
          </p:cNvSpPr>
          <p:nvPr>
            <p:ph sz="quarter" idx="11"/>
          </p:nvPr>
        </p:nvSpPr>
        <p:spPr>
          <a:xfrm>
            <a:off x="1245631" y="1868807"/>
            <a:ext cx="2209006" cy="249299"/>
          </a:xfrm>
        </p:spPr>
        <p:txBody>
          <a:bodyPr/>
          <a:lstStyle/>
          <a:p>
            <a:pPr lvl="0" defTabSz="914400">
              <a:spcAft>
                <a:spcPts val="600"/>
              </a:spcAft>
              <a:buSzTx/>
              <a:defRPr/>
            </a:pPr>
            <a:r>
              <a:rPr lang="en-US" sz="1800">
                <a:solidFill>
                  <a:srgbClr val="50E6FF"/>
                </a:solidFill>
                <a:latin typeface="Segoe UI Semibold"/>
              </a:rPr>
              <a:t>Premium capabilities</a:t>
            </a:r>
          </a:p>
        </p:txBody>
      </p:sp>
      <p:cxnSp>
        <p:nvCxnSpPr>
          <p:cNvPr id="70" name="Straight Connector 69">
            <a:extLst>
              <a:ext uri="{FF2B5EF4-FFF2-40B4-BE49-F238E27FC236}">
                <a16:creationId xmlns:a16="http://schemas.microsoft.com/office/drawing/2014/main" id="{60AC684E-B855-4147-BF82-86CE5EF2C9A6}"/>
              </a:ext>
              <a:ext uri="{C183D7F6-B498-43B3-948B-1728B52AA6E4}">
                <adec:decorative xmlns:adec="http://schemas.microsoft.com/office/drawing/2017/decorative" val="1"/>
              </a:ext>
            </a:extLst>
          </p:cNvPr>
          <p:cNvCxnSpPr>
            <a:cxnSpLocks/>
          </p:cNvCxnSpPr>
          <p:nvPr/>
        </p:nvCxnSpPr>
        <p:spPr>
          <a:xfrm>
            <a:off x="3690891" y="1970496"/>
            <a:ext cx="2661783" cy="0"/>
          </a:xfrm>
          <a:prstGeom prst="line">
            <a:avLst/>
          </a:prstGeom>
          <a:noFill/>
          <a:ln w="19050" cap="rnd" cmpd="sng" algn="ctr">
            <a:solidFill>
              <a:srgbClr val="50E6FF"/>
            </a:solidFill>
            <a:prstDash val="solid"/>
            <a:headEnd type="none"/>
            <a:tailEnd type="arrow" w="lg" len="med"/>
          </a:ln>
          <a:effectLst/>
        </p:spPr>
      </p:cxnSp>
      <p:sp>
        <p:nvSpPr>
          <p:cNvPr id="10" name="Content Placeholder 9">
            <a:extLst>
              <a:ext uri="{FF2B5EF4-FFF2-40B4-BE49-F238E27FC236}">
                <a16:creationId xmlns:a16="http://schemas.microsoft.com/office/drawing/2014/main" id="{53B5AED9-AB7A-4345-823A-DD2DC2A5A48E}"/>
              </a:ext>
            </a:extLst>
          </p:cNvPr>
          <p:cNvSpPr>
            <a:spLocks noGrp="1"/>
          </p:cNvSpPr>
          <p:nvPr>
            <p:ph sz="quarter" idx="16"/>
          </p:nvPr>
        </p:nvSpPr>
        <p:spPr>
          <a:xfrm>
            <a:off x="6639758" y="1868351"/>
            <a:ext cx="3883426" cy="260902"/>
          </a:xfrm>
        </p:spPr>
        <p:txBody>
          <a:bodyPr/>
          <a:lstStyle/>
          <a:p>
            <a:pPr lvl="0" defTabSz="914400">
              <a:spcAft>
                <a:spcPts val="600"/>
              </a:spcAft>
              <a:buSzTx/>
              <a:defRPr/>
            </a:pPr>
            <a:r>
              <a:rPr lang="pt-BR" sz="1800">
                <a:solidFill>
                  <a:srgbClr val="50E6FF"/>
                </a:solidFill>
                <a:latin typeface="Segoe UI Semibold"/>
              </a:rPr>
              <a:t>Delivered with migration made easy</a:t>
            </a:r>
            <a:endParaRPr lang="en-US" sz="1800">
              <a:solidFill>
                <a:srgbClr val="50E6FF"/>
              </a:solidFill>
              <a:latin typeface="Segoe UI Semibold"/>
            </a:endParaRP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5C553D98-C8AE-4729-A452-F317903443CD}"/>
              </a:ext>
            </a:extLst>
          </p:cNvPr>
          <p:cNvSpPr>
            <a:spLocks noGrp="1"/>
          </p:cNvSpPr>
          <p:nvPr>
            <p:ph sz="quarter" idx="12"/>
          </p:nvPr>
        </p:nvSpPr>
        <p:spPr>
          <a:xfrm>
            <a:off x="1247348" y="2304382"/>
            <a:ext cx="3284956" cy="684424"/>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Guaranteed data consistency and throughput</a:t>
            </a:r>
          </a:p>
        </p:txBody>
      </p:sp>
      <p:grpSp>
        <p:nvGrpSpPr>
          <p:cNvPr id="76" name="Group 75">
            <a:extLst>
              <a:ext uri="{FF2B5EF4-FFF2-40B4-BE49-F238E27FC236}">
                <a16:creationId xmlns:a16="http://schemas.microsoft.com/office/drawing/2014/main" id="{F7D21B7B-8B6F-4278-A41C-A0A2A12127EC}"/>
              </a:ext>
              <a:ext uri="{C183D7F6-B498-43B3-948B-1728B52AA6E4}">
                <adec:decorative xmlns:adec="http://schemas.microsoft.com/office/drawing/2017/decorative" val="1"/>
              </a:ext>
            </a:extLst>
          </p:cNvPr>
          <p:cNvGrpSpPr/>
          <p:nvPr/>
        </p:nvGrpSpPr>
        <p:grpSpPr>
          <a:xfrm>
            <a:off x="427038" y="3114937"/>
            <a:ext cx="4990582" cy="2063144"/>
            <a:chOff x="427038" y="3114937"/>
            <a:chExt cx="10071937" cy="2063144"/>
          </a:xfrm>
        </p:grpSpPr>
        <p:cxnSp>
          <p:nvCxnSpPr>
            <p:cNvPr id="77" name="Straight Connector 76">
              <a:extLst>
                <a:ext uri="{FF2B5EF4-FFF2-40B4-BE49-F238E27FC236}">
                  <a16:creationId xmlns:a16="http://schemas.microsoft.com/office/drawing/2014/main" id="{30A6D52A-7FFE-4A01-A800-2A0A52B2E108}"/>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78" name="Straight Connector 77">
              <a:extLst>
                <a:ext uri="{FF2B5EF4-FFF2-40B4-BE49-F238E27FC236}">
                  <a16:creationId xmlns:a16="http://schemas.microsoft.com/office/drawing/2014/main" id="{5E2D8B4A-08BA-4631-A272-517D54CACCE4}"/>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79" name="Straight Connector 78">
              <a:extLst>
                <a:ext uri="{FF2B5EF4-FFF2-40B4-BE49-F238E27FC236}">
                  <a16:creationId xmlns:a16="http://schemas.microsoft.com/office/drawing/2014/main" id="{E7CB3283-2E2C-4BA0-AB98-C9492F02F720}"/>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1090AA0D-40CB-46A1-8DE5-BBB2F778C95E}"/>
              </a:ext>
            </a:extLst>
          </p:cNvPr>
          <p:cNvSpPr>
            <a:spLocks noGrp="1"/>
          </p:cNvSpPr>
          <p:nvPr>
            <p:ph sz="quarter" idx="13"/>
          </p:nvPr>
        </p:nvSpPr>
        <p:spPr>
          <a:xfrm>
            <a:off x="1247348" y="3418963"/>
            <a:ext cx="4473454" cy="483874"/>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Languages of your choice with SDKs for .NET, Java, and Python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Columnar data model</a:t>
            </a:r>
          </a:p>
        </p:txBody>
      </p:sp>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075EC211-9524-4D23-8CAE-7092BB3CC333}"/>
              </a:ext>
            </a:extLst>
          </p:cNvPr>
          <p:cNvSpPr>
            <a:spLocks noGrp="1"/>
          </p:cNvSpPr>
          <p:nvPr>
            <p:ph sz="quarter" idx="14"/>
          </p:nvPr>
        </p:nvSpPr>
        <p:spPr>
          <a:xfrm>
            <a:off x="1248183" y="4460415"/>
            <a:ext cx="4091226" cy="484893"/>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Industry-leading 99.999% availability worldwide SLA</a:t>
            </a:r>
            <a:endParaRPr lang="en-US" sz="1200" kern="0">
              <a:solidFill>
                <a:prstClr val="white"/>
              </a:solidFill>
              <a:cs typeface="Segoe UI" panose="020B0502040204020203" pitchFamily="34" charset="0"/>
            </a:endParaRP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42FE24CD-6FF7-45CD-B3B6-1254F2D373D4}"/>
              </a:ext>
            </a:extLst>
          </p:cNvPr>
          <p:cNvSpPr>
            <a:spLocks noGrp="1"/>
          </p:cNvSpPr>
          <p:nvPr>
            <p:ph sz="quarter" idx="15"/>
          </p:nvPr>
        </p:nvSpPr>
        <p:spPr>
          <a:xfrm>
            <a:off x="1247000" y="5221268"/>
            <a:ext cx="4575125" cy="1241528"/>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Dynamic and limitless autoscaling for unpredictable workloads with high performance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Cost-effective serverless model for spiky workloads with moderate needs</a:t>
            </a:r>
          </a:p>
        </p:txBody>
      </p:sp>
      <p:sp>
        <p:nvSpPr>
          <p:cNvPr id="11" name="Content Placeholder 10">
            <a:extLst>
              <a:ext uri="{FF2B5EF4-FFF2-40B4-BE49-F238E27FC236}">
                <a16:creationId xmlns:a16="http://schemas.microsoft.com/office/drawing/2014/main" id="{3F10DB6B-F0B6-4F98-9626-F02F124A3ADD}"/>
              </a:ext>
            </a:extLst>
          </p:cNvPr>
          <p:cNvSpPr>
            <a:spLocks noGrp="1"/>
          </p:cNvSpPr>
          <p:nvPr>
            <p:ph sz="quarter" idx="17"/>
          </p:nvPr>
        </p:nvSpPr>
        <p:spPr>
          <a:xfrm>
            <a:off x="6704465" y="2331263"/>
            <a:ext cx="4775200" cy="1142242"/>
          </a:xfrm>
        </p:spPr>
        <p:txBody>
          <a:bodyPr/>
          <a:lstStyle/>
          <a:p>
            <a:pPr marL="233363" lvl="0" indent="-233363" defTabSz="932742">
              <a:lnSpc>
                <a:spcPct val="100000"/>
              </a:lnSpc>
              <a:spcBef>
                <a:spcPts val="600"/>
              </a:spcBef>
              <a:spcAft>
                <a:spcPts val="600"/>
              </a:spcAft>
              <a:buFont typeface="Arial" panose="020B0604020202020204" pitchFamily="34" charset="0"/>
              <a:buChar char="•"/>
              <a:defRPr/>
            </a:pPr>
            <a:r>
              <a:rPr lang="en-US" sz="1200">
                <a:solidFill>
                  <a:prstClr val="white"/>
                </a:solidFill>
                <a:cs typeface="Segoe UI Semilight" panose="020B0402040204020203" pitchFamily="34" charset="0"/>
              </a:rPr>
              <a:t>Wire protocol support for Cassandra Query Language (CQL) v3.11</a:t>
            </a:r>
          </a:p>
          <a:p>
            <a:pPr marL="233363" lvl="0" indent="-233363" defTabSz="932742">
              <a:lnSpc>
                <a:spcPct val="100000"/>
              </a:lnSpc>
              <a:spcBef>
                <a:spcPts val="600"/>
              </a:spcBef>
              <a:spcAft>
                <a:spcPts val="600"/>
              </a:spcAft>
              <a:buFont typeface="Arial" panose="020B0604020202020204" pitchFamily="34" charset="0"/>
              <a:buChar char="•"/>
              <a:defRPr/>
            </a:pPr>
            <a:r>
              <a:rPr lang="en-US" sz="1200">
                <a:solidFill>
                  <a:prstClr val="white"/>
                </a:solidFill>
                <a:cs typeface="Segoe UI Semilight" panose="020B0402040204020203" pitchFamily="34" charset="0"/>
              </a:rPr>
              <a:t>Migration tools to guide your journey*:</a:t>
            </a:r>
          </a:p>
          <a:p>
            <a:pPr marL="457200" lvl="1" indent="-233363" defTabSz="932742">
              <a:lnSpc>
                <a:spcPct val="100000"/>
              </a:lnSpc>
              <a:spcBef>
                <a:spcPts val="600"/>
              </a:spcBef>
              <a:buFont typeface="Arial" panose="020B0604020202020204" pitchFamily="34" charset="0"/>
              <a:buChar char="•"/>
              <a:defRPr/>
            </a:pPr>
            <a:r>
              <a:rPr lang="en-US" sz="1200">
                <a:solidFill>
                  <a:srgbClr val="50E6FF"/>
                </a:solidFill>
                <a:cs typeface="Segoe UI Semilight" panose="020B0402040204020203" pitchFamily="34" charset="0"/>
                <a:hlinkClick r:id="rId2">
                  <a:extLst>
                    <a:ext uri="{A12FA001-AC4F-418D-AE19-62706E023703}">
                      <ahyp:hlinkClr xmlns:ahyp="http://schemas.microsoft.com/office/drawing/2018/hyperlinkcolor" val="tx"/>
                    </a:ext>
                  </a:extLst>
                </a:hlinkClick>
              </a:rPr>
              <a:t>Use </a:t>
            </a:r>
            <a:r>
              <a:rPr lang="en-US" sz="1200" err="1">
                <a:solidFill>
                  <a:srgbClr val="50E6FF"/>
                </a:solidFill>
                <a:cs typeface="Segoe UI Semilight" panose="020B0402040204020203" pitchFamily="34" charset="0"/>
                <a:hlinkClick r:id="rId2">
                  <a:extLst>
                    <a:ext uri="{A12FA001-AC4F-418D-AE19-62706E023703}">
                      <ahyp:hlinkClr xmlns:ahyp="http://schemas.microsoft.com/office/drawing/2018/hyperlinkcolor" val="tx"/>
                    </a:ext>
                  </a:extLst>
                </a:hlinkClick>
              </a:rPr>
              <a:t>cqlsh</a:t>
            </a:r>
            <a:r>
              <a:rPr lang="en-US" sz="1200">
                <a:solidFill>
                  <a:srgbClr val="50E6FF"/>
                </a:solidFill>
                <a:cs typeface="Segoe UI Semilight" panose="020B0402040204020203" pitchFamily="34" charset="0"/>
                <a:hlinkClick r:id="rId2">
                  <a:extLst>
                    <a:ext uri="{A12FA001-AC4F-418D-AE19-62706E023703}">
                      <ahyp:hlinkClr xmlns:ahyp="http://schemas.microsoft.com/office/drawing/2018/hyperlinkcolor" val="tx"/>
                    </a:ext>
                  </a:extLst>
                </a:hlinkClick>
              </a:rPr>
              <a:t> COPY command</a:t>
            </a:r>
            <a:endParaRPr lang="en-US" sz="1200">
              <a:solidFill>
                <a:srgbClr val="50E6FF"/>
              </a:solidFill>
              <a:cs typeface="Segoe UI Semilight" panose="020B0402040204020203" pitchFamily="34" charset="0"/>
            </a:endParaRPr>
          </a:p>
          <a:p>
            <a:pPr marL="457200" lvl="1" indent="-233363" defTabSz="932742">
              <a:lnSpc>
                <a:spcPct val="100000"/>
              </a:lnSpc>
              <a:spcBef>
                <a:spcPts val="600"/>
              </a:spcBef>
              <a:buFont typeface="Arial" panose="020B0604020202020204" pitchFamily="34" charset="0"/>
              <a:buChar char="•"/>
              <a:defRPr/>
            </a:pPr>
            <a:r>
              <a:rPr lang="en-US" sz="1200">
                <a:solidFill>
                  <a:srgbClr val="50E6FF"/>
                </a:solidFill>
                <a:cs typeface="Segoe UI Semilight" panose="020B0402040204020203" pitchFamily="34" charset="0"/>
                <a:hlinkClick r:id="rId3">
                  <a:extLst>
                    <a:ext uri="{A12FA001-AC4F-418D-AE19-62706E023703}">
                      <ahyp:hlinkClr xmlns:ahyp="http://schemas.microsoft.com/office/drawing/2018/hyperlinkcolor" val="tx"/>
                    </a:ext>
                  </a:extLst>
                </a:hlinkClick>
              </a:rPr>
              <a:t>Use Spark</a:t>
            </a:r>
            <a:endParaRPr lang="en-US" sz="1200">
              <a:solidFill>
                <a:srgbClr val="50E6FF"/>
              </a:solidFill>
              <a:cs typeface="Segoe UI Semilight" panose="020B0402040204020203" pitchFamily="34" charset="0"/>
            </a:endParaRPr>
          </a:p>
        </p:txBody>
      </p:sp>
      <p:grpSp>
        <p:nvGrpSpPr>
          <p:cNvPr id="18" name="Group 17" descr="Diagram showing Cassandra leading to Drivers such as Java 3.5+, C# 3.5+, Nodejs 3.5+, Python 3.15+, C++ 2.9, PHP 1.3, and Gocql which uses Cassandra wire protocol further leading to Azure Cosmos DB: Cassandra API.">
            <a:extLst>
              <a:ext uri="{FF2B5EF4-FFF2-40B4-BE49-F238E27FC236}">
                <a16:creationId xmlns:a16="http://schemas.microsoft.com/office/drawing/2014/main" id="{E493701A-AF20-4820-9C6B-2213E0DE235E}"/>
              </a:ext>
            </a:extLst>
          </p:cNvPr>
          <p:cNvGrpSpPr/>
          <p:nvPr/>
        </p:nvGrpSpPr>
        <p:grpSpPr>
          <a:xfrm>
            <a:off x="6170987" y="3899068"/>
            <a:ext cx="5755359" cy="1710606"/>
            <a:chOff x="6170987" y="3899068"/>
            <a:chExt cx="5755359" cy="1710606"/>
          </a:xfrm>
        </p:grpSpPr>
        <p:cxnSp>
          <p:nvCxnSpPr>
            <p:cNvPr id="59" name="Straight Arrow Connector 58">
              <a:extLst>
                <a:ext uri="{FF2B5EF4-FFF2-40B4-BE49-F238E27FC236}">
                  <a16:creationId xmlns:a16="http://schemas.microsoft.com/office/drawing/2014/main" id="{7A8B9AF5-9CD6-41BF-BEC8-70563B9ACE89}"/>
                </a:ext>
                <a:ext uri="{C183D7F6-B498-43B3-948B-1728B52AA6E4}">
                  <adec:decorative xmlns:adec="http://schemas.microsoft.com/office/drawing/2017/decorative" val="1"/>
                </a:ext>
              </a:extLst>
            </p:cNvPr>
            <p:cNvCxnSpPr>
              <a:cxnSpLocks/>
            </p:cNvCxnSpPr>
            <p:nvPr/>
          </p:nvCxnSpPr>
          <p:spPr>
            <a:xfrm>
              <a:off x="7375758" y="4761231"/>
              <a:ext cx="2541588" cy="0"/>
            </a:xfrm>
            <a:prstGeom prst="straightConnector1">
              <a:avLst/>
            </a:prstGeom>
            <a:noFill/>
            <a:ln w="19050" cap="sq" cmpd="sng" algn="ctr">
              <a:solidFill>
                <a:schemeClr val="tx1"/>
              </a:solidFill>
              <a:prstDash val="solid"/>
              <a:round/>
              <a:headEnd type="none" w="med" len="med"/>
              <a:tailEnd type="arrow" w="lg" len="med"/>
            </a:ln>
            <a:effectLst/>
          </p:spPr>
        </p:cxnSp>
        <p:sp>
          <p:nvSpPr>
            <p:cNvPr id="60" name="TextBox 59">
              <a:extLst>
                <a:ext uri="{FF2B5EF4-FFF2-40B4-BE49-F238E27FC236}">
                  <a16:creationId xmlns:a16="http://schemas.microsoft.com/office/drawing/2014/main" id="{AF0A9D19-20BA-4860-9DA2-DF729E76AF95}"/>
                </a:ext>
                <a:ext uri="{C183D7F6-B498-43B3-948B-1728B52AA6E4}">
                  <adec:decorative xmlns:adec="http://schemas.microsoft.com/office/drawing/2017/decorative" val="1"/>
                </a:ext>
              </a:extLst>
            </p:cNvPr>
            <p:cNvSpPr txBox="1"/>
            <p:nvPr/>
          </p:nvSpPr>
          <p:spPr>
            <a:xfrm>
              <a:off x="8710284" y="4933790"/>
              <a:ext cx="119603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charset="0"/>
                  <a:cs typeface="Segoe UI" charset="0"/>
                </a:rPr>
                <a:t>Cassandra wire protocol</a:t>
              </a:r>
            </a:p>
          </p:txBody>
        </p:sp>
        <p:grpSp>
          <p:nvGrpSpPr>
            <p:cNvPr id="61" name="Group 60">
              <a:extLst>
                <a:ext uri="{FF2B5EF4-FFF2-40B4-BE49-F238E27FC236}">
                  <a16:creationId xmlns:a16="http://schemas.microsoft.com/office/drawing/2014/main" id="{D0C45B9B-A06D-46A8-86D5-A10CA7B59D9D}"/>
                </a:ext>
                <a:ext uri="{C183D7F6-B498-43B3-948B-1728B52AA6E4}">
                  <adec:decorative xmlns:adec="http://schemas.microsoft.com/office/drawing/2017/decorative" val="1"/>
                </a:ext>
              </a:extLst>
            </p:cNvPr>
            <p:cNvGrpSpPr/>
            <p:nvPr/>
          </p:nvGrpSpPr>
          <p:grpSpPr>
            <a:xfrm>
              <a:off x="10047715" y="3946747"/>
              <a:ext cx="1717960" cy="1457275"/>
              <a:chOff x="10158607" y="2813231"/>
              <a:chExt cx="1717960" cy="1457275"/>
            </a:xfrm>
          </p:grpSpPr>
          <p:sp>
            <p:nvSpPr>
              <p:cNvPr id="62" name="TextBox 61">
                <a:extLst>
                  <a:ext uri="{FF2B5EF4-FFF2-40B4-BE49-F238E27FC236}">
                    <a16:creationId xmlns:a16="http://schemas.microsoft.com/office/drawing/2014/main" id="{F39370CA-03E6-4D52-A4BC-030D28EF1F71}"/>
                  </a:ext>
                  <a:ext uri="{C183D7F6-B498-43B3-948B-1728B52AA6E4}">
                    <adec:decorative xmlns:adec="http://schemas.microsoft.com/office/drawing/2017/decorative" val="1"/>
                  </a:ext>
                </a:extLst>
              </p:cNvPr>
              <p:cNvSpPr txBox="1"/>
              <p:nvPr/>
            </p:nvSpPr>
            <p:spPr>
              <a:xfrm>
                <a:off x="10158607" y="3531842"/>
                <a:ext cx="1717960" cy="738664"/>
              </a:xfrm>
              <a:prstGeom prst="rect">
                <a:avLst/>
              </a:prstGeom>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Azure Cosmos DB</a:t>
                </a:r>
                <a:r>
                  <a:rPr lang="en-US" sz="1400" kern="0">
                    <a:solidFill>
                      <a:srgbClr val="50E6FF"/>
                    </a:solidFill>
                    <a:latin typeface="Segoe UI Semibold"/>
                    <a:cs typeface="Segoe UI" panose="020B0502040204020203" pitchFamily="34" charset="0"/>
                  </a:rPr>
                  <a:t> for Apache Cassandra</a:t>
                </a:r>
                <a:endParaRPr kumimoji="0" lang="en-US" sz="14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pic>
            <p:nvPicPr>
              <p:cNvPr id="63" name="Graphic 62">
                <a:extLst>
                  <a:ext uri="{FF2B5EF4-FFF2-40B4-BE49-F238E27FC236}">
                    <a16:creationId xmlns:a16="http://schemas.microsoft.com/office/drawing/2014/main" id="{04E6EDF6-5203-4B86-88C3-35124AEFF6E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64732" y="2813231"/>
                <a:ext cx="695278" cy="695278"/>
              </a:xfrm>
              <a:prstGeom prst="rect">
                <a:avLst/>
              </a:prstGeom>
            </p:spPr>
          </p:pic>
        </p:grpSp>
        <p:grpSp>
          <p:nvGrpSpPr>
            <p:cNvPr id="64" name="Group 238">
              <a:extLst>
                <a:ext uri="{FF2B5EF4-FFF2-40B4-BE49-F238E27FC236}">
                  <a16:creationId xmlns:a16="http://schemas.microsoft.com/office/drawing/2014/main" id="{914748A6-8DE8-49D1-821E-6825D8C09821}"/>
                </a:ext>
                <a:ext uri="{C183D7F6-B498-43B3-948B-1728B52AA6E4}">
                  <adec:decorative xmlns:adec="http://schemas.microsoft.com/office/drawing/2017/decorative" val="1"/>
                </a:ext>
              </a:extLst>
            </p:cNvPr>
            <p:cNvGrpSpPr>
              <a:grpSpLocks noChangeAspect="1"/>
            </p:cNvGrpSpPr>
            <p:nvPr/>
          </p:nvGrpSpPr>
          <p:grpSpPr bwMode="auto">
            <a:xfrm>
              <a:off x="9107487" y="4055985"/>
              <a:ext cx="401638" cy="495301"/>
              <a:chOff x="1043" y="3565"/>
              <a:chExt cx="253" cy="312"/>
            </a:xfrm>
          </p:grpSpPr>
          <p:sp>
            <p:nvSpPr>
              <p:cNvPr id="65" name="Rectangle 239">
                <a:extLst>
                  <a:ext uri="{FF2B5EF4-FFF2-40B4-BE49-F238E27FC236}">
                    <a16:creationId xmlns:a16="http://schemas.microsoft.com/office/drawing/2014/main" id="{E6898AFF-2F44-404E-8715-4D38629E5128}"/>
                  </a:ext>
                  <a:ext uri="{C183D7F6-B498-43B3-948B-1728B52AA6E4}">
                    <adec:decorative xmlns:adec="http://schemas.microsoft.com/office/drawing/2017/decorative" val="1"/>
                  </a:ext>
                </a:extLst>
              </p:cNvPr>
              <p:cNvSpPr>
                <a:spLocks noChangeArrowheads="1"/>
              </p:cNvSpPr>
              <p:nvPr/>
            </p:nvSpPr>
            <p:spPr bwMode="auto">
              <a:xfrm>
                <a:off x="1082" y="3565"/>
                <a:ext cx="214" cy="2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6" name="Rectangle 240">
                <a:extLst>
                  <a:ext uri="{FF2B5EF4-FFF2-40B4-BE49-F238E27FC236}">
                    <a16:creationId xmlns:a16="http://schemas.microsoft.com/office/drawing/2014/main" id="{DDAB615F-42F4-46EB-ADAC-B7D3A7B9FC47}"/>
                  </a:ext>
                  <a:ext uri="{C183D7F6-B498-43B3-948B-1728B52AA6E4}">
                    <adec:decorative xmlns:adec="http://schemas.microsoft.com/office/drawing/2017/decorative" val="1"/>
                  </a:ext>
                </a:extLst>
              </p:cNvPr>
              <p:cNvSpPr>
                <a:spLocks noChangeArrowheads="1"/>
              </p:cNvSpPr>
              <p:nvPr/>
            </p:nvSpPr>
            <p:spPr bwMode="auto">
              <a:xfrm>
                <a:off x="1043" y="3594"/>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41">
                <a:extLst>
                  <a:ext uri="{FF2B5EF4-FFF2-40B4-BE49-F238E27FC236}">
                    <a16:creationId xmlns:a16="http://schemas.microsoft.com/office/drawing/2014/main" id="{235D9005-0A45-43E7-92EF-1414717D9798}"/>
                  </a:ext>
                  <a:ext uri="{C183D7F6-B498-43B3-948B-1728B52AA6E4}">
                    <adec:decorative xmlns:adec="http://schemas.microsoft.com/office/drawing/2017/decorative" val="1"/>
                  </a:ext>
                </a:extLst>
              </p:cNvPr>
              <p:cNvSpPr>
                <a:spLocks/>
              </p:cNvSpPr>
              <p:nvPr/>
            </p:nvSpPr>
            <p:spPr bwMode="auto">
              <a:xfrm>
                <a:off x="1082" y="3662"/>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242">
                <a:extLst>
                  <a:ext uri="{FF2B5EF4-FFF2-40B4-BE49-F238E27FC236}">
                    <a16:creationId xmlns:a16="http://schemas.microsoft.com/office/drawing/2014/main" id="{7F5C5F60-3759-4CC5-BD9E-D6B899B26D98}"/>
                  </a:ext>
                  <a:ext uri="{C183D7F6-B498-43B3-948B-1728B52AA6E4}">
                    <adec:decorative xmlns:adec="http://schemas.microsoft.com/office/drawing/2017/decorative" val="1"/>
                  </a:ext>
                </a:extLst>
              </p:cNvPr>
              <p:cNvSpPr>
                <a:spLocks/>
              </p:cNvSpPr>
              <p:nvPr/>
            </p:nvSpPr>
            <p:spPr bwMode="auto">
              <a:xfrm>
                <a:off x="1179" y="3662"/>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1" name="Right Bracket 70">
              <a:extLst>
                <a:ext uri="{FF2B5EF4-FFF2-40B4-BE49-F238E27FC236}">
                  <a16:creationId xmlns:a16="http://schemas.microsoft.com/office/drawing/2014/main" id="{1DCEBF7C-DA2E-4DB6-A541-E0185FFA851D}"/>
                </a:ext>
                <a:ext uri="{C183D7F6-B498-43B3-948B-1728B52AA6E4}">
                  <adec:decorative xmlns:adec="http://schemas.microsoft.com/office/drawing/2017/decorative" val="1"/>
                </a:ext>
              </a:extLst>
            </p:cNvPr>
            <p:cNvSpPr/>
            <p:nvPr/>
          </p:nvSpPr>
          <p:spPr>
            <a:xfrm>
              <a:off x="7120094" y="4427450"/>
              <a:ext cx="245292" cy="626929"/>
            </a:xfrm>
            <a:prstGeom prst="rightBracket">
              <a:avLst>
                <a:gd name="adj" fmla="val 0"/>
              </a:avLst>
            </a:prstGeom>
            <a:noFill/>
            <a:ln w="19050" cap="flat" cmpd="sng" algn="ctr">
              <a:solidFill>
                <a:schemeClr val="tx1"/>
              </a:solidFill>
              <a:prstDash val="solid"/>
              <a:headEnd type="none"/>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3FB80DF5-4BE2-496C-8BE0-3D2293E89660}"/>
                </a:ext>
                <a:ext uri="{C183D7F6-B498-43B3-948B-1728B52AA6E4}">
                  <adec:decorative xmlns:adec="http://schemas.microsoft.com/office/drawing/2017/decorative" val="1"/>
                </a:ext>
              </a:extLst>
            </p:cNvPr>
            <p:cNvSpPr/>
            <p:nvPr/>
          </p:nvSpPr>
          <p:spPr bwMode="auto">
            <a:xfrm>
              <a:off x="7491387" y="4359059"/>
              <a:ext cx="1215586" cy="983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5E53D5E7-E006-4C8B-AC12-C86FD4FAE8F6}"/>
                </a:ext>
                <a:ext uri="{C183D7F6-B498-43B3-948B-1728B52AA6E4}">
                  <adec:decorative xmlns:adec="http://schemas.microsoft.com/office/drawing/2017/decorative" val="1"/>
                </a:ext>
              </a:extLst>
            </p:cNvPr>
            <p:cNvSpPr txBox="1"/>
            <p:nvPr/>
          </p:nvSpPr>
          <p:spPr>
            <a:xfrm>
              <a:off x="7635213" y="3989225"/>
              <a:ext cx="914400" cy="154401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charset="0"/>
                  <a:cs typeface="Segoe UI" charset="0"/>
                </a:rPr>
                <a:t>Drivers</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Java 3.5+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C# 3.5+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Nodejs 3.5+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Python 3.15+</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C++ 2.9</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Segoe UI" charset="0"/>
                  <a:cs typeface="Segoe UI" charset="0"/>
                </a:rPr>
                <a:t>PHP 1.3</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900" b="0" i="0" u="none" strike="noStrike" kern="0" cap="none" spc="0" normalizeH="0" baseline="0" noProof="0" err="1">
                  <a:ln>
                    <a:noFill/>
                  </a:ln>
                  <a:solidFill>
                    <a:prstClr val="white"/>
                  </a:solidFill>
                  <a:effectLst/>
                  <a:uLnTx/>
                  <a:uFillTx/>
                  <a:latin typeface="Segoe UI"/>
                  <a:ea typeface="Segoe UI" charset="0"/>
                  <a:cs typeface="Segoe UI" charset="0"/>
                </a:rPr>
                <a:t>Gocql</a:t>
              </a:r>
              <a:endParaRPr kumimoji="0" lang="en-US" sz="900" b="0" i="0" u="none" strike="noStrike" kern="0" cap="none" spc="0" normalizeH="0" baseline="0" noProof="0">
                <a:ln>
                  <a:noFill/>
                </a:ln>
                <a:solidFill>
                  <a:prstClr val="white"/>
                </a:solidFill>
                <a:effectLst/>
                <a:uLnTx/>
                <a:uFillTx/>
                <a:latin typeface="Segoe UI"/>
                <a:ea typeface="Segoe UI" charset="0"/>
                <a:cs typeface="Segoe UI" charset="0"/>
              </a:endParaRPr>
            </a:p>
          </p:txBody>
        </p:sp>
        <p:sp>
          <p:nvSpPr>
            <p:cNvPr id="74" name="Rectangle 73">
              <a:extLst>
                <a:ext uri="{FF2B5EF4-FFF2-40B4-BE49-F238E27FC236}">
                  <a16:creationId xmlns:a16="http://schemas.microsoft.com/office/drawing/2014/main" id="{7853D0B8-3999-410F-BB74-380C7B2EE787}"/>
                </a:ext>
                <a:ext uri="{C183D7F6-B498-43B3-948B-1728B52AA6E4}">
                  <adec:decorative xmlns:adec="http://schemas.microsoft.com/office/drawing/2017/decorative" val="1"/>
                </a:ext>
              </a:extLst>
            </p:cNvPr>
            <p:cNvSpPr/>
            <p:nvPr/>
          </p:nvSpPr>
          <p:spPr bwMode="auto">
            <a:xfrm>
              <a:off x="6170987" y="3899068"/>
              <a:ext cx="5755359" cy="171060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50CBB8F3-75D4-4072-B5A2-76B4D0464CC8}"/>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442866" y="4558670"/>
              <a:ext cx="590160" cy="391402"/>
            </a:xfrm>
            <a:prstGeom prst="rect">
              <a:avLst/>
            </a:prstGeom>
          </p:spPr>
        </p:pic>
      </p:grpSp>
      <p:sp>
        <p:nvSpPr>
          <p:cNvPr id="15" name="Content Placeholder 14">
            <a:extLst>
              <a:ext uri="{FF2B5EF4-FFF2-40B4-BE49-F238E27FC236}">
                <a16:creationId xmlns:a16="http://schemas.microsoft.com/office/drawing/2014/main" id="{2F06C824-7786-4BC6-8690-0815221813E1}"/>
              </a:ext>
            </a:extLst>
          </p:cNvPr>
          <p:cNvSpPr>
            <a:spLocks noGrp="1"/>
          </p:cNvSpPr>
          <p:nvPr>
            <p:ph sz="quarter" idx="21"/>
          </p:nvPr>
        </p:nvSpPr>
        <p:spPr>
          <a:xfrm>
            <a:off x="258401" y="6568101"/>
            <a:ext cx="4807352" cy="214734"/>
          </a:xfrm>
        </p:spPr>
        <p:txBody>
          <a:bodyPr/>
          <a:lstStyle/>
          <a:p>
            <a:pPr lvl="0" defTabSz="932742">
              <a:lnSpc>
                <a:spcPct val="100000"/>
              </a:lnSpc>
              <a:spcBef>
                <a:spcPct val="20000"/>
              </a:spcBef>
              <a:spcAft>
                <a:spcPts val="600"/>
              </a:spcAft>
              <a:defRPr/>
            </a:pPr>
            <a:r>
              <a:rPr lang="en-US" sz="1100">
                <a:solidFill>
                  <a:prstClr val="white"/>
                </a:solidFill>
                <a:cs typeface="Segoe UI Semilight" panose="020B0402040204020203" pitchFamily="34" charset="0"/>
              </a:rPr>
              <a:t>*Migration from Azure Managed Instance for Apache Cassandra coming soon</a:t>
            </a:r>
          </a:p>
        </p:txBody>
      </p:sp>
    </p:spTree>
    <p:extLst>
      <p:ext uri="{BB962C8B-B14F-4D97-AF65-F5344CB8AC3E}">
        <p14:creationId xmlns:p14="http://schemas.microsoft.com/office/powerpoint/2010/main" val="82046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4E2C-3C21-470B-ACCE-659AB10229F7}"/>
              </a:ext>
            </a:extLst>
          </p:cNvPr>
          <p:cNvSpPr>
            <a:spLocks noGrp="1"/>
          </p:cNvSpPr>
          <p:nvPr>
            <p:ph type="title"/>
          </p:nvPr>
        </p:nvSpPr>
        <p:spPr>
          <a:xfrm>
            <a:off x="588182" y="457200"/>
            <a:ext cx="5037194" cy="1477328"/>
          </a:xfrm>
        </p:spPr>
        <p:txBody>
          <a:bodyPr/>
          <a:lstStyle/>
          <a:p>
            <a:r>
              <a:rPr lang="en-US"/>
              <a:t>Symantec discovers 40% savings and more reliability by migrating</a:t>
            </a:r>
          </a:p>
        </p:txBody>
      </p:sp>
      <p:sp>
        <p:nvSpPr>
          <p:cNvPr id="4" name="Text Placeholder 3">
            <a:extLst>
              <a:ext uri="{FF2B5EF4-FFF2-40B4-BE49-F238E27FC236}">
                <a16:creationId xmlns:a16="http://schemas.microsoft.com/office/drawing/2014/main" id="{CEE0984C-F96C-4D26-AAA2-20BB39A8AEC8}"/>
              </a:ext>
            </a:extLst>
          </p:cNvPr>
          <p:cNvSpPr>
            <a:spLocks noGrp="1"/>
          </p:cNvSpPr>
          <p:nvPr>
            <p:ph type="body" sz="quarter" idx="11"/>
          </p:nvPr>
        </p:nvSpPr>
        <p:spPr>
          <a:xfrm>
            <a:off x="584144" y="2255318"/>
            <a:ext cx="5092756" cy="3194721"/>
          </a:xfrm>
        </p:spPr>
        <p:txBody>
          <a:bodyPr vert="horz" wrap="square" lIns="0" tIns="0" rIns="0" bIns="0" rtlCol="0" anchor="t">
            <a:spAutoFit/>
          </a:bodyPr>
          <a:lstStyle/>
          <a:p>
            <a:pPr lvl="0"/>
            <a:r>
              <a:rPr lang="en-CA"/>
              <a:t>Challenge</a:t>
            </a:r>
          </a:p>
          <a:p>
            <a:pPr lvl="1"/>
            <a:r>
              <a:rPr lang="en-US"/>
              <a:t>Symantec was managing their storage and Cassandra databases within their own datacenters, which was both costly and time-consuming to prevision resources.</a:t>
            </a:r>
          </a:p>
          <a:p>
            <a:pPr lvl="0"/>
            <a:r>
              <a:rPr lang="en-CA"/>
              <a:t>Solution</a:t>
            </a:r>
          </a:p>
          <a:p>
            <a:pPr lvl="1"/>
            <a:r>
              <a:rPr lang="en-US"/>
              <a:t>Azure Cosmos DB delivered: </a:t>
            </a:r>
          </a:p>
          <a:p>
            <a:pPr marL="171450" lvl="1" indent="-171450">
              <a:spcBef>
                <a:spcPts val="600"/>
              </a:spcBef>
              <a:buFont typeface="Arial" panose="020B0604020202020204" pitchFamily="34" charset="0"/>
              <a:buChar char="•"/>
            </a:pPr>
            <a:r>
              <a:rPr lang="en-US"/>
              <a:t>Seamless migration with </a:t>
            </a:r>
            <a:r>
              <a:rPr lang="en-US" b="1"/>
              <a:t>Azure Cosmos DB for Apache Cassandra </a:t>
            </a:r>
          </a:p>
          <a:p>
            <a:pPr marL="171450" lvl="1" indent="-171450">
              <a:spcBef>
                <a:spcPts val="600"/>
              </a:spcBef>
              <a:buFont typeface="Arial" panose="020B0604020202020204" pitchFamily="34" charset="0"/>
              <a:buChar char="•"/>
            </a:pPr>
            <a:r>
              <a:rPr lang="en-US"/>
              <a:t>40% database management savings with </a:t>
            </a:r>
            <a:r>
              <a:rPr lang="en-US" b="1"/>
              <a:t>elastic and automatic scaling </a:t>
            </a:r>
          </a:p>
          <a:p>
            <a:pPr marL="171450" lvl="1" indent="-171450">
              <a:spcBef>
                <a:spcPts val="600"/>
              </a:spcBef>
              <a:buFont typeface="Arial" panose="020B0604020202020204" pitchFamily="34" charset="0"/>
              <a:buChar char="•"/>
            </a:pPr>
            <a:r>
              <a:rPr lang="en-US" b="1"/>
              <a:t>&lt;10 </a:t>
            </a:r>
            <a:r>
              <a:rPr lang="en-US" b="1" err="1"/>
              <a:t>ms</a:t>
            </a:r>
            <a:r>
              <a:rPr lang="en-US" b="1"/>
              <a:t> latency </a:t>
            </a:r>
          </a:p>
          <a:p>
            <a:pPr marL="171450" lvl="1" indent="-171450">
              <a:spcBef>
                <a:spcPts val="600"/>
              </a:spcBef>
              <a:buFont typeface="Arial" panose="020B0604020202020204" pitchFamily="34" charset="0"/>
              <a:buChar char="•"/>
            </a:pPr>
            <a:r>
              <a:rPr lang="en-US"/>
              <a:t>Ease of mind with </a:t>
            </a:r>
            <a:r>
              <a:rPr lang="en-US" b="1"/>
              <a:t>99.999% availability worldwide</a:t>
            </a:r>
          </a:p>
        </p:txBody>
      </p:sp>
      <p:pic>
        <p:nvPicPr>
          <p:cNvPr id="5122" name="Picture 2" descr="Symantec™ logo">
            <a:extLst>
              <a:ext uri="{FF2B5EF4-FFF2-40B4-BE49-F238E27FC236}">
                <a16:creationId xmlns:a16="http://schemas.microsoft.com/office/drawing/2014/main" id="{5607A461-CF02-43AC-A494-75167E0D9C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1357" y="6235478"/>
            <a:ext cx="1404047" cy="32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4" descr="A man working on a laptop in an office.">
            <a:extLst>
              <a:ext uri="{FF2B5EF4-FFF2-40B4-BE49-F238E27FC236}">
                <a16:creationId xmlns:a16="http://schemas.microsoft.com/office/drawing/2014/main" id="{2EC2DBB6-CDB8-46CC-B629-CEDC6B1E999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11" name="Rectangle 10">
            <a:extLst>
              <a:ext uri="{FF2B5EF4-FFF2-40B4-BE49-F238E27FC236}">
                <a16:creationId xmlns:a16="http://schemas.microsoft.com/office/drawing/2014/main" id="{D126E530-7B54-4896-A496-772168EA7F66}"/>
              </a:ext>
              <a:ext uri="{C183D7F6-B498-43B3-948B-1728B52AA6E4}">
                <adec:decorative xmlns:adec="http://schemas.microsoft.com/office/drawing/2017/decorative" val="1"/>
              </a:ext>
            </a:extLst>
          </p:cNvPr>
          <p:cNvSpPr/>
          <p:nvPr/>
        </p:nvSpPr>
        <p:spPr bwMode="auto">
          <a:xfrm>
            <a:off x="6679355" y="4558539"/>
            <a:ext cx="4930032" cy="170992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BA8A68AD-47E8-4540-A946-9E38ADC282DA}"/>
              </a:ext>
            </a:extLst>
          </p:cNvPr>
          <p:cNvSpPr>
            <a:spLocks noGrp="1"/>
          </p:cNvSpPr>
          <p:nvPr>
            <p:ph sz="quarter" idx="12"/>
          </p:nvPr>
        </p:nvSpPr>
        <p:spPr>
          <a:xfrm>
            <a:off x="7096461" y="4756931"/>
            <a:ext cx="4194135" cy="1332975"/>
          </a:xfrm>
        </p:spPr>
        <p:txBody>
          <a:bodyPr/>
          <a:lstStyle/>
          <a:p>
            <a:pPr lvl="0" algn="r" defTabSz="932472" fontAlgn="base">
              <a:lnSpc>
                <a:spcPct val="114000"/>
              </a:lnSpc>
              <a:spcBef>
                <a:spcPct val="0"/>
              </a:spcBef>
              <a:spcAft>
                <a:spcPct val="0"/>
              </a:spcAft>
              <a:buSzTx/>
              <a:defRPr/>
            </a:pPr>
            <a:r>
              <a:rPr lang="en-US" sz="1400" kern="0">
                <a:gradFill>
                  <a:gsLst>
                    <a:gs pos="0">
                      <a:srgbClr val="FFFFFF"/>
                    </a:gs>
                    <a:gs pos="100000">
                      <a:srgbClr val="FFFFFF"/>
                    </a:gs>
                  </a:gsLst>
                  <a:lin ang="5400000" scaled="0"/>
                </a:gradFill>
                <a:ea typeface="Segoe UI" pitchFamily="34" charset="0"/>
              </a:rPr>
              <a:t>“Now we can focus on our core competency, and we can go back to writing security components rather than managing databases.”</a:t>
            </a:r>
          </a:p>
          <a:p>
            <a:pPr lvl="0" algn="r" defTabSz="932472" fontAlgn="base">
              <a:lnSpc>
                <a:spcPct val="114000"/>
              </a:lnSpc>
              <a:spcBef>
                <a:spcPts val="600"/>
              </a:spcBef>
              <a:spcAft>
                <a:spcPct val="0"/>
              </a:spcAft>
              <a:buSzTx/>
              <a:defRPr/>
            </a:pPr>
            <a:r>
              <a:rPr lang="en-US" sz="1400" kern="0">
                <a:solidFill>
                  <a:srgbClr val="50E6FF"/>
                </a:solidFill>
                <a:latin typeface="Segoe UI Semibold"/>
                <a:ea typeface="Segoe UI" pitchFamily="34" charset="0"/>
              </a:rPr>
              <a:t>Mike </a:t>
            </a:r>
            <a:r>
              <a:rPr lang="en-US" sz="1400" kern="0" err="1">
                <a:solidFill>
                  <a:srgbClr val="50E6FF"/>
                </a:solidFill>
                <a:latin typeface="Segoe UI Semibold"/>
                <a:ea typeface="Segoe UI" pitchFamily="34" charset="0"/>
              </a:rPr>
              <a:t>Shavell</a:t>
            </a:r>
            <a:endParaRPr lang="en-US" sz="1400" kern="0">
              <a:solidFill>
                <a:srgbClr val="50E6FF"/>
              </a:solidFill>
              <a:latin typeface="Segoe UI Semibold"/>
              <a:ea typeface="Segoe UI" pitchFamily="34" charset="0"/>
            </a:endParaRPr>
          </a:p>
          <a:p>
            <a:pPr lvl="0" algn="r" defTabSz="932472" fontAlgn="base">
              <a:lnSpc>
                <a:spcPct val="114000"/>
              </a:lnSpc>
              <a:spcBef>
                <a:spcPct val="0"/>
              </a:spcBef>
              <a:spcAft>
                <a:spcPct val="0"/>
              </a:spcAft>
              <a:buSzTx/>
              <a:defRPr/>
            </a:pPr>
            <a:r>
              <a:rPr lang="en-US" sz="1200" kern="0">
                <a:gradFill>
                  <a:gsLst>
                    <a:gs pos="0">
                      <a:srgbClr val="FFFFFF"/>
                    </a:gs>
                    <a:gs pos="100000">
                      <a:srgbClr val="FFFFFF"/>
                    </a:gs>
                  </a:gsLst>
                  <a:lin ang="5400000" scaled="0"/>
                </a:gradFill>
                <a:ea typeface="Segoe UI" pitchFamily="34" charset="0"/>
              </a:rPr>
              <a:t>Technical Director/Architect</a:t>
            </a:r>
          </a:p>
        </p:txBody>
      </p:sp>
    </p:spTree>
    <p:extLst>
      <p:ext uri="{BB962C8B-B14F-4D97-AF65-F5344CB8AC3E}">
        <p14:creationId xmlns:p14="http://schemas.microsoft.com/office/powerpoint/2010/main" val="9143420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a:xfrm>
            <a:off x="426425" y="435824"/>
            <a:ext cx="6618878" cy="433646"/>
          </a:xfrm>
        </p:spPr>
        <p:txBody>
          <a:bodyPr/>
          <a:lstStyle/>
          <a:p>
            <a:r>
              <a:rPr lang="en-US" dirty="0"/>
              <a:t>Azure Cosmos DB for Gremlin</a:t>
            </a:r>
          </a:p>
        </p:txBody>
      </p:sp>
      <p:sp>
        <p:nvSpPr>
          <p:cNvPr id="3" name="Content Placeholder 2">
            <a:extLst>
              <a:ext uri="{FF2B5EF4-FFF2-40B4-BE49-F238E27FC236}">
                <a16:creationId xmlns:a16="http://schemas.microsoft.com/office/drawing/2014/main" id="{07151218-730B-47A1-AB6B-F35C1C536CE9}"/>
              </a:ext>
            </a:extLst>
          </p:cNvPr>
          <p:cNvSpPr>
            <a:spLocks noGrp="1"/>
          </p:cNvSpPr>
          <p:nvPr>
            <p:ph sz="quarter" idx="10"/>
          </p:nvPr>
        </p:nvSpPr>
        <p:spPr>
          <a:xfrm>
            <a:off x="436584" y="893723"/>
            <a:ext cx="9110889" cy="596560"/>
          </a:xfrm>
        </p:spPr>
        <p:txBody>
          <a:bodyPr/>
          <a:lstStyle/>
          <a:p>
            <a:pPr lvl="0" defTabSz="914400">
              <a:lnSpc>
                <a:spcPct val="100000"/>
              </a:lnSpc>
              <a:buSzTx/>
              <a:defRPr/>
            </a:pPr>
            <a:r>
              <a:rPr lang="en-US" sz="1800">
                <a:solidFill>
                  <a:prstClr val="white"/>
                </a:solidFill>
                <a:latin typeface="Segoe UI Semibold"/>
              </a:rPr>
              <a:t>Store massive graphs with billions of vertices and edges with the API based on Apache </a:t>
            </a:r>
            <a:r>
              <a:rPr lang="en-US" sz="1800" err="1">
                <a:solidFill>
                  <a:prstClr val="white"/>
                </a:solidFill>
                <a:latin typeface="Segoe UI Semibold"/>
              </a:rPr>
              <a:t>TinkerPop</a:t>
            </a:r>
            <a:r>
              <a:rPr lang="en-US" sz="1800">
                <a:solidFill>
                  <a:prstClr val="white"/>
                </a:solidFill>
                <a:latin typeface="Segoe UI Semibold"/>
              </a:rPr>
              <a:t> using Gremlin query language</a:t>
            </a:r>
          </a:p>
        </p:txBody>
      </p:sp>
      <p:sp>
        <p:nvSpPr>
          <p:cNvPr id="5" name="Content Placeholder 4">
            <a:extLst>
              <a:ext uri="{FF2B5EF4-FFF2-40B4-BE49-F238E27FC236}">
                <a16:creationId xmlns:a16="http://schemas.microsoft.com/office/drawing/2014/main" id="{C573AE9C-E8FA-406B-B355-F5C426465B1E}"/>
              </a:ext>
            </a:extLst>
          </p:cNvPr>
          <p:cNvSpPr>
            <a:spLocks noGrp="1"/>
          </p:cNvSpPr>
          <p:nvPr>
            <p:ph sz="quarter" idx="11"/>
          </p:nvPr>
        </p:nvSpPr>
        <p:spPr>
          <a:xfrm>
            <a:off x="1247347" y="1873891"/>
            <a:ext cx="2301447" cy="249299"/>
          </a:xfrm>
        </p:spPr>
        <p:txBody>
          <a:bodyPr/>
          <a:lstStyle/>
          <a:p>
            <a:pPr lvl="0" defTabSz="914400">
              <a:spcAft>
                <a:spcPts val="600"/>
              </a:spcAft>
              <a:buSzTx/>
              <a:defRPr/>
            </a:pPr>
            <a:r>
              <a:rPr lang="en-US" sz="1800">
                <a:solidFill>
                  <a:srgbClr val="50E6FF"/>
                </a:solidFill>
                <a:latin typeface="Segoe UI Semibold"/>
              </a:rPr>
              <a:t>Premium capabilities</a:t>
            </a: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400987E0-E081-4EB5-A91F-FA15DDBF0EAB}"/>
              </a:ext>
            </a:extLst>
          </p:cNvPr>
          <p:cNvSpPr>
            <a:spLocks noGrp="1"/>
          </p:cNvSpPr>
          <p:nvPr>
            <p:ph sz="quarter" idx="12"/>
          </p:nvPr>
        </p:nvSpPr>
        <p:spPr>
          <a:xfrm>
            <a:off x="1248406" y="2302916"/>
            <a:ext cx="3387950" cy="646331"/>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Guaranteed data consistency and throughput</a:t>
            </a:r>
          </a:p>
        </p:txBody>
      </p:sp>
      <p:grpSp>
        <p:nvGrpSpPr>
          <p:cNvPr id="40" name="Group 39">
            <a:extLst>
              <a:ext uri="{FF2B5EF4-FFF2-40B4-BE49-F238E27FC236}">
                <a16:creationId xmlns:a16="http://schemas.microsoft.com/office/drawing/2014/main" id="{990253C1-E555-4F90-97C7-C325C58F3E8C}"/>
              </a:ext>
              <a:ext uri="{C183D7F6-B498-43B3-948B-1728B52AA6E4}">
                <adec:decorative xmlns:adec="http://schemas.microsoft.com/office/drawing/2017/decorative" val="1"/>
              </a:ext>
            </a:extLst>
          </p:cNvPr>
          <p:cNvGrpSpPr/>
          <p:nvPr/>
        </p:nvGrpSpPr>
        <p:grpSpPr>
          <a:xfrm>
            <a:off x="427038" y="3114937"/>
            <a:ext cx="6291072" cy="2063144"/>
            <a:chOff x="427038" y="3114937"/>
            <a:chExt cx="10071937" cy="2063144"/>
          </a:xfrm>
        </p:grpSpPr>
        <p:cxnSp>
          <p:nvCxnSpPr>
            <p:cNvPr id="41" name="Straight Connector 40">
              <a:extLst>
                <a:ext uri="{FF2B5EF4-FFF2-40B4-BE49-F238E27FC236}">
                  <a16:creationId xmlns:a16="http://schemas.microsoft.com/office/drawing/2014/main" id="{9550B977-CCA6-4ED9-AE74-A0689770F224}"/>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42" name="Straight Connector 41">
              <a:extLst>
                <a:ext uri="{FF2B5EF4-FFF2-40B4-BE49-F238E27FC236}">
                  <a16:creationId xmlns:a16="http://schemas.microsoft.com/office/drawing/2014/main" id="{94694ABC-9DE1-4B17-970D-3580905CA36A}"/>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43" name="Straight Connector 42">
              <a:extLst>
                <a:ext uri="{FF2B5EF4-FFF2-40B4-BE49-F238E27FC236}">
                  <a16:creationId xmlns:a16="http://schemas.microsoft.com/office/drawing/2014/main" id="{920FEEA9-6962-4EFA-BB0E-7F54BD384EB1}"/>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859D5CEE-A236-4B31-AA0A-7CE8C031AFA4}"/>
              </a:ext>
            </a:extLst>
          </p:cNvPr>
          <p:cNvSpPr>
            <a:spLocks noGrp="1"/>
          </p:cNvSpPr>
          <p:nvPr>
            <p:ph sz="quarter" idx="13"/>
          </p:nvPr>
        </p:nvSpPr>
        <p:spPr>
          <a:xfrm>
            <a:off x="1247188" y="3428409"/>
            <a:ext cx="4445587" cy="407804"/>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Languages of your choice with SDKs for .NET, Java, and Python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Graph data model</a:t>
            </a:r>
          </a:p>
        </p:txBody>
      </p:sp>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2FC4F07E-9E4B-4B10-B26C-3D890198B2B9}"/>
              </a:ext>
            </a:extLst>
          </p:cNvPr>
          <p:cNvSpPr>
            <a:spLocks noGrp="1"/>
          </p:cNvSpPr>
          <p:nvPr>
            <p:ph sz="quarter" idx="14"/>
          </p:nvPr>
        </p:nvSpPr>
        <p:spPr>
          <a:xfrm>
            <a:off x="1246551" y="4460654"/>
            <a:ext cx="4189365" cy="461039"/>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Industry-leading 99.999% availability worldwide</a:t>
            </a: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3471E979-0A2D-4F6B-AD2C-C77435841427}"/>
              </a:ext>
            </a:extLst>
          </p:cNvPr>
          <p:cNvSpPr>
            <a:spLocks noGrp="1"/>
          </p:cNvSpPr>
          <p:nvPr>
            <p:ph sz="quarter" idx="15"/>
          </p:nvPr>
        </p:nvSpPr>
        <p:spPr>
          <a:xfrm>
            <a:off x="1247350" y="5404603"/>
            <a:ext cx="5797952" cy="897771"/>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Dynamic and limitless autoscaling for unpredictable workloads with high performance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Cost-effective serverless model for spiky workloads with moderate needs</a:t>
            </a:r>
          </a:p>
        </p:txBody>
      </p:sp>
      <p:sp>
        <p:nvSpPr>
          <p:cNvPr id="67" name="Triangle 3" descr="Altogether leads to">
            <a:extLst>
              <a:ext uri="{FF2B5EF4-FFF2-40B4-BE49-F238E27FC236}">
                <a16:creationId xmlns:a16="http://schemas.microsoft.com/office/drawing/2014/main" id="{96ABF8FF-6FA7-440A-B597-F56CCD85214F}"/>
              </a:ext>
              <a:ext uri="{C183D7F6-B498-43B3-948B-1728B52AA6E4}">
                <adec:decorative xmlns:adec="http://schemas.microsoft.com/office/drawing/2017/decorative" val="0"/>
              </a:ext>
            </a:extLst>
          </p:cNvPr>
          <p:cNvSpPr/>
          <p:nvPr/>
        </p:nvSpPr>
        <p:spPr>
          <a:xfrm rot="5400000">
            <a:off x="5529223" y="3562186"/>
            <a:ext cx="4188581" cy="824636"/>
          </a:xfrm>
          <a:custGeom>
            <a:avLst/>
            <a:gdLst>
              <a:gd name="connsiteX0" fmla="*/ 0 w 2311368"/>
              <a:gd name="connsiteY0" fmla="*/ 253117 h 253117"/>
              <a:gd name="connsiteX1" fmla="*/ 1146739 w 2311368"/>
              <a:gd name="connsiteY1" fmla="*/ 0 h 253117"/>
              <a:gd name="connsiteX2" fmla="*/ 2311368 w 2311368"/>
              <a:gd name="connsiteY2" fmla="*/ 253117 h 253117"/>
              <a:gd name="connsiteX3" fmla="*/ 0 w 2311368"/>
              <a:gd name="connsiteY3" fmla="*/ 253117 h 253117"/>
              <a:gd name="connsiteX0" fmla="*/ 0 w 2311368"/>
              <a:gd name="connsiteY0" fmla="*/ 253117 h 448629"/>
              <a:gd name="connsiteX1" fmla="*/ 1146739 w 2311368"/>
              <a:gd name="connsiteY1" fmla="*/ 0 h 448629"/>
              <a:gd name="connsiteX2" fmla="*/ 2311368 w 2311368"/>
              <a:gd name="connsiteY2" fmla="*/ 253117 h 448629"/>
              <a:gd name="connsiteX3" fmla="*/ 1182458 w 2311368"/>
              <a:gd name="connsiteY3" fmla="*/ 448629 h 448629"/>
              <a:gd name="connsiteX4" fmla="*/ 0 w 2311368"/>
              <a:gd name="connsiteY4" fmla="*/ 253117 h 448629"/>
              <a:gd name="connsiteX0" fmla="*/ 1182458 w 2311368"/>
              <a:gd name="connsiteY0" fmla="*/ 448629 h 540069"/>
              <a:gd name="connsiteX1" fmla="*/ 0 w 2311368"/>
              <a:gd name="connsiteY1" fmla="*/ 253117 h 540069"/>
              <a:gd name="connsiteX2" fmla="*/ 1146739 w 2311368"/>
              <a:gd name="connsiteY2" fmla="*/ 0 h 540069"/>
              <a:gd name="connsiteX3" fmla="*/ 2311368 w 2311368"/>
              <a:gd name="connsiteY3" fmla="*/ 253117 h 540069"/>
              <a:gd name="connsiteX4" fmla="*/ 1273898 w 2311368"/>
              <a:gd name="connsiteY4" fmla="*/ 540069 h 540069"/>
              <a:gd name="connsiteX0" fmla="*/ 0 w 2311368"/>
              <a:gd name="connsiteY0" fmla="*/ 253117 h 540069"/>
              <a:gd name="connsiteX1" fmla="*/ 1146739 w 2311368"/>
              <a:gd name="connsiteY1" fmla="*/ 0 h 540069"/>
              <a:gd name="connsiteX2" fmla="*/ 2311368 w 2311368"/>
              <a:gd name="connsiteY2" fmla="*/ 253117 h 540069"/>
              <a:gd name="connsiteX3" fmla="*/ 1273898 w 2311368"/>
              <a:gd name="connsiteY3" fmla="*/ 540069 h 540069"/>
              <a:gd name="connsiteX0" fmla="*/ 0 w 2311368"/>
              <a:gd name="connsiteY0" fmla="*/ 253117 h 253117"/>
              <a:gd name="connsiteX1" fmla="*/ 1146739 w 2311368"/>
              <a:gd name="connsiteY1" fmla="*/ 0 h 253117"/>
              <a:gd name="connsiteX2" fmla="*/ 2311368 w 2311368"/>
              <a:gd name="connsiteY2" fmla="*/ 253117 h 253117"/>
            </a:gdLst>
            <a:ahLst/>
            <a:cxnLst>
              <a:cxn ang="0">
                <a:pos x="connsiteX0" y="connsiteY0"/>
              </a:cxn>
              <a:cxn ang="0">
                <a:pos x="connsiteX1" y="connsiteY1"/>
              </a:cxn>
              <a:cxn ang="0">
                <a:pos x="connsiteX2" y="connsiteY2"/>
              </a:cxn>
            </a:cxnLst>
            <a:rect l="l" t="t" r="r" b="b"/>
            <a:pathLst>
              <a:path w="2311368" h="253117">
                <a:moveTo>
                  <a:pt x="0" y="253117"/>
                </a:moveTo>
                <a:lnTo>
                  <a:pt x="1146739" y="0"/>
                </a:lnTo>
                <a:lnTo>
                  <a:pt x="2311368" y="253117"/>
                </a:lnTo>
              </a:path>
            </a:pathLst>
          </a:custGeom>
          <a:noFill/>
          <a:ln w="12700">
            <a:solidFill>
              <a:schemeClr val="accent1"/>
            </a:solidFill>
            <a:miter lim="800000"/>
          </a:ln>
        </p:spPr>
        <p:txBody>
          <a:bodyPr spcFirstLastPara="1" wrap="square" lIns="0" tIns="0" rIns="0" bIns="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900"/>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sym typeface="Arial"/>
            </a:endParaRPr>
          </a:p>
        </p:txBody>
      </p:sp>
      <p:pic>
        <p:nvPicPr>
          <p:cNvPr id="45" name="Picture 44" descr="Gremlin logo">
            <a:extLst>
              <a:ext uri="{FF2B5EF4-FFF2-40B4-BE49-F238E27FC236}">
                <a16:creationId xmlns:a16="http://schemas.microsoft.com/office/drawing/2014/main" id="{6B93C914-7A39-478D-9582-78EC9CFACFAC}"/>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94170" y="3489251"/>
            <a:ext cx="1890803" cy="74149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6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250"/>
                            </p:stCondLst>
                            <p:childTnLst>
                              <p:par>
                                <p:cTn id="21" presetID="12" presetClass="entr" presetSubtype="8"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p:tgtEl>
                                          <p:spTgt spid="67"/>
                                        </p:tgtEl>
                                        <p:attrNameLst>
                                          <p:attrName>ppt_x</p:attrName>
                                        </p:attrNameLst>
                                      </p:cBhvr>
                                      <p:tavLst>
                                        <p:tav tm="0">
                                          <p:val>
                                            <p:strVal val="#ppt_x-#ppt_w*1.125000"/>
                                          </p:val>
                                        </p:tav>
                                        <p:tav tm="100000">
                                          <p:val>
                                            <p:strVal val="#ppt_x"/>
                                          </p:val>
                                        </p:tav>
                                      </p:tavLst>
                                    </p:anim>
                                    <p:animEffect transition="in" filter="wipe(right)">
                                      <p:cBhvr>
                                        <p:cTn id="2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P spid="9" grpId="0"/>
      <p:bldP spid="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a:xfrm>
            <a:off x="426424" y="435823"/>
            <a:ext cx="5937799" cy="453341"/>
          </a:xfrm>
        </p:spPr>
        <p:txBody>
          <a:bodyPr/>
          <a:lstStyle/>
          <a:p>
            <a:r>
              <a:rPr lang="en-US" dirty="0"/>
              <a:t>Azure Cosmos DB for Table</a:t>
            </a:r>
          </a:p>
        </p:txBody>
      </p:sp>
      <p:sp>
        <p:nvSpPr>
          <p:cNvPr id="3" name="Content Placeholder 2">
            <a:extLst>
              <a:ext uri="{FF2B5EF4-FFF2-40B4-BE49-F238E27FC236}">
                <a16:creationId xmlns:a16="http://schemas.microsoft.com/office/drawing/2014/main" id="{837EE17D-1356-41A6-B766-7E0A978EA928}"/>
              </a:ext>
            </a:extLst>
          </p:cNvPr>
          <p:cNvSpPr>
            <a:spLocks noGrp="1"/>
          </p:cNvSpPr>
          <p:nvPr>
            <p:ph sz="quarter" idx="10"/>
          </p:nvPr>
        </p:nvSpPr>
        <p:spPr>
          <a:xfrm>
            <a:off x="435981" y="894091"/>
            <a:ext cx="10289127" cy="590538"/>
          </a:xfrm>
        </p:spPr>
        <p:txBody>
          <a:bodyPr/>
          <a:lstStyle/>
          <a:p>
            <a:pPr lvl="0" defTabSz="914400">
              <a:lnSpc>
                <a:spcPct val="100000"/>
              </a:lnSpc>
              <a:buSzTx/>
              <a:defRPr/>
            </a:pPr>
            <a:r>
              <a:rPr lang="en-US" sz="1800">
                <a:solidFill>
                  <a:prstClr val="white"/>
                </a:solidFill>
              </a:rPr>
              <a:t>Applications written for Azure Table storage can migrate to Azure Cosmos DB by using the Table API with no code changes and take advantage of premium capabilities</a:t>
            </a:r>
          </a:p>
        </p:txBody>
      </p:sp>
      <p:sp>
        <p:nvSpPr>
          <p:cNvPr id="5" name="Content Placeholder 4">
            <a:extLst>
              <a:ext uri="{FF2B5EF4-FFF2-40B4-BE49-F238E27FC236}">
                <a16:creationId xmlns:a16="http://schemas.microsoft.com/office/drawing/2014/main" id="{64F484B7-6F83-4A9D-A446-C2F6EEA67DC3}"/>
              </a:ext>
            </a:extLst>
          </p:cNvPr>
          <p:cNvSpPr>
            <a:spLocks noGrp="1"/>
          </p:cNvSpPr>
          <p:nvPr>
            <p:ph sz="quarter" idx="11"/>
          </p:nvPr>
        </p:nvSpPr>
        <p:spPr>
          <a:xfrm>
            <a:off x="1248495" y="1868639"/>
            <a:ext cx="2336924" cy="249299"/>
          </a:xfrm>
        </p:spPr>
        <p:txBody>
          <a:bodyPr/>
          <a:lstStyle/>
          <a:p>
            <a:pPr lvl="0" defTabSz="914400">
              <a:spcAft>
                <a:spcPts val="600"/>
              </a:spcAft>
              <a:buSzTx/>
              <a:defRPr/>
            </a:pPr>
            <a:r>
              <a:rPr lang="en-US" sz="1800">
                <a:solidFill>
                  <a:srgbClr val="50E6FF"/>
                </a:solidFill>
                <a:latin typeface="Segoe UI Semibold"/>
              </a:rPr>
              <a:t>Premium capabilities</a:t>
            </a:r>
          </a:p>
        </p:txBody>
      </p:sp>
      <p:grpSp>
        <p:nvGrpSpPr>
          <p:cNvPr id="109" name="Group 135" descr="Guaranteed speed at any scale">
            <a:extLst>
              <a:ext uri="{FF2B5EF4-FFF2-40B4-BE49-F238E27FC236}">
                <a16:creationId xmlns:a16="http://schemas.microsoft.com/office/drawing/2014/main" id="{F4013108-0267-4BA7-87A2-A838E1CC64FB}"/>
              </a:ext>
              <a:ext uri="{C183D7F6-B498-43B3-948B-1728B52AA6E4}">
                <adec:decorative xmlns:adec="http://schemas.microsoft.com/office/drawing/2017/decorative" val="0"/>
              </a:ext>
            </a:extLst>
          </p:cNvPr>
          <p:cNvGrpSpPr>
            <a:grpSpLocks noChangeAspect="1"/>
          </p:cNvGrpSpPr>
          <p:nvPr/>
        </p:nvGrpSpPr>
        <p:grpSpPr bwMode="auto">
          <a:xfrm>
            <a:off x="600282" y="2399665"/>
            <a:ext cx="449263" cy="372946"/>
            <a:chOff x="2204" y="1026"/>
            <a:chExt cx="312" cy="259"/>
          </a:xfrm>
        </p:grpSpPr>
        <p:sp>
          <p:nvSpPr>
            <p:cNvPr id="110" name="Freeform 136">
              <a:extLst>
                <a:ext uri="{FF2B5EF4-FFF2-40B4-BE49-F238E27FC236}">
                  <a16:creationId xmlns:a16="http://schemas.microsoft.com/office/drawing/2014/main" id="{8C327FE9-3F07-4E8E-B8A3-0A249B1ECC90}"/>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137">
              <a:extLst>
                <a:ext uri="{FF2B5EF4-FFF2-40B4-BE49-F238E27FC236}">
                  <a16:creationId xmlns:a16="http://schemas.microsoft.com/office/drawing/2014/main" id="{CEBFA69E-4EC0-4660-B90F-9922A0C7F1D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138">
              <a:extLst>
                <a:ext uri="{FF2B5EF4-FFF2-40B4-BE49-F238E27FC236}">
                  <a16:creationId xmlns:a16="http://schemas.microsoft.com/office/drawing/2014/main" id="{981275CD-F956-42B2-8833-B85332D131D9}"/>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3" name="Freeform 139">
              <a:extLst>
                <a:ext uri="{FF2B5EF4-FFF2-40B4-BE49-F238E27FC236}">
                  <a16:creationId xmlns:a16="http://schemas.microsoft.com/office/drawing/2014/main" id="{B02758CF-987E-4489-8C67-DA207DBEF2B4}"/>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Freeform 140">
              <a:extLst>
                <a:ext uri="{FF2B5EF4-FFF2-40B4-BE49-F238E27FC236}">
                  <a16:creationId xmlns:a16="http://schemas.microsoft.com/office/drawing/2014/main" id="{1CBEBC36-BB28-4867-A239-22644C36E973}"/>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Freeform 141">
              <a:extLst>
                <a:ext uri="{FF2B5EF4-FFF2-40B4-BE49-F238E27FC236}">
                  <a16:creationId xmlns:a16="http://schemas.microsoft.com/office/drawing/2014/main" id="{7DBF92EB-12A3-4BE6-A1E8-9021BD336130}"/>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6" name="Oval 142">
              <a:extLst>
                <a:ext uri="{FF2B5EF4-FFF2-40B4-BE49-F238E27FC236}">
                  <a16:creationId xmlns:a16="http://schemas.microsoft.com/office/drawing/2014/main" id="{F5F9EA1C-5C91-47B5-8E21-DC8F06A19923}"/>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Freeform 143">
              <a:extLst>
                <a:ext uri="{FF2B5EF4-FFF2-40B4-BE49-F238E27FC236}">
                  <a16:creationId xmlns:a16="http://schemas.microsoft.com/office/drawing/2014/main" id="{DC5A231B-0105-433E-8682-0DE879201B91}"/>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9C8A1E65-30BD-402C-8313-941D18AF3139}"/>
              </a:ext>
            </a:extLst>
          </p:cNvPr>
          <p:cNvSpPr>
            <a:spLocks noGrp="1"/>
          </p:cNvSpPr>
          <p:nvPr>
            <p:ph sz="quarter" idx="12"/>
          </p:nvPr>
        </p:nvSpPr>
        <p:spPr>
          <a:xfrm>
            <a:off x="1247347" y="2303525"/>
            <a:ext cx="3479708" cy="766315"/>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Instant, elastic, automatic, and limitless scale</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Data replication across any Azure region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Guaranteed data consistency and throughput</a:t>
            </a:r>
          </a:p>
        </p:txBody>
      </p:sp>
      <p:grpSp>
        <p:nvGrpSpPr>
          <p:cNvPr id="53" name="Group 52">
            <a:extLst>
              <a:ext uri="{FF2B5EF4-FFF2-40B4-BE49-F238E27FC236}">
                <a16:creationId xmlns:a16="http://schemas.microsoft.com/office/drawing/2014/main" id="{91150986-D204-4C91-9142-6A89FD71D48B}"/>
              </a:ext>
              <a:ext uri="{C183D7F6-B498-43B3-948B-1728B52AA6E4}">
                <adec:decorative xmlns:adec="http://schemas.microsoft.com/office/drawing/2017/decorative" val="1"/>
              </a:ext>
            </a:extLst>
          </p:cNvPr>
          <p:cNvGrpSpPr/>
          <p:nvPr/>
        </p:nvGrpSpPr>
        <p:grpSpPr>
          <a:xfrm>
            <a:off x="427038" y="3114937"/>
            <a:ext cx="6291072" cy="2063144"/>
            <a:chOff x="427038" y="3114937"/>
            <a:chExt cx="10071937" cy="2063144"/>
          </a:xfrm>
        </p:grpSpPr>
        <p:cxnSp>
          <p:nvCxnSpPr>
            <p:cNvPr id="54" name="Straight Connector 53">
              <a:extLst>
                <a:ext uri="{FF2B5EF4-FFF2-40B4-BE49-F238E27FC236}">
                  <a16:creationId xmlns:a16="http://schemas.microsoft.com/office/drawing/2014/main" id="{2AB69F6B-8669-4BCE-B1AF-2DEC3C3BA91E}"/>
                </a:ext>
                <a:ext uri="{C183D7F6-B498-43B3-948B-1728B52AA6E4}">
                  <adec:decorative xmlns:adec="http://schemas.microsoft.com/office/drawing/2017/decorative" val="1"/>
                </a:ext>
              </a:extLst>
            </p:cNvPr>
            <p:cNvCxnSpPr>
              <a:cxnSpLocks/>
            </p:cNvCxnSpPr>
            <p:nvPr/>
          </p:nvCxnSpPr>
          <p:spPr>
            <a:xfrm>
              <a:off x="427038" y="3114937"/>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55" name="Straight Connector 54">
              <a:extLst>
                <a:ext uri="{FF2B5EF4-FFF2-40B4-BE49-F238E27FC236}">
                  <a16:creationId xmlns:a16="http://schemas.microsoft.com/office/drawing/2014/main" id="{1E163B00-6F24-4E7B-9EA2-74F319B5DC0B}"/>
                </a:ext>
                <a:ext uri="{C183D7F6-B498-43B3-948B-1728B52AA6E4}">
                  <adec:decorative xmlns:adec="http://schemas.microsoft.com/office/drawing/2017/decorative" val="1"/>
                </a:ext>
              </a:extLst>
            </p:cNvPr>
            <p:cNvCxnSpPr>
              <a:cxnSpLocks/>
            </p:cNvCxnSpPr>
            <p:nvPr/>
          </p:nvCxnSpPr>
          <p:spPr>
            <a:xfrm>
              <a:off x="427038" y="4146509"/>
              <a:ext cx="10071937" cy="0"/>
            </a:xfrm>
            <a:prstGeom prst="line">
              <a:avLst/>
            </a:prstGeom>
            <a:noFill/>
            <a:ln w="19050" cap="flat" cmpd="sng" algn="ctr">
              <a:solidFill>
                <a:sysClr val="window" lastClr="FFFFFF">
                  <a:alpha val="25000"/>
                </a:sysClr>
              </a:solidFill>
              <a:prstDash val="solid"/>
              <a:headEnd type="none"/>
              <a:tailEnd type="none"/>
            </a:ln>
            <a:effectLst/>
          </p:spPr>
        </p:cxnSp>
        <p:cxnSp>
          <p:nvCxnSpPr>
            <p:cNvPr id="56" name="Straight Connector 55">
              <a:extLst>
                <a:ext uri="{FF2B5EF4-FFF2-40B4-BE49-F238E27FC236}">
                  <a16:creationId xmlns:a16="http://schemas.microsoft.com/office/drawing/2014/main" id="{383D6D6D-88CB-4E81-A043-E3CC7CB9E99F}"/>
                </a:ext>
                <a:ext uri="{C183D7F6-B498-43B3-948B-1728B52AA6E4}">
                  <adec:decorative xmlns:adec="http://schemas.microsoft.com/office/drawing/2017/decorative" val="1"/>
                </a:ext>
              </a:extLst>
            </p:cNvPr>
            <p:cNvCxnSpPr>
              <a:cxnSpLocks/>
            </p:cNvCxnSpPr>
            <p:nvPr/>
          </p:nvCxnSpPr>
          <p:spPr>
            <a:xfrm>
              <a:off x="427038" y="5178081"/>
              <a:ext cx="10071937" cy="0"/>
            </a:xfrm>
            <a:prstGeom prst="line">
              <a:avLst/>
            </a:prstGeom>
            <a:noFill/>
            <a:ln w="19050" cap="flat" cmpd="sng" algn="ctr">
              <a:solidFill>
                <a:sysClr val="window" lastClr="FFFFFF">
                  <a:alpha val="25000"/>
                </a:sysClr>
              </a:solidFill>
              <a:prstDash val="solid"/>
              <a:headEnd type="none"/>
              <a:tailEnd type="none"/>
            </a:ln>
            <a:effectLst/>
          </p:spPr>
        </p:cxnSp>
      </p:grpSp>
      <p:grpSp>
        <p:nvGrpSpPr>
          <p:cNvPr id="106" name="Group 105" descr="Simplified app development">
            <a:extLst>
              <a:ext uri="{FF2B5EF4-FFF2-40B4-BE49-F238E27FC236}">
                <a16:creationId xmlns:a16="http://schemas.microsoft.com/office/drawing/2014/main" id="{6D6D7139-C1DF-4C94-8F04-4701BD724109}"/>
              </a:ext>
              <a:ext uri="{C183D7F6-B498-43B3-948B-1728B52AA6E4}">
                <adec:decorative xmlns:adec="http://schemas.microsoft.com/office/drawing/2017/decorative" val="0"/>
              </a:ext>
            </a:extLst>
          </p:cNvPr>
          <p:cNvGrpSpPr/>
          <p:nvPr/>
        </p:nvGrpSpPr>
        <p:grpSpPr>
          <a:xfrm>
            <a:off x="571707" y="3396382"/>
            <a:ext cx="506413" cy="495300"/>
            <a:chOff x="7302559" y="3437121"/>
            <a:chExt cx="506413" cy="495300"/>
          </a:xfrm>
        </p:grpSpPr>
        <p:sp>
          <p:nvSpPr>
            <p:cNvPr id="107" name="Freeform 35">
              <a:extLst>
                <a:ext uri="{FF2B5EF4-FFF2-40B4-BE49-F238E27FC236}">
                  <a16:creationId xmlns:a16="http://schemas.microsoft.com/office/drawing/2014/main" id="{B67165CA-A5B4-4D35-BBDA-C86F749B67C6}"/>
                </a:ext>
                <a:ext uri="{C183D7F6-B498-43B3-948B-1728B52AA6E4}">
                  <adec:decorative xmlns:adec="http://schemas.microsoft.com/office/drawing/2017/decorative" val="1"/>
                </a:ext>
              </a:extLst>
            </p:cNvPr>
            <p:cNvSpPr>
              <a:spLocks noEditPoints="1"/>
            </p:cNvSpPr>
            <p:nvPr/>
          </p:nvSpPr>
          <p:spPr bwMode="auto">
            <a:xfrm>
              <a:off x="7302559" y="3437121"/>
              <a:ext cx="506413" cy="495300"/>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697AD03B-3295-4CBF-AEB8-02C0314BC2B4}"/>
                </a:ext>
                <a:ext uri="{C183D7F6-B498-43B3-948B-1728B52AA6E4}">
                  <adec:decorative xmlns:adec="http://schemas.microsoft.com/office/drawing/2017/decorative" val="1"/>
                </a:ext>
              </a:extLst>
            </p:cNvPr>
            <p:cNvSpPr>
              <a:spLocks noEditPoints="1"/>
            </p:cNvSpPr>
            <p:nvPr/>
          </p:nvSpPr>
          <p:spPr bwMode="auto">
            <a:xfrm>
              <a:off x="7400190" y="3529990"/>
              <a:ext cx="311150" cy="309563"/>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Content Placeholder 6">
            <a:extLst>
              <a:ext uri="{FF2B5EF4-FFF2-40B4-BE49-F238E27FC236}">
                <a16:creationId xmlns:a16="http://schemas.microsoft.com/office/drawing/2014/main" id="{C649F6BA-FE7C-4EB0-BFFF-509DA0D1EAA4}"/>
              </a:ext>
            </a:extLst>
          </p:cNvPr>
          <p:cNvSpPr>
            <a:spLocks noGrp="1"/>
          </p:cNvSpPr>
          <p:nvPr>
            <p:ph sz="quarter" idx="13"/>
          </p:nvPr>
        </p:nvSpPr>
        <p:spPr>
          <a:xfrm>
            <a:off x="1247079" y="3428409"/>
            <a:ext cx="4529026" cy="523219"/>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Languages of your choice with SDKs for .NET, Java, and Python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Key-value data model</a:t>
            </a:r>
          </a:p>
        </p:txBody>
      </p:sp>
      <p:grpSp>
        <p:nvGrpSpPr>
          <p:cNvPr id="151" name="Group 150" descr="Mission-critical ready">
            <a:extLst>
              <a:ext uri="{FF2B5EF4-FFF2-40B4-BE49-F238E27FC236}">
                <a16:creationId xmlns:a16="http://schemas.microsoft.com/office/drawing/2014/main" id="{2825713A-794B-46D1-B583-A7B1FFBA64CF}"/>
              </a:ext>
              <a:ext uri="{C183D7F6-B498-43B3-948B-1728B52AA6E4}">
                <adec:decorative xmlns:adec="http://schemas.microsoft.com/office/drawing/2017/decorative" val="0"/>
              </a:ext>
            </a:extLst>
          </p:cNvPr>
          <p:cNvGrpSpPr>
            <a:grpSpLocks noChangeAspect="1"/>
          </p:cNvGrpSpPr>
          <p:nvPr/>
        </p:nvGrpSpPr>
        <p:grpSpPr>
          <a:xfrm>
            <a:off x="655051" y="4414645"/>
            <a:ext cx="339725" cy="495300"/>
            <a:chOff x="728663" y="5668963"/>
            <a:chExt cx="339725" cy="495300"/>
          </a:xfrm>
        </p:grpSpPr>
        <p:sp>
          <p:nvSpPr>
            <p:cNvPr id="152" name="Rectangle 174">
              <a:extLst>
                <a:ext uri="{FF2B5EF4-FFF2-40B4-BE49-F238E27FC236}">
                  <a16:creationId xmlns:a16="http://schemas.microsoft.com/office/drawing/2014/main" id="{6DD4ACE6-286D-4B56-8120-138BECF3433B}"/>
                </a:ext>
                <a:ext uri="{C183D7F6-B498-43B3-948B-1728B52AA6E4}">
                  <adec:decorative xmlns:adec="http://schemas.microsoft.com/office/drawing/2017/decorative" val="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175">
              <a:extLst>
                <a:ext uri="{FF2B5EF4-FFF2-40B4-BE49-F238E27FC236}">
                  <a16:creationId xmlns:a16="http://schemas.microsoft.com/office/drawing/2014/main" id="{7F547C44-067F-48B2-BAE3-52E02C9CCDB7}"/>
                </a:ext>
                <a:ext uri="{C183D7F6-B498-43B3-948B-1728B52AA6E4}">
                  <adec:decorative xmlns:adec="http://schemas.microsoft.com/office/drawing/2017/decorative" val="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176">
              <a:extLst>
                <a:ext uri="{FF2B5EF4-FFF2-40B4-BE49-F238E27FC236}">
                  <a16:creationId xmlns:a16="http://schemas.microsoft.com/office/drawing/2014/main" id="{5498105F-4188-4CB3-8C16-861569EBDA63}"/>
                </a:ext>
                <a:ext uri="{C183D7F6-B498-43B3-948B-1728B52AA6E4}">
                  <adec:decorative xmlns:adec="http://schemas.microsoft.com/office/drawing/2017/decorative" val="1"/>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77">
              <a:extLst>
                <a:ext uri="{FF2B5EF4-FFF2-40B4-BE49-F238E27FC236}">
                  <a16:creationId xmlns:a16="http://schemas.microsoft.com/office/drawing/2014/main" id="{2298A0A8-58B3-43DE-A8DC-566349E17C89}"/>
                </a:ext>
                <a:ext uri="{C183D7F6-B498-43B3-948B-1728B52AA6E4}">
                  <adec:decorative xmlns:adec="http://schemas.microsoft.com/office/drawing/2017/decorative" val="1"/>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78">
              <a:extLst>
                <a:ext uri="{FF2B5EF4-FFF2-40B4-BE49-F238E27FC236}">
                  <a16:creationId xmlns:a16="http://schemas.microsoft.com/office/drawing/2014/main" id="{7D3CAB9C-B16A-472F-8357-97173244E823}"/>
                </a:ext>
                <a:ext uri="{C183D7F6-B498-43B3-948B-1728B52AA6E4}">
                  <adec:decorative xmlns:adec="http://schemas.microsoft.com/office/drawing/2017/decorative" val="1"/>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79">
              <a:extLst>
                <a:ext uri="{FF2B5EF4-FFF2-40B4-BE49-F238E27FC236}">
                  <a16:creationId xmlns:a16="http://schemas.microsoft.com/office/drawing/2014/main" id="{E72C9F7E-8BF5-4DB6-8BDD-B2DB0BA2814E}"/>
                </a:ext>
                <a:ext uri="{C183D7F6-B498-43B3-948B-1728B52AA6E4}">
                  <adec:decorative xmlns:adec="http://schemas.microsoft.com/office/drawing/2017/decorative" val="1"/>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180">
              <a:extLst>
                <a:ext uri="{FF2B5EF4-FFF2-40B4-BE49-F238E27FC236}">
                  <a16:creationId xmlns:a16="http://schemas.microsoft.com/office/drawing/2014/main" id="{9700B847-5695-457F-A636-A37C1C77496D}"/>
                </a:ext>
                <a:ext uri="{C183D7F6-B498-43B3-948B-1728B52AA6E4}">
                  <adec:decorative xmlns:adec="http://schemas.microsoft.com/office/drawing/2017/decorative" val="1"/>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181">
              <a:extLst>
                <a:ext uri="{FF2B5EF4-FFF2-40B4-BE49-F238E27FC236}">
                  <a16:creationId xmlns:a16="http://schemas.microsoft.com/office/drawing/2014/main" id="{65670F71-74F2-4A5D-9216-B1989FB13178}"/>
                </a:ext>
                <a:ext uri="{C183D7F6-B498-43B3-948B-1728B52AA6E4}">
                  <adec:decorative xmlns:adec="http://schemas.microsoft.com/office/drawing/2017/decorative" val="1"/>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C634EF51-9261-4A29-911A-30E524C5C765}"/>
              </a:ext>
            </a:extLst>
          </p:cNvPr>
          <p:cNvSpPr>
            <a:spLocks noGrp="1"/>
          </p:cNvSpPr>
          <p:nvPr>
            <p:ph sz="quarter" idx="14"/>
          </p:nvPr>
        </p:nvSpPr>
        <p:spPr>
          <a:xfrm>
            <a:off x="1247347" y="4460375"/>
            <a:ext cx="4213585" cy="513598"/>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Turnkey multi-master writes enabled by a click of a button</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a:rPr>
              <a:t>Industry-leading 99.999% availability worldwide SLA</a:t>
            </a:r>
            <a:endParaRPr lang="en-US" sz="1200" kern="0">
              <a:solidFill>
                <a:prstClr val="white"/>
              </a:solidFill>
              <a:cs typeface="Segoe UI" panose="020B0502040204020203" pitchFamily="34" charset="0"/>
            </a:endParaRPr>
          </a:p>
        </p:txBody>
      </p:sp>
      <p:grpSp>
        <p:nvGrpSpPr>
          <p:cNvPr id="118" name="Group 84" descr="Fully managed and cost-effective">
            <a:extLst>
              <a:ext uri="{FF2B5EF4-FFF2-40B4-BE49-F238E27FC236}">
                <a16:creationId xmlns:a16="http://schemas.microsoft.com/office/drawing/2014/main" id="{7AA896AD-BB1F-42A9-BCFB-5F03C5841D6C}"/>
              </a:ext>
              <a:ext uri="{C183D7F6-B498-43B3-948B-1728B52AA6E4}">
                <adec:decorative xmlns:adec="http://schemas.microsoft.com/office/drawing/2017/decorative" val="0"/>
              </a:ext>
            </a:extLst>
          </p:cNvPr>
          <p:cNvGrpSpPr>
            <a:grpSpLocks noChangeAspect="1"/>
          </p:cNvGrpSpPr>
          <p:nvPr/>
        </p:nvGrpSpPr>
        <p:grpSpPr bwMode="auto">
          <a:xfrm>
            <a:off x="600282" y="5560840"/>
            <a:ext cx="449263" cy="495300"/>
            <a:chOff x="5822" y="999"/>
            <a:chExt cx="283" cy="312"/>
          </a:xfrm>
        </p:grpSpPr>
        <p:sp>
          <p:nvSpPr>
            <p:cNvPr id="119" name="AutoShape 83">
              <a:extLst>
                <a:ext uri="{FF2B5EF4-FFF2-40B4-BE49-F238E27FC236}">
                  <a16:creationId xmlns:a16="http://schemas.microsoft.com/office/drawing/2014/main" id="{11CBBE4C-8EDA-4615-BC95-822C466E8B9A}"/>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Rectangle 85">
              <a:extLst>
                <a:ext uri="{FF2B5EF4-FFF2-40B4-BE49-F238E27FC236}">
                  <a16:creationId xmlns:a16="http://schemas.microsoft.com/office/drawing/2014/main" id="{B6AEBC07-BC72-415F-9D8E-7BD40CA584E0}"/>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Rectangle 86">
              <a:extLst>
                <a:ext uri="{FF2B5EF4-FFF2-40B4-BE49-F238E27FC236}">
                  <a16:creationId xmlns:a16="http://schemas.microsoft.com/office/drawing/2014/main" id="{413BEEDF-7648-41A2-A206-CDAAA38B4DF4}"/>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2DAD1AAE-AACF-4137-A9ED-3D37AEDC6168}"/>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FC873957-62C5-4AC5-9322-795444882E9F}"/>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6A8EF2AA-7B90-4EF8-94FB-A6EF7522B214}"/>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C62E73E4-4AEB-4D47-A5CD-FDE82A58531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3A901E0D-95F3-4CAF-9427-BBEC3E99F6CC}"/>
              </a:ext>
            </a:extLst>
          </p:cNvPr>
          <p:cNvSpPr>
            <a:spLocks noGrp="1"/>
          </p:cNvSpPr>
          <p:nvPr>
            <p:ph sz="quarter" idx="15"/>
          </p:nvPr>
        </p:nvSpPr>
        <p:spPr>
          <a:xfrm>
            <a:off x="1247349" y="5402825"/>
            <a:ext cx="5804414" cy="945114"/>
          </a:xfrm>
        </p:spPr>
        <p:txBody>
          <a:bodyPr/>
          <a:lstStyle/>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Fully managed database service automatically handles all maintenance and updates </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Dynamic and limitless autoscaling for unpredictable workloads with high performance needs</a:t>
            </a:r>
          </a:p>
          <a:p>
            <a:pPr marL="171450" lvl="1" indent="-171450" defTabSz="711200">
              <a:lnSpc>
                <a:spcPct val="100000"/>
              </a:lnSpc>
              <a:spcBef>
                <a:spcPts val="300"/>
              </a:spcBef>
              <a:buSzTx/>
              <a:buFont typeface="Arial" panose="020B0604020202020204" pitchFamily="34" charset="0"/>
              <a:buChar char="•"/>
              <a:defRPr/>
            </a:pPr>
            <a:r>
              <a:rPr lang="en-US" sz="1200" kern="0">
                <a:solidFill>
                  <a:prstClr val="white"/>
                </a:solidFill>
                <a:cs typeface="Segoe UI" panose="020B0502040204020203" pitchFamily="34" charset="0"/>
              </a:rPr>
              <a:t>Cost-effective serverless model for spiky workloads with moderate needs</a:t>
            </a:r>
          </a:p>
        </p:txBody>
      </p:sp>
      <p:sp>
        <p:nvSpPr>
          <p:cNvPr id="67" name="Triangle 3" descr="Altogether leads to">
            <a:extLst>
              <a:ext uri="{FF2B5EF4-FFF2-40B4-BE49-F238E27FC236}">
                <a16:creationId xmlns:a16="http://schemas.microsoft.com/office/drawing/2014/main" id="{96ABF8FF-6FA7-440A-B597-F56CCD85214F}"/>
              </a:ext>
              <a:ext uri="{C183D7F6-B498-43B3-948B-1728B52AA6E4}">
                <adec:decorative xmlns:adec="http://schemas.microsoft.com/office/drawing/2017/decorative" val="0"/>
              </a:ext>
            </a:extLst>
          </p:cNvPr>
          <p:cNvSpPr/>
          <p:nvPr/>
        </p:nvSpPr>
        <p:spPr>
          <a:xfrm rot="5400000">
            <a:off x="5529223" y="3562186"/>
            <a:ext cx="4188581" cy="824636"/>
          </a:xfrm>
          <a:custGeom>
            <a:avLst/>
            <a:gdLst>
              <a:gd name="connsiteX0" fmla="*/ 0 w 2311368"/>
              <a:gd name="connsiteY0" fmla="*/ 253117 h 253117"/>
              <a:gd name="connsiteX1" fmla="*/ 1146739 w 2311368"/>
              <a:gd name="connsiteY1" fmla="*/ 0 h 253117"/>
              <a:gd name="connsiteX2" fmla="*/ 2311368 w 2311368"/>
              <a:gd name="connsiteY2" fmla="*/ 253117 h 253117"/>
              <a:gd name="connsiteX3" fmla="*/ 0 w 2311368"/>
              <a:gd name="connsiteY3" fmla="*/ 253117 h 253117"/>
              <a:gd name="connsiteX0" fmla="*/ 0 w 2311368"/>
              <a:gd name="connsiteY0" fmla="*/ 253117 h 448629"/>
              <a:gd name="connsiteX1" fmla="*/ 1146739 w 2311368"/>
              <a:gd name="connsiteY1" fmla="*/ 0 h 448629"/>
              <a:gd name="connsiteX2" fmla="*/ 2311368 w 2311368"/>
              <a:gd name="connsiteY2" fmla="*/ 253117 h 448629"/>
              <a:gd name="connsiteX3" fmla="*/ 1182458 w 2311368"/>
              <a:gd name="connsiteY3" fmla="*/ 448629 h 448629"/>
              <a:gd name="connsiteX4" fmla="*/ 0 w 2311368"/>
              <a:gd name="connsiteY4" fmla="*/ 253117 h 448629"/>
              <a:gd name="connsiteX0" fmla="*/ 1182458 w 2311368"/>
              <a:gd name="connsiteY0" fmla="*/ 448629 h 540069"/>
              <a:gd name="connsiteX1" fmla="*/ 0 w 2311368"/>
              <a:gd name="connsiteY1" fmla="*/ 253117 h 540069"/>
              <a:gd name="connsiteX2" fmla="*/ 1146739 w 2311368"/>
              <a:gd name="connsiteY2" fmla="*/ 0 h 540069"/>
              <a:gd name="connsiteX3" fmla="*/ 2311368 w 2311368"/>
              <a:gd name="connsiteY3" fmla="*/ 253117 h 540069"/>
              <a:gd name="connsiteX4" fmla="*/ 1273898 w 2311368"/>
              <a:gd name="connsiteY4" fmla="*/ 540069 h 540069"/>
              <a:gd name="connsiteX0" fmla="*/ 0 w 2311368"/>
              <a:gd name="connsiteY0" fmla="*/ 253117 h 540069"/>
              <a:gd name="connsiteX1" fmla="*/ 1146739 w 2311368"/>
              <a:gd name="connsiteY1" fmla="*/ 0 h 540069"/>
              <a:gd name="connsiteX2" fmla="*/ 2311368 w 2311368"/>
              <a:gd name="connsiteY2" fmla="*/ 253117 h 540069"/>
              <a:gd name="connsiteX3" fmla="*/ 1273898 w 2311368"/>
              <a:gd name="connsiteY3" fmla="*/ 540069 h 540069"/>
              <a:gd name="connsiteX0" fmla="*/ 0 w 2311368"/>
              <a:gd name="connsiteY0" fmla="*/ 253117 h 253117"/>
              <a:gd name="connsiteX1" fmla="*/ 1146739 w 2311368"/>
              <a:gd name="connsiteY1" fmla="*/ 0 h 253117"/>
              <a:gd name="connsiteX2" fmla="*/ 2311368 w 2311368"/>
              <a:gd name="connsiteY2" fmla="*/ 253117 h 253117"/>
            </a:gdLst>
            <a:ahLst/>
            <a:cxnLst>
              <a:cxn ang="0">
                <a:pos x="connsiteX0" y="connsiteY0"/>
              </a:cxn>
              <a:cxn ang="0">
                <a:pos x="connsiteX1" y="connsiteY1"/>
              </a:cxn>
              <a:cxn ang="0">
                <a:pos x="connsiteX2" y="connsiteY2"/>
              </a:cxn>
            </a:cxnLst>
            <a:rect l="l" t="t" r="r" b="b"/>
            <a:pathLst>
              <a:path w="2311368" h="253117">
                <a:moveTo>
                  <a:pt x="0" y="253117"/>
                </a:moveTo>
                <a:lnTo>
                  <a:pt x="1146739" y="0"/>
                </a:lnTo>
                <a:lnTo>
                  <a:pt x="2311368" y="253117"/>
                </a:lnTo>
              </a:path>
            </a:pathLst>
          </a:custGeom>
          <a:noFill/>
          <a:ln w="12700">
            <a:solidFill>
              <a:schemeClr val="accent1"/>
            </a:solidFill>
            <a:miter lim="800000"/>
          </a:ln>
        </p:spPr>
        <p:txBody>
          <a:bodyPr spcFirstLastPara="1" wrap="square" lIns="0" tIns="0" rIns="0" bIns="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900"/>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sym typeface="Arial"/>
            </a:endParaRPr>
          </a:p>
        </p:txBody>
      </p:sp>
      <p:grpSp>
        <p:nvGrpSpPr>
          <p:cNvPr id="68" name="Group 67">
            <a:extLst>
              <a:ext uri="{FF2B5EF4-FFF2-40B4-BE49-F238E27FC236}">
                <a16:creationId xmlns:a16="http://schemas.microsoft.com/office/drawing/2014/main" id="{03446CFE-AD33-4923-8510-D3D2E2FCDABB}"/>
              </a:ext>
              <a:ext uri="{C183D7F6-B498-43B3-948B-1728B52AA6E4}">
                <adec:decorative xmlns:adec="http://schemas.microsoft.com/office/drawing/2017/decorative" val="1"/>
              </a:ext>
            </a:extLst>
          </p:cNvPr>
          <p:cNvGrpSpPr/>
          <p:nvPr/>
        </p:nvGrpSpPr>
        <p:grpSpPr>
          <a:xfrm>
            <a:off x="8528917" y="3464906"/>
            <a:ext cx="894359" cy="797526"/>
            <a:chOff x="8276702" y="3303923"/>
            <a:chExt cx="657427" cy="586247"/>
          </a:xfrm>
        </p:grpSpPr>
        <p:sp>
          <p:nvSpPr>
            <p:cNvPr id="69" name="Hexagon 68">
              <a:extLst>
                <a:ext uri="{FF2B5EF4-FFF2-40B4-BE49-F238E27FC236}">
                  <a16:creationId xmlns:a16="http://schemas.microsoft.com/office/drawing/2014/main" id="{D44E7C9E-A105-4E3B-B0B0-4735A37D5D90}"/>
                </a:ext>
                <a:ext uri="{C183D7F6-B498-43B3-948B-1728B52AA6E4}">
                  <adec:decorative xmlns:adec="http://schemas.microsoft.com/office/drawing/2017/decorative" val="1"/>
                </a:ext>
              </a:extLst>
            </p:cNvPr>
            <p:cNvSpPr/>
            <p:nvPr/>
          </p:nvSpPr>
          <p:spPr bwMode="auto">
            <a:xfrm>
              <a:off x="8276702" y="3303923"/>
              <a:ext cx="657427" cy="586247"/>
            </a:xfrm>
            <a:prstGeom prst="hexagon">
              <a:avLst/>
            </a:pr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1BE67361-959F-44C8-BBE0-466F57FBD23C}"/>
                </a:ext>
              </a:extLst>
            </p:cNvPr>
            <p:cNvGrpSpPr/>
            <p:nvPr/>
          </p:nvGrpSpPr>
          <p:grpSpPr>
            <a:xfrm>
              <a:off x="8435042" y="3437010"/>
              <a:ext cx="340743" cy="339628"/>
              <a:chOff x="9378226" y="3437014"/>
              <a:chExt cx="340743" cy="339628"/>
            </a:xfrm>
          </p:grpSpPr>
          <p:sp>
            <p:nvSpPr>
              <p:cNvPr id="71" name="Freeform: Shape 111">
                <a:extLst>
                  <a:ext uri="{FF2B5EF4-FFF2-40B4-BE49-F238E27FC236}">
                    <a16:creationId xmlns:a16="http://schemas.microsoft.com/office/drawing/2014/main" id="{2CBC9AB4-8BDE-4C1E-B3BA-E5CEF65AB6AC}"/>
                  </a:ext>
                  <a:ext uri="{C183D7F6-B498-43B3-948B-1728B52AA6E4}">
                    <adec:decorative xmlns:adec="http://schemas.microsoft.com/office/drawing/2017/decorative" val="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Freeform: Shape 112">
                <a:extLst>
                  <a:ext uri="{FF2B5EF4-FFF2-40B4-BE49-F238E27FC236}">
                    <a16:creationId xmlns:a16="http://schemas.microsoft.com/office/drawing/2014/main" id="{31211950-A062-4529-83C7-5EE380E4CB2A}"/>
                  </a:ext>
                  <a:ext uri="{C183D7F6-B498-43B3-948B-1728B52AA6E4}">
                    <adec:decorative xmlns:adec="http://schemas.microsoft.com/office/drawing/2017/decorative" val="1"/>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Freeform: Shape 113">
                <a:extLst>
                  <a:ext uri="{FF2B5EF4-FFF2-40B4-BE49-F238E27FC236}">
                    <a16:creationId xmlns:a16="http://schemas.microsoft.com/office/drawing/2014/main" id="{FA6145AE-FBAA-40E2-94D6-8FEB1571DD5E}"/>
                  </a:ext>
                  <a:ext uri="{C183D7F6-B498-43B3-948B-1728B52AA6E4}">
                    <adec:decorative xmlns:adec="http://schemas.microsoft.com/office/drawing/2017/decorative" val="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Freeform: Shape 119">
                <a:extLst>
                  <a:ext uri="{FF2B5EF4-FFF2-40B4-BE49-F238E27FC236}">
                    <a16:creationId xmlns:a16="http://schemas.microsoft.com/office/drawing/2014/main" id="{91A4FAF7-DA01-4882-9A32-7F3C679C9EE0}"/>
                  </a:ext>
                  <a:ext uri="{C183D7F6-B498-43B3-948B-1728B52AA6E4}">
                    <adec:decorative xmlns:adec="http://schemas.microsoft.com/office/drawing/2017/decorative" val="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Shape 120">
                <a:extLst>
                  <a:ext uri="{FF2B5EF4-FFF2-40B4-BE49-F238E27FC236}">
                    <a16:creationId xmlns:a16="http://schemas.microsoft.com/office/drawing/2014/main" id="{086154FE-2CD2-455F-8FB4-31A3CCD33394}"/>
                  </a:ext>
                  <a:ext uri="{C183D7F6-B498-43B3-948B-1728B52AA6E4}">
                    <adec:decorative xmlns:adec="http://schemas.microsoft.com/office/drawing/2017/decorative" val="1"/>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0" name="Freeform: Shape 121">
                <a:extLst>
                  <a:ext uri="{FF2B5EF4-FFF2-40B4-BE49-F238E27FC236}">
                    <a16:creationId xmlns:a16="http://schemas.microsoft.com/office/drawing/2014/main" id="{7CCB36A5-9354-41CA-ACF2-4C2D916E75E9}"/>
                  </a:ext>
                  <a:ext uri="{C183D7F6-B498-43B3-948B-1728B52AA6E4}">
                    <adec:decorative xmlns:adec="http://schemas.microsoft.com/office/drawing/2017/decorative" val="1"/>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 name="Freeform: Shape 122">
                <a:extLst>
                  <a:ext uri="{FF2B5EF4-FFF2-40B4-BE49-F238E27FC236}">
                    <a16:creationId xmlns:a16="http://schemas.microsoft.com/office/drawing/2014/main" id="{DB2A3FE5-3B61-4910-B406-E12C3E18F64C}"/>
                  </a:ext>
                  <a:ext uri="{C183D7F6-B498-43B3-948B-1728B52AA6E4}">
                    <adec:decorative xmlns:adec="http://schemas.microsoft.com/office/drawing/2017/decorative" val="1"/>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Freeform: Shape 123">
                <a:extLst>
                  <a:ext uri="{FF2B5EF4-FFF2-40B4-BE49-F238E27FC236}">
                    <a16:creationId xmlns:a16="http://schemas.microsoft.com/office/drawing/2014/main" id="{AD307814-BF49-44B6-9ECB-6FBBC714F9C3}"/>
                  </a:ext>
                  <a:ext uri="{C183D7F6-B498-43B3-948B-1728B52AA6E4}">
                    <adec:decorative xmlns:adec="http://schemas.microsoft.com/office/drawing/2017/decorative" val="1"/>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Shape 124">
                <a:extLst>
                  <a:ext uri="{FF2B5EF4-FFF2-40B4-BE49-F238E27FC236}">
                    <a16:creationId xmlns:a16="http://schemas.microsoft.com/office/drawing/2014/main" id="{2FCEBC20-F69C-42E3-8DB6-2B50885DE0F6}"/>
                  </a:ext>
                  <a:ext uri="{C183D7F6-B498-43B3-948B-1728B52AA6E4}">
                    <adec:decorative xmlns:adec="http://schemas.microsoft.com/office/drawing/2017/decorative" val="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Freeform: Shape 125">
                <a:extLst>
                  <a:ext uri="{FF2B5EF4-FFF2-40B4-BE49-F238E27FC236}">
                    <a16:creationId xmlns:a16="http://schemas.microsoft.com/office/drawing/2014/main" id="{6DCDBBF1-CDEE-4D73-AF6B-E258B0673704}"/>
                  </a:ext>
                  <a:ext uri="{C183D7F6-B498-43B3-948B-1728B52AA6E4}">
                    <adec:decorative xmlns:adec="http://schemas.microsoft.com/office/drawing/2017/decorative" val="1"/>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0" name="Content Placeholder 9">
            <a:extLst>
              <a:ext uri="{FF2B5EF4-FFF2-40B4-BE49-F238E27FC236}">
                <a16:creationId xmlns:a16="http://schemas.microsoft.com/office/drawing/2014/main" id="{C48E2174-604F-4C41-A436-4316D2D7076E}"/>
              </a:ext>
            </a:extLst>
          </p:cNvPr>
          <p:cNvSpPr>
            <a:spLocks noGrp="1"/>
          </p:cNvSpPr>
          <p:nvPr>
            <p:ph sz="quarter" idx="16"/>
          </p:nvPr>
        </p:nvSpPr>
        <p:spPr>
          <a:xfrm>
            <a:off x="9636958" y="3649392"/>
            <a:ext cx="1540975" cy="430887"/>
          </a:xfrm>
        </p:spPr>
        <p:txBody>
          <a:bodyPr/>
          <a:lstStyle/>
          <a:p>
            <a:pPr lvl="0" defTabSz="914400">
              <a:lnSpc>
                <a:spcPct val="100000"/>
              </a:lnSpc>
              <a:buSzTx/>
              <a:defRPr/>
            </a:pPr>
            <a:r>
              <a:rPr lang="en-US" sz="2800">
                <a:solidFill>
                  <a:prstClr val="white"/>
                </a:solidFill>
                <a:latin typeface="Segoe UI Semibold"/>
                <a:cs typeface="Segoe UI Semilight" panose="020B0402040204020203" pitchFamily="34" charset="0"/>
              </a:rPr>
              <a:t>Table</a:t>
            </a:r>
          </a:p>
        </p:txBody>
      </p:sp>
    </p:spTree>
    <p:extLst>
      <p:ext uri="{BB962C8B-B14F-4D97-AF65-F5344CB8AC3E}">
        <p14:creationId xmlns:p14="http://schemas.microsoft.com/office/powerpoint/2010/main" val="3616373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par>
                          <p:cTn id="23" fill="hold">
                            <p:stCondLst>
                              <p:cond delay="250"/>
                            </p:stCondLst>
                            <p:childTnLst>
                              <p:par>
                                <p:cTn id="24" presetID="12" presetClass="entr" presetSubtype="8"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 calcmode="lin" valueType="num">
                                      <p:cBhvr additive="base">
                                        <p:cTn id="26" dur="500"/>
                                        <p:tgtEl>
                                          <p:spTgt spid="67"/>
                                        </p:tgtEl>
                                        <p:attrNameLst>
                                          <p:attrName>ppt_x</p:attrName>
                                        </p:attrNameLst>
                                      </p:cBhvr>
                                      <p:tavLst>
                                        <p:tav tm="0">
                                          <p:val>
                                            <p:strVal val="#ppt_x-#ppt_w*1.125000"/>
                                          </p:val>
                                        </p:tav>
                                        <p:tav tm="100000">
                                          <p:val>
                                            <p:strVal val="#ppt_x"/>
                                          </p:val>
                                        </p:tav>
                                      </p:tavLst>
                                    </p:anim>
                                    <p:animEffect transition="in" filter="wipe(right)">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P spid="9" grpId="0"/>
      <p:bldP spid="67"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12B31-92F3-4678-A5C0-383BA73975C0}"/>
              </a:ext>
            </a:extLst>
          </p:cNvPr>
          <p:cNvSpPr>
            <a:spLocks noGrp="1"/>
          </p:cNvSpPr>
          <p:nvPr>
            <p:ph type="title"/>
          </p:nvPr>
        </p:nvSpPr>
        <p:spPr/>
        <p:txBody>
          <a:bodyPr/>
          <a:lstStyle/>
          <a:p>
            <a:r>
              <a:rPr lang="en-US" dirty="0"/>
              <a:t>PostgreSQL deployment options</a:t>
            </a:r>
          </a:p>
        </p:txBody>
      </p:sp>
      <p:pic>
        <p:nvPicPr>
          <p:cNvPr id="7" name="Graphic 6" descr="PostgreSQL logo connect to 3 categories">
            <a:extLst>
              <a:ext uri="{FF2B5EF4-FFF2-40B4-BE49-F238E27FC236}">
                <a16:creationId xmlns:a16="http://schemas.microsoft.com/office/drawing/2014/main" id="{BC5A3C32-C46E-4A1A-A89E-F1BF07E6230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49699" y="1103603"/>
            <a:ext cx="856356" cy="856354"/>
          </a:xfrm>
          <a:prstGeom prst="rect">
            <a:avLst/>
          </a:prstGeom>
        </p:spPr>
      </p:pic>
      <p:grpSp>
        <p:nvGrpSpPr>
          <p:cNvPr id="21" name="Group 20">
            <a:extLst>
              <a:ext uri="{FF2B5EF4-FFF2-40B4-BE49-F238E27FC236}">
                <a16:creationId xmlns:a16="http://schemas.microsoft.com/office/drawing/2014/main" id="{268C880D-602C-40BE-88B2-EEE6688CA317}"/>
              </a:ext>
              <a:ext uri="{C183D7F6-B498-43B3-948B-1728B52AA6E4}">
                <adec:decorative xmlns:adec="http://schemas.microsoft.com/office/drawing/2017/decorative" val="1"/>
              </a:ext>
            </a:extLst>
          </p:cNvPr>
          <p:cNvGrpSpPr/>
          <p:nvPr/>
        </p:nvGrpSpPr>
        <p:grpSpPr>
          <a:xfrm>
            <a:off x="2187614" y="1620461"/>
            <a:ext cx="7824490" cy="1147505"/>
            <a:chOff x="2346881" y="1214958"/>
            <a:chExt cx="7619743" cy="930200"/>
          </a:xfrm>
        </p:grpSpPr>
        <p:sp>
          <p:nvSpPr>
            <p:cNvPr id="2" name="Left Brace 1">
              <a:extLst>
                <a:ext uri="{FF2B5EF4-FFF2-40B4-BE49-F238E27FC236}">
                  <a16:creationId xmlns:a16="http://schemas.microsoft.com/office/drawing/2014/main" id="{6008AB51-0052-49EB-A285-DBF752D5E6FB}"/>
                </a:ext>
              </a:extLst>
            </p:cNvPr>
            <p:cNvSpPr/>
            <p:nvPr/>
          </p:nvSpPr>
          <p:spPr>
            <a:xfrm rot="5400000">
              <a:off x="5691653" y="-2129814"/>
              <a:ext cx="930200" cy="7619743"/>
            </a:xfrm>
            <a:custGeom>
              <a:avLst/>
              <a:gdLst>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287633 w 575266"/>
                <a:gd name="connsiteY3" fmla="*/ 2939137 h 5878286"/>
                <a:gd name="connsiteX4" fmla="*/ 287633 w 575266"/>
                <a:gd name="connsiteY4" fmla="*/ 6 h 5878286"/>
                <a:gd name="connsiteX5" fmla="*/ 575266 w 575266"/>
                <a:gd name="connsiteY5" fmla="*/ 0 h 587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266" h="5878286" stroke="0" extrusionOk="0">
                  <a:moveTo>
                    <a:pt x="575266" y="5878286"/>
                  </a:moveTo>
                  <a:lnTo>
                    <a:pt x="287633" y="5878280"/>
                  </a:lnTo>
                  <a:lnTo>
                    <a:pt x="287633" y="2939149"/>
                  </a:lnTo>
                  <a:cubicBezTo>
                    <a:pt x="287633" y="2939146"/>
                    <a:pt x="158855" y="2939143"/>
                    <a:pt x="0" y="2939143"/>
                  </a:cubicBezTo>
                  <a:lnTo>
                    <a:pt x="287633" y="2939137"/>
                  </a:lnTo>
                  <a:lnTo>
                    <a:pt x="287633" y="6"/>
                  </a:lnTo>
                  <a:cubicBezTo>
                    <a:pt x="287633" y="3"/>
                    <a:pt x="416411" y="0"/>
                    <a:pt x="575266" y="0"/>
                  </a:cubicBezTo>
                  <a:lnTo>
                    <a:pt x="575266" y="5878286"/>
                  </a:lnTo>
                  <a:close/>
                </a:path>
                <a:path w="575266" h="5878286" fill="none">
                  <a:moveTo>
                    <a:pt x="575266" y="5878286"/>
                  </a:moveTo>
                  <a:lnTo>
                    <a:pt x="287633" y="5878280"/>
                  </a:lnTo>
                  <a:lnTo>
                    <a:pt x="287633" y="2939149"/>
                  </a:lnTo>
                  <a:lnTo>
                    <a:pt x="287633" y="2939137"/>
                  </a:lnTo>
                  <a:lnTo>
                    <a:pt x="287633" y="6"/>
                  </a:lnTo>
                  <a:cubicBezTo>
                    <a:pt x="287633" y="3"/>
                    <a:pt x="416411" y="0"/>
                    <a:pt x="575266"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itchFamily="34" charset="0"/>
              </a:endParaRPr>
            </a:p>
          </p:txBody>
        </p:sp>
        <p:cxnSp>
          <p:nvCxnSpPr>
            <p:cNvPr id="20" name="Straight Connector 19">
              <a:extLst>
                <a:ext uri="{FF2B5EF4-FFF2-40B4-BE49-F238E27FC236}">
                  <a16:creationId xmlns:a16="http://schemas.microsoft.com/office/drawing/2014/main" id="{5A263E7F-4732-431E-8DC5-157427ACD59D}"/>
                </a:ext>
              </a:extLst>
            </p:cNvPr>
            <p:cNvCxnSpPr>
              <a:cxnSpLocks/>
            </p:cNvCxnSpPr>
            <p:nvPr/>
          </p:nvCxnSpPr>
          <p:spPr>
            <a:xfrm>
              <a:off x="6152996" y="1446007"/>
              <a:ext cx="0" cy="697426"/>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Rectangle 3">
            <a:extLst>
              <a:ext uri="{FF2B5EF4-FFF2-40B4-BE49-F238E27FC236}">
                <a16:creationId xmlns:a16="http://schemas.microsoft.com/office/drawing/2014/main" id="{70636959-8C16-4912-A7F7-0638A53CB964}"/>
              </a:ext>
            </a:extLst>
          </p:cNvPr>
          <p:cNvSpPr/>
          <p:nvPr/>
        </p:nvSpPr>
        <p:spPr bwMode="auto">
          <a:xfrm>
            <a:off x="447035" y="2662048"/>
            <a:ext cx="3437018" cy="372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502040204020203" pitchFamily="34" charset="0"/>
                <a:ea typeface="Segoe UI" pitchFamily="34" charset="0"/>
                <a:cs typeface="Segoe UI Semibold" panose="020B0502040204020203" pitchFamily="34" charset="0"/>
              </a:rPr>
              <a:t>Flexible Server</a:t>
            </a:r>
            <a:endParaRPr kumimoji="0" lang="en-US" sz="1600" b="1" i="0" u="none" strike="noStrike" kern="1200" cap="none" spc="0" normalizeH="0" baseline="30000" noProof="0">
              <a:ln>
                <a:noFill/>
              </a:ln>
              <a:solidFill>
                <a:prstClr val="black"/>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22" name="TextBox 21">
            <a:extLst>
              <a:ext uri="{FF2B5EF4-FFF2-40B4-BE49-F238E27FC236}">
                <a16:creationId xmlns:a16="http://schemas.microsoft.com/office/drawing/2014/main" id="{9DDF0549-8685-4CBA-B6A5-4615FF6C0E6D}"/>
              </a:ext>
            </a:extLst>
          </p:cNvPr>
          <p:cNvSpPr txBox="1"/>
          <p:nvPr/>
        </p:nvSpPr>
        <p:spPr>
          <a:xfrm>
            <a:off x="447035" y="3203794"/>
            <a:ext cx="3378800" cy="278537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Semibold"/>
              </a:rPr>
              <a:t>Fully-managed PostgreSQL database service with zone redundant-HA, maximum control and a simplified developer experience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Segoe UI Semibold" panose="020B0502040204020203" pitchFamily="34" charset="0"/>
              </a:rPr>
              <a:t>Example use cases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lt"/>
                <a:cs typeface="Segoe UI"/>
              </a:rPr>
              <a:t>Transactional and operational analytics workloads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lt"/>
                <a:cs typeface="Segoe UI"/>
              </a:rPr>
              <a:t>Apps requiring JSON, geospatial support, or full-text search</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lt"/>
                <a:cs typeface="Segoe UI"/>
              </a:rPr>
              <a:t>Cloud-native apps built with modern frameworks, lower TCO, and latest </a:t>
            </a:r>
            <a:r>
              <a:rPr kumimoji="0" lang="en-US" sz="1200" b="0" i="0" u="none" strike="noStrike" kern="1200" cap="none" spc="0" normalizeH="0" baseline="0" noProof="0" err="1">
                <a:ln>
                  <a:noFill/>
                </a:ln>
                <a:solidFill>
                  <a:prstClr val="white"/>
                </a:solidFill>
                <a:effectLst/>
                <a:uLnTx/>
                <a:uFillTx/>
                <a:latin typeface="Segoe UI"/>
                <a:ea typeface="+mn-lt"/>
                <a:cs typeface="Segoe UI"/>
              </a:rPr>
              <a:t>PostgreS</a:t>
            </a:r>
            <a:r>
              <a:rPr kumimoji="0" lang="en-US" sz="1200" b="0" i="0" u="none" strike="noStrike" kern="1200" cap="none" spc="0" normalizeH="0" baseline="0" noProof="0">
                <a:ln>
                  <a:noFill/>
                </a:ln>
                <a:solidFill>
                  <a:prstClr val="white"/>
                </a:solidFill>
                <a:effectLst/>
                <a:uLnTx/>
                <a:uFillTx/>
                <a:latin typeface="Segoe UI"/>
                <a:ea typeface="+mn-lt"/>
                <a:cs typeface="Segoe UI"/>
              </a:rPr>
              <a:t> versions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lt"/>
                <a:cs typeface="Segoe UI"/>
              </a:rPr>
              <a:t>​High-performance apps utilizing zone co-location for low latency</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p:txBody>
      </p:sp>
      <p:grpSp>
        <p:nvGrpSpPr>
          <p:cNvPr id="9" name="Group 8" descr="Flag icon with the work New inside">
            <a:extLst>
              <a:ext uri="{FF2B5EF4-FFF2-40B4-BE49-F238E27FC236}">
                <a16:creationId xmlns:a16="http://schemas.microsoft.com/office/drawing/2014/main" id="{57FC430A-8B51-01EF-C3D1-52E354DCFDB3}"/>
              </a:ext>
            </a:extLst>
          </p:cNvPr>
          <p:cNvGrpSpPr/>
          <p:nvPr/>
        </p:nvGrpSpPr>
        <p:grpSpPr>
          <a:xfrm>
            <a:off x="7144599" y="2441682"/>
            <a:ext cx="834630" cy="291001"/>
            <a:chOff x="10479550" y="209550"/>
            <a:chExt cx="1724025" cy="492125"/>
          </a:xfrm>
          <a:solidFill>
            <a:schemeClr val="tx1"/>
          </a:solidFill>
        </p:grpSpPr>
        <p:sp>
          <p:nvSpPr>
            <p:cNvPr id="16" name="Freeform 15">
              <a:extLst>
                <a:ext uri="{FF2B5EF4-FFF2-40B4-BE49-F238E27FC236}">
                  <a16:creationId xmlns:a16="http://schemas.microsoft.com/office/drawing/2014/main" id="{1B580BD4-38A0-A923-6F8B-0DDF905C6652}"/>
                </a:ext>
              </a:extLst>
            </p:cNvPr>
            <p:cNvSpPr/>
            <p:nvPr/>
          </p:nvSpPr>
          <p:spPr bwMode="auto">
            <a:xfrm rot="5400000">
              <a:off x="11095500" y="-406400"/>
              <a:ext cx="492125" cy="1724025"/>
            </a:xfrm>
            <a:custGeom>
              <a:avLst/>
              <a:gdLst>
                <a:gd name="connsiteX0" fmla="*/ 0 w 492125"/>
                <a:gd name="connsiteY0" fmla="*/ 1724025 h 1724025"/>
                <a:gd name="connsiteX1" fmla="*/ 0 w 492125"/>
                <a:gd name="connsiteY1" fmla="*/ 0 h 1724025"/>
                <a:gd name="connsiteX2" fmla="*/ 492125 w 492125"/>
                <a:gd name="connsiteY2" fmla="*/ 0 h 1724025"/>
                <a:gd name="connsiteX3" fmla="*/ 492125 w 492125"/>
                <a:gd name="connsiteY3" fmla="*/ 1724023 h 1724025"/>
                <a:gd name="connsiteX4" fmla="*/ 246064 w 492125"/>
                <a:gd name="connsiteY4" fmla="*/ 1313522 h 1724025"/>
                <a:gd name="connsiteX5" fmla="*/ 1 w 492125"/>
                <a:gd name="connsiteY5" fmla="*/ 1724025 h 1724025"/>
                <a:gd name="connsiteX6" fmla="*/ 0 w 492125"/>
                <a:gd name="connsiteY6" fmla="*/ 1724025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25" h="1724025">
                  <a:moveTo>
                    <a:pt x="0" y="1724025"/>
                  </a:moveTo>
                  <a:lnTo>
                    <a:pt x="0" y="0"/>
                  </a:lnTo>
                  <a:lnTo>
                    <a:pt x="492125" y="0"/>
                  </a:lnTo>
                  <a:lnTo>
                    <a:pt x="492125" y="1724023"/>
                  </a:lnTo>
                  <a:lnTo>
                    <a:pt x="246064" y="1313522"/>
                  </a:lnTo>
                  <a:lnTo>
                    <a:pt x="1" y="1724025"/>
                  </a:lnTo>
                  <a:lnTo>
                    <a:pt x="0" y="17240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Content Placeholder 13">
              <a:extLst>
                <a:ext uri="{FF2B5EF4-FFF2-40B4-BE49-F238E27FC236}">
                  <a16:creationId xmlns:a16="http://schemas.microsoft.com/office/drawing/2014/main" id="{FD338391-90D2-988B-92AD-1A21340B40E5}"/>
                </a:ext>
              </a:extLst>
            </p:cNvPr>
            <p:cNvSpPr txBox="1">
              <a:spLocks/>
            </p:cNvSpPr>
            <p:nvPr/>
          </p:nvSpPr>
          <p:spPr>
            <a:xfrm>
              <a:off x="10923346" y="216147"/>
              <a:ext cx="1279484" cy="416396"/>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392113" algn="l"/>
                </a:tabLst>
                <a:defRPr/>
              </a:pPr>
              <a:r>
                <a:rPr kumimoji="0" lang="en-US" sz="16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rPr>
                <a:t>New</a:t>
              </a:r>
              <a:endParaRPr kumimoji="0" lang="en-US" sz="16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6" name="Rectangle 5">
            <a:extLst>
              <a:ext uri="{FF2B5EF4-FFF2-40B4-BE49-F238E27FC236}">
                <a16:creationId xmlns:a16="http://schemas.microsoft.com/office/drawing/2014/main" id="{8831FA10-FCCA-4A48-BDCD-8982D45566A9}"/>
              </a:ext>
            </a:extLst>
          </p:cNvPr>
          <p:cNvSpPr/>
          <p:nvPr/>
        </p:nvSpPr>
        <p:spPr bwMode="auto">
          <a:xfrm>
            <a:off x="4377491" y="2678678"/>
            <a:ext cx="3437018" cy="372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a:ln>
                  <a:noFill/>
                </a:ln>
                <a:solidFill>
                  <a:prstClr val="black"/>
                </a:solidFill>
                <a:effectLst/>
                <a:uLnTx/>
                <a:uFillTx/>
                <a:latin typeface="Segoe UI Semibold" panose="020B0502040204020203" pitchFamily="34" charset="0"/>
                <a:ea typeface="Segoe UI" pitchFamily="34" charset="0"/>
                <a:cs typeface="Segoe UI Semibold" panose="020B0502040204020203" pitchFamily="34" charset="0"/>
              </a:rPr>
              <a:t>Azure Cosmos DB for PostgreSQL</a:t>
            </a:r>
            <a:endParaRPr kumimoji="0" lang="en-US" sz="1600" b="1" i="0" u="none" strike="noStrike" kern="1200" cap="none" spc="0" normalizeH="0" baseline="3000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46334CFA-5500-4CC9-A4EE-7499EEE63CA1}"/>
              </a:ext>
            </a:extLst>
          </p:cNvPr>
          <p:cNvSpPr txBox="1"/>
          <p:nvPr/>
        </p:nvSpPr>
        <p:spPr>
          <a:xfrm>
            <a:off x="4377491" y="3203794"/>
            <a:ext cx="3437018" cy="19851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Distributed PostgreSQL with the performance, elasticity, and scalability of Azure Cosmos DB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a:ea typeface="+mn-ea"/>
                <a:cs typeface="Segoe UI Semibold" panose="020B0502040204020203" pitchFamily="34" charset="0"/>
              </a:rPr>
              <a:t>Example use cases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Scaling PostgreSQL multi-tenant, </a:t>
            </a:r>
            <a:b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SaaS applications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Real-time operational analytics</a:t>
            </a:r>
          </a:p>
          <a:p>
            <a:pPr marL="182880" marR="0" lvl="0" indent="-18288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Building high throughput </a:t>
            </a:r>
            <a:b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transactional apps</a:t>
            </a:r>
          </a:p>
        </p:txBody>
      </p:sp>
      <p:sp>
        <p:nvSpPr>
          <p:cNvPr id="5" name="Rectangle 4">
            <a:extLst>
              <a:ext uri="{FF2B5EF4-FFF2-40B4-BE49-F238E27FC236}">
                <a16:creationId xmlns:a16="http://schemas.microsoft.com/office/drawing/2014/main" id="{B048AB56-B0C7-4C63-B246-62B6A2A305FC}"/>
              </a:ext>
            </a:extLst>
          </p:cNvPr>
          <p:cNvSpPr/>
          <p:nvPr/>
        </p:nvSpPr>
        <p:spPr bwMode="auto">
          <a:xfrm>
            <a:off x="8307947" y="2686960"/>
            <a:ext cx="3437018" cy="372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Segoe UI" pitchFamily="34" charset="0"/>
                <a:cs typeface="Segoe UI Semibold"/>
              </a:rPr>
              <a:t>Single Server (Legacy)</a:t>
            </a:r>
            <a:endParaRPr kumimoji="0" lang="en-US" sz="1600" b="1" i="0" u="none" strike="noStrike" kern="1200" cap="none" spc="0" normalizeH="0" baseline="0" noProof="0">
              <a:ln>
                <a:noFill/>
              </a:ln>
              <a:solidFill>
                <a:prstClr val="black"/>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4435FD51-8855-431E-9ADE-9F3B1F42C782}"/>
              </a:ext>
            </a:extLst>
          </p:cNvPr>
          <p:cNvSpPr txBox="1"/>
          <p:nvPr/>
        </p:nvSpPr>
        <p:spPr>
          <a:xfrm>
            <a:off x="8307947" y="3203794"/>
            <a:ext cx="3411590" cy="180049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Semibold"/>
              </a:rPr>
              <a:t>Fully-managed, single-node PostgreSQL database service with zonal HA </a:t>
            </a:r>
            <a:endParaRPr kumimoji="0" lang="en-US" sz="14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Segoe UI Semibold"/>
              </a:rPr>
              <a:t>Example use cases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a:rPr>
              <a:t>Cloud-native apps built with modern frameworks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a:rPr>
              <a:t>Apps that don’t require granular control or custom configuration settings</a:t>
            </a:r>
          </a:p>
          <a:p>
            <a:pPr marL="182880" marR="0" lvl="0" indent="-18288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a:rPr>
              <a:t>Transactional and operational analytics workloads</a:t>
            </a:r>
          </a:p>
        </p:txBody>
      </p:sp>
      <p:sp>
        <p:nvSpPr>
          <p:cNvPr id="15" name="TextBox 14">
            <a:extLst>
              <a:ext uri="{FF2B5EF4-FFF2-40B4-BE49-F238E27FC236}">
                <a16:creationId xmlns:a16="http://schemas.microsoft.com/office/drawing/2014/main" id="{07291571-0AC7-440F-B3B7-2CA5EFABE845}"/>
              </a:ext>
            </a:extLst>
          </p:cNvPr>
          <p:cNvSpPr txBox="1"/>
          <p:nvPr/>
        </p:nvSpPr>
        <p:spPr>
          <a:xfrm>
            <a:off x="426424" y="6237510"/>
            <a:ext cx="11021125" cy="369332"/>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Azure Arc enabled PostgreSQL Hyperscale </a:t>
            </a:r>
            <a:r>
              <a:rPr kumimoji="0" lang="en-US" sz="1200" b="0" i="0" u="none" strike="noStrike" kern="1200" cap="none" spc="0" normalizeH="0" baseline="0" noProof="0">
                <a:ln>
                  <a:noFill/>
                </a:ln>
                <a:solidFill>
                  <a:prstClr val="white"/>
                </a:solidFill>
                <a:effectLst/>
                <a:uLnTx/>
                <a:uFillTx/>
                <a:latin typeface="Segoe UI"/>
                <a:ea typeface="+mn-ea"/>
                <a:cs typeface="+mn-cs"/>
              </a:rPr>
              <a:t>(Preview)</a:t>
            </a:r>
            <a:r>
              <a:rPr kumimoji="0" lang="en-US" sz="1200" b="1" i="0" u="none" strike="noStrike" kern="1200" cap="none" spc="0" normalizeH="0" baseline="0" noProof="0">
                <a:ln>
                  <a:noFill/>
                </a:ln>
                <a:solidFill>
                  <a:prstClr val="white"/>
                </a:solidFill>
                <a:effectLst/>
                <a:uLnTx/>
                <a:uFillTx/>
                <a:latin typeface="Segoe UI"/>
                <a:ea typeface="+mn-ea"/>
                <a:cs typeface="+mn-cs"/>
              </a:rPr>
              <a:t> </a:t>
            </a:r>
            <a:r>
              <a:rPr kumimoji="0" lang="en-US" sz="1200" b="0" i="0" u="none" strike="noStrike" kern="1200" cap="none" spc="0" normalizeH="0" baseline="0" noProof="0">
                <a:ln>
                  <a:noFill/>
                </a:ln>
                <a:solidFill>
                  <a:prstClr val="white"/>
                </a:solidFill>
                <a:effectLst/>
                <a:uLnTx/>
                <a:uFillTx/>
                <a:latin typeface="Segoe UI"/>
                <a:ea typeface="+mn-ea"/>
                <a:cs typeface="+mn-cs"/>
              </a:rPr>
              <a:t>is now in preview as part of Azure Arc enabled data services. Benefit from Azure cloud innovations and a unified hybrid management experience for Hyperscale data workloads operating on any infrastructure with or without a direct connection to the cloud.</a:t>
            </a:r>
          </a:p>
        </p:txBody>
      </p:sp>
    </p:spTree>
    <p:extLst>
      <p:ext uri="{BB962C8B-B14F-4D97-AF65-F5344CB8AC3E}">
        <p14:creationId xmlns:p14="http://schemas.microsoft.com/office/powerpoint/2010/main" val="224418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AE3C-45AD-4B88-9BBD-EBFF1D9F7639}"/>
              </a:ext>
            </a:extLst>
          </p:cNvPr>
          <p:cNvSpPr>
            <a:spLocks noGrp="1"/>
          </p:cNvSpPr>
          <p:nvPr>
            <p:ph type="title"/>
          </p:nvPr>
        </p:nvSpPr>
        <p:spPr>
          <a:xfrm>
            <a:off x="426425" y="435824"/>
            <a:ext cx="8915340" cy="443198"/>
          </a:xfrm>
        </p:spPr>
        <p:txBody>
          <a:bodyPr/>
          <a:lstStyle/>
          <a:p>
            <a:r>
              <a:rPr lang="pt-BR"/>
              <a:t>Azure Cosmos DB for PostgreSQL</a:t>
            </a:r>
          </a:p>
        </p:txBody>
      </p:sp>
      <p:grpSp>
        <p:nvGrpSpPr>
          <p:cNvPr id="42" name="Group 41" descr="Flag icon with the work New inside">
            <a:extLst>
              <a:ext uri="{FF2B5EF4-FFF2-40B4-BE49-F238E27FC236}">
                <a16:creationId xmlns:a16="http://schemas.microsoft.com/office/drawing/2014/main" id="{108FD66E-06FF-14EF-E7A3-ABFFDCF4AB87}"/>
              </a:ext>
            </a:extLst>
          </p:cNvPr>
          <p:cNvGrpSpPr/>
          <p:nvPr/>
        </p:nvGrpSpPr>
        <p:grpSpPr>
          <a:xfrm>
            <a:off x="10479550" y="209550"/>
            <a:ext cx="1724025" cy="492125"/>
            <a:chOff x="10479550" y="209550"/>
            <a:chExt cx="1724025" cy="492125"/>
          </a:xfrm>
        </p:grpSpPr>
        <p:sp>
          <p:nvSpPr>
            <p:cNvPr id="41" name="Freeform 40">
              <a:extLst>
                <a:ext uri="{FF2B5EF4-FFF2-40B4-BE49-F238E27FC236}">
                  <a16:creationId xmlns:a16="http://schemas.microsoft.com/office/drawing/2014/main" id="{6A4A067E-A55F-EC37-8815-57A2FA5C80E8}"/>
                </a:ext>
              </a:extLst>
            </p:cNvPr>
            <p:cNvSpPr/>
            <p:nvPr/>
          </p:nvSpPr>
          <p:spPr bwMode="auto">
            <a:xfrm rot="5400000">
              <a:off x="11095500" y="-406400"/>
              <a:ext cx="492125" cy="1724025"/>
            </a:xfrm>
            <a:custGeom>
              <a:avLst/>
              <a:gdLst>
                <a:gd name="connsiteX0" fmla="*/ 0 w 492125"/>
                <a:gd name="connsiteY0" fmla="*/ 1724025 h 1724025"/>
                <a:gd name="connsiteX1" fmla="*/ 0 w 492125"/>
                <a:gd name="connsiteY1" fmla="*/ 0 h 1724025"/>
                <a:gd name="connsiteX2" fmla="*/ 492125 w 492125"/>
                <a:gd name="connsiteY2" fmla="*/ 0 h 1724025"/>
                <a:gd name="connsiteX3" fmla="*/ 492125 w 492125"/>
                <a:gd name="connsiteY3" fmla="*/ 1724023 h 1724025"/>
                <a:gd name="connsiteX4" fmla="*/ 246064 w 492125"/>
                <a:gd name="connsiteY4" fmla="*/ 1313522 h 1724025"/>
                <a:gd name="connsiteX5" fmla="*/ 1 w 492125"/>
                <a:gd name="connsiteY5" fmla="*/ 1724025 h 1724025"/>
                <a:gd name="connsiteX6" fmla="*/ 0 w 492125"/>
                <a:gd name="connsiteY6" fmla="*/ 1724025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125" h="1724025">
                  <a:moveTo>
                    <a:pt x="0" y="1724025"/>
                  </a:moveTo>
                  <a:lnTo>
                    <a:pt x="0" y="0"/>
                  </a:lnTo>
                  <a:lnTo>
                    <a:pt x="492125" y="0"/>
                  </a:lnTo>
                  <a:lnTo>
                    <a:pt x="492125" y="1724023"/>
                  </a:lnTo>
                  <a:lnTo>
                    <a:pt x="246064" y="1313522"/>
                  </a:lnTo>
                  <a:lnTo>
                    <a:pt x="1" y="1724025"/>
                  </a:lnTo>
                  <a:lnTo>
                    <a:pt x="0" y="172402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ontent Placeholder 13">
              <a:extLst>
                <a:ext uri="{FF2B5EF4-FFF2-40B4-BE49-F238E27FC236}">
                  <a16:creationId xmlns:a16="http://schemas.microsoft.com/office/drawing/2014/main" id="{E0E33096-6D33-2E28-DD08-57567D3E5EC2}"/>
                </a:ext>
              </a:extLst>
            </p:cNvPr>
            <p:cNvSpPr txBox="1">
              <a:spLocks/>
            </p:cNvSpPr>
            <p:nvPr/>
          </p:nvSpPr>
          <p:spPr>
            <a:xfrm>
              <a:off x="10869239" y="270843"/>
              <a:ext cx="127948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rPr>
                <a:t>New</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 name="TextBox 9">
            <a:extLst>
              <a:ext uri="{FF2B5EF4-FFF2-40B4-BE49-F238E27FC236}">
                <a16:creationId xmlns:a16="http://schemas.microsoft.com/office/drawing/2014/main" id="{76E4F2E9-4A35-6C35-4661-C432CBD98738}"/>
              </a:ext>
            </a:extLst>
          </p:cNvPr>
          <p:cNvSpPr txBox="1"/>
          <p:nvPr/>
        </p:nvSpPr>
        <p:spPr>
          <a:xfrm>
            <a:off x="450572" y="1011198"/>
            <a:ext cx="9322190" cy="55399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Build cloud-native apps with</a:t>
            </a:r>
            <a:r>
              <a:rPr kumimoji="0" lang="en-US" sz="1800" b="0" i="0" u="none" strike="noStrike" kern="1200" cap="none" spc="0" normalizeH="0" baseline="0" noProof="0">
                <a:ln>
                  <a:noFill/>
                </a:ln>
                <a:solidFill>
                  <a:prstClr val="white"/>
                </a:solidFill>
                <a:effectLst/>
                <a:uLnTx/>
                <a:uFillTx/>
                <a:latin typeface="Segoe UI"/>
                <a:ea typeface="Calibri" panose="020F0502020204030204" pitchFamily="34" charset="0"/>
                <a:cs typeface="+mn-cs"/>
              </a:rPr>
              <a:t> distributed PostgreSQL and benefit from the performance, elasticity, and scalability of Azure Cosmos DB. Start free, grow to any scale.</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Text Placeholder 11">
            <a:extLst>
              <a:ext uri="{FF2B5EF4-FFF2-40B4-BE49-F238E27FC236}">
                <a16:creationId xmlns:a16="http://schemas.microsoft.com/office/drawing/2014/main" id="{586FD2EC-7CFF-4230-8379-4F6D46B6D3BF}"/>
              </a:ext>
            </a:extLst>
          </p:cNvPr>
          <p:cNvSpPr txBox="1">
            <a:spLocks/>
          </p:cNvSpPr>
          <p:nvPr/>
        </p:nvSpPr>
        <p:spPr>
          <a:xfrm>
            <a:off x="454767" y="2012868"/>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Open source PostgreSQL at the core</a:t>
            </a:r>
          </a:p>
        </p:txBody>
      </p:sp>
      <p:cxnSp>
        <p:nvCxnSpPr>
          <p:cNvPr id="7" name="Straight Connector 6">
            <a:extLst>
              <a:ext uri="{FF2B5EF4-FFF2-40B4-BE49-F238E27FC236}">
                <a16:creationId xmlns:a16="http://schemas.microsoft.com/office/drawing/2014/main" id="{5F2535A3-33ED-7FBB-DF81-69FD92D44D3B}"/>
              </a:ext>
              <a:ext uri="{C183D7F6-B498-43B3-948B-1728B52AA6E4}">
                <adec:decorative xmlns:adec="http://schemas.microsoft.com/office/drawing/2017/decorative" val="1"/>
              </a:ext>
            </a:extLst>
          </p:cNvPr>
          <p:cNvCxnSpPr>
            <a:cxnSpLocks/>
          </p:cNvCxnSpPr>
          <p:nvPr/>
        </p:nvCxnSpPr>
        <p:spPr>
          <a:xfrm>
            <a:off x="426424" y="2628935"/>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52" name="Text Placeholder 47">
            <a:extLst>
              <a:ext uri="{FF2B5EF4-FFF2-40B4-BE49-F238E27FC236}">
                <a16:creationId xmlns:a16="http://schemas.microsoft.com/office/drawing/2014/main" id="{2971E90E-A605-4572-A477-25CAB8DEB354}"/>
              </a:ext>
            </a:extLst>
          </p:cNvPr>
          <p:cNvSpPr txBox="1">
            <a:spLocks/>
          </p:cNvSpPr>
          <p:nvPr/>
        </p:nvSpPr>
        <p:spPr>
          <a:xfrm>
            <a:off x="454767" y="2766607"/>
            <a:ext cx="209302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Latest community-edition PostgreSQL ships within 1 day of release. </a:t>
            </a:r>
          </a:p>
        </p:txBody>
      </p:sp>
      <p:sp>
        <p:nvSpPr>
          <p:cNvPr id="55" name="Text Placeholder 12">
            <a:extLst>
              <a:ext uri="{FF2B5EF4-FFF2-40B4-BE49-F238E27FC236}">
                <a16:creationId xmlns:a16="http://schemas.microsoft.com/office/drawing/2014/main" id="{BF572404-C26E-409B-A14F-45EE73FFE5FA}"/>
              </a:ext>
            </a:extLst>
          </p:cNvPr>
          <p:cNvSpPr txBox="1">
            <a:spLocks/>
          </p:cNvSpPr>
          <p:nvPr/>
        </p:nvSpPr>
        <p:spPr>
          <a:xfrm>
            <a:off x="3248205" y="2012868"/>
            <a:ext cx="2095313"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Build apps at any scale</a:t>
            </a:r>
          </a:p>
        </p:txBody>
      </p:sp>
      <p:cxnSp>
        <p:nvCxnSpPr>
          <p:cNvPr id="30" name="Straight Connector 29">
            <a:extLst>
              <a:ext uri="{FF2B5EF4-FFF2-40B4-BE49-F238E27FC236}">
                <a16:creationId xmlns:a16="http://schemas.microsoft.com/office/drawing/2014/main" id="{6A6800CB-A1D1-8AAF-E19B-AD80F89FDF78}"/>
              </a:ext>
              <a:ext uri="{C183D7F6-B498-43B3-948B-1728B52AA6E4}">
                <adec:decorative xmlns:adec="http://schemas.microsoft.com/office/drawing/2017/decorative" val="1"/>
              </a:ext>
            </a:extLst>
          </p:cNvPr>
          <p:cNvCxnSpPr>
            <a:cxnSpLocks/>
          </p:cNvCxnSpPr>
          <p:nvPr/>
        </p:nvCxnSpPr>
        <p:spPr>
          <a:xfrm>
            <a:off x="3248205" y="2628935"/>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56" name="Text Placeholder 44">
            <a:extLst>
              <a:ext uri="{FF2B5EF4-FFF2-40B4-BE49-F238E27FC236}">
                <a16:creationId xmlns:a16="http://schemas.microsoft.com/office/drawing/2014/main" id="{3BBF579A-812D-4C1C-8F35-02BCF3E3C29A}"/>
              </a:ext>
            </a:extLst>
          </p:cNvPr>
          <p:cNvSpPr txBox="1">
            <a:spLocks/>
          </p:cNvSpPr>
          <p:nvPr/>
        </p:nvSpPr>
        <p:spPr>
          <a:xfrm>
            <a:off x="3248205" y="2766607"/>
            <a:ext cx="2408956" cy="9293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Build on a single node and scale out to clusters as your workload evolves, without any changes to your application.</a:t>
            </a:r>
          </a:p>
        </p:txBody>
      </p:sp>
      <p:sp>
        <p:nvSpPr>
          <p:cNvPr id="6" name="Text Placeholder 10">
            <a:extLst>
              <a:ext uri="{FF2B5EF4-FFF2-40B4-BE49-F238E27FC236}">
                <a16:creationId xmlns:a16="http://schemas.microsoft.com/office/drawing/2014/main" id="{FCFE49BE-35B5-9282-8FC5-D74CB4D2A9CA}"/>
              </a:ext>
            </a:extLst>
          </p:cNvPr>
          <p:cNvSpPr txBox="1">
            <a:spLocks/>
          </p:cNvSpPr>
          <p:nvPr/>
        </p:nvSpPr>
        <p:spPr>
          <a:xfrm>
            <a:off x="6068596" y="2012868"/>
            <a:ext cx="2411494"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Geo-distributed</a:t>
            </a:r>
          </a:p>
        </p:txBody>
      </p:sp>
      <p:cxnSp>
        <p:nvCxnSpPr>
          <p:cNvPr id="31" name="Straight Connector 30">
            <a:extLst>
              <a:ext uri="{FF2B5EF4-FFF2-40B4-BE49-F238E27FC236}">
                <a16:creationId xmlns:a16="http://schemas.microsoft.com/office/drawing/2014/main" id="{A6E575E0-28A0-4E86-D774-09F6DF6B622E}"/>
              </a:ext>
              <a:ext uri="{C183D7F6-B498-43B3-948B-1728B52AA6E4}">
                <adec:decorative xmlns:adec="http://schemas.microsoft.com/office/drawing/2017/decorative" val="1"/>
              </a:ext>
            </a:extLst>
          </p:cNvPr>
          <p:cNvCxnSpPr>
            <a:cxnSpLocks/>
          </p:cNvCxnSpPr>
          <p:nvPr/>
        </p:nvCxnSpPr>
        <p:spPr>
          <a:xfrm>
            <a:off x="6069987" y="2628935"/>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8" name="Text Placeholder 47">
            <a:extLst>
              <a:ext uri="{FF2B5EF4-FFF2-40B4-BE49-F238E27FC236}">
                <a16:creationId xmlns:a16="http://schemas.microsoft.com/office/drawing/2014/main" id="{134ED6CD-3337-35AB-9A90-402E862677BB}"/>
              </a:ext>
            </a:extLst>
          </p:cNvPr>
          <p:cNvSpPr txBox="1">
            <a:spLocks/>
          </p:cNvSpPr>
          <p:nvPr/>
        </p:nvSpPr>
        <p:spPr>
          <a:xfrm>
            <a:off x="6068595" y="2766607"/>
            <a:ext cx="2524571"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Deploy cross-region read replicas with low latency and geo-redundancy.</a:t>
            </a:r>
          </a:p>
        </p:txBody>
      </p:sp>
      <p:sp>
        <p:nvSpPr>
          <p:cNvPr id="51" name="Text Placeholder 16">
            <a:extLst>
              <a:ext uri="{FF2B5EF4-FFF2-40B4-BE49-F238E27FC236}">
                <a16:creationId xmlns:a16="http://schemas.microsoft.com/office/drawing/2014/main" id="{6F00259C-14C5-4133-90DD-84F576596DF9}"/>
              </a:ext>
            </a:extLst>
          </p:cNvPr>
          <p:cNvSpPr txBox="1">
            <a:spLocks/>
          </p:cNvSpPr>
          <p:nvPr/>
        </p:nvSpPr>
        <p:spPr>
          <a:xfrm>
            <a:off x="454767" y="4531064"/>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Optimized for SaaS applications</a:t>
            </a:r>
          </a:p>
        </p:txBody>
      </p:sp>
      <p:cxnSp>
        <p:nvCxnSpPr>
          <p:cNvPr id="32" name="Straight Connector 31">
            <a:extLst>
              <a:ext uri="{FF2B5EF4-FFF2-40B4-BE49-F238E27FC236}">
                <a16:creationId xmlns:a16="http://schemas.microsoft.com/office/drawing/2014/main" id="{5D62667F-6481-9AD7-26A2-6B41052B0A37}"/>
              </a:ext>
              <a:ext uri="{C183D7F6-B498-43B3-948B-1728B52AA6E4}">
                <adec:decorative xmlns:adec="http://schemas.microsoft.com/office/drawing/2017/decorative" val="1"/>
              </a:ext>
            </a:extLst>
          </p:cNvPr>
          <p:cNvCxnSpPr>
            <a:cxnSpLocks/>
          </p:cNvCxnSpPr>
          <p:nvPr/>
        </p:nvCxnSpPr>
        <p:spPr>
          <a:xfrm>
            <a:off x="426424" y="5157822"/>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50" name="Text Placeholder 45">
            <a:extLst>
              <a:ext uri="{FF2B5EF4-FFF2-40B4-BE49-F238E27FC236}">
                <a16:creationId xmlns:a16="http://schemas.microsoft.com/office/drawing/2014/main" id="{5FE877A0-2887-4366-A00E-EEE9E4628D06}"/>
              </a:ext>
            </a:extLst>
          </p:cNvPr>
          <p:cNvSpPr txBox="1">
            <a:spLocks/>
          </p:cNvSpPr>
          <p:nvPr/>
        </p:nvSpPr>
        <p:spPr>
          <a:xfrm>
            <a:off x="454767" y="5313380"/>
            <a:ext cx="2302390" cy="1286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Build cost-effective multi-tenant SaaS applications with high availability and tenant isolation. </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54" name="Text Placeholder 10">
            <a:extLst>
              <a:ext uri="{FF2B5EF4-FFF2-40B4-BE49-F238E27FC236}">
                <a16:creationId xmlns:a16="http://schemas.microsoft.com/office/drawing/2014/main" id="{61FFDE06-1289-4E1B-9266-FABF38369FE9}"/>
              </a:ext>
            </a:extLst>
          </p:cNvPr>
          <p:cNvSpPr txBox="1">
            <a:spLocks/>
          </p:cNvSpPr>
          <p:nvPr/>
        </p:nvSpPr>
        <p:spPr>
          <a:xfrm>
            <a:off x="3357211" y="4531064"/>
            <a:ext cx="2411494"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Broad ecosystem support</a:t>
            </a:r>
          </a:p>
        </p:txBody>
      </p:sp>
      <p:cxnSp>
        <p:nvCxnSpPr>
          <p:cNvPr id="33" name="Straight Connector 32">
            <a:extLst>
              <a:ext uri="{FF2B5EF4-FFF2-40B4-BE49-F238E27FC236}">
                <a16:creationId xmlns:a16="http://schemas.microsoft.com/office/drawing/2014/main" id="{D51160D4-118C-75DC-5BC6-98A8531FD168}"/>
              </a:ext>
              <a:ext uri="{C183D7F6-B498-43B3-948B-1728B52AA6E4}">
                <adec:decorative xmlns:adec="http://schemas.microsoft.com/office/drawing/2017/decorative" val="1"/>
              </a:ext>
            </a:extLst>
          </p:cNvPr>
          <p:cNvCxnSpPr>
            <a:cxnSpLocks/>
          </p:cNvCxnSpPr>
          <p:nvPr/>
        </p:nvCxnSpPr>
        <p:spPr>
          <a:xfrm>
            <a:off x="3248205" y="5157822"/>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49" name="Text Placeholder 47">
            <a:extLst>
              <a:ext uri="{FF2B5EF4-FFF2-40B4-BE49-F238E27FC236}">
                <a16:creationId xmlns:a16="http://schemas.microsoft.com/office/drawing/2014/main" id="{B82906CA-A50D-4764-A9D9-C961FD68E555}"/>
              </a:ext>
            </a:extLst>
          </p:cNvPr>
          <p:cNvSpPr txBox="1">
            <a:spLocks/>
          </p:cNvSpPr>
          <p:nvPr/>
        </p:nvSpPr>
        <p:spPr>
          <a:xfrm>
            <a:off x="3357211" y="5313380"/>
            <a:ext cx="2408956" cy="11663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50+ extensions, such as </a:t>
            </a:r>
            <a:r>
              <a:rPr kumimoji="0" lang="en-US" sz="1400" b="0" i="0" u="none" strike="noStrike" kern="1200" cap="none" spc="0" normalizeH="0" baseline="0" noProof="0" err="1">
                <a:ln>
                  <a:noFill/>
                </a:ln>
                <a:solidFill>
                  <a:prstClr val="white"/>
                </a:solidFill>
                <a:effectLst/>
                <a:uLnTx/>
                <a:uFillTx/>
                <a:latin typeface="Segoe UI"/>
                <a:ea typeface="+mn-ea"/>
                <a:cs typeface="Segoe UI" panose="020B0502040204020203" pitchFamily="34" charset="0"/>
              </a:rPr>
              <a:t>PostGIS</a:t>
            </a: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for geospatial, HLL for </a:t>
            </a:r>
            <a:r>
              <a:rPr kumimoji="0" lang="en-US" sz="1400" b="0" i="0" u="none" strike="noStrike" kern="1200" cap="none" spc="0" normalizeH="0" baseline="0" noProof="0" err="1">
                <a:ln>
                  <a:noFill/>
                </a:ln>
                <a:solidFill>
                  <a:prstClr val="white"/>
                </a:solidFill>
                <a:effectLst/>
                <a:uLnTx/>
                <a:uFillTx/>
                <a:latin typeface="Segoe UI"/>
                <a:ea typeface="+mn-ea"/>
                <a:cs typeface="Segoe UI" panose="020B0502040204020203" pitchFamily="34" charset="0"/>
              </a:rPr>
              <a:t>HyperLogLog</a:t>
            </a: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a:t>
            </a:r>
            <a:r>
              <a:rPr kumimoji="0" lang="en-US" sz="1400" b="0" i="0" u="none" strike="noStrike" kern="1200" cap="none" spc="0" normalizeH="0" baseline="0" noProof="0" err="1">
                <a:ln>
                  <a:noFill/>
                </a:ln>
                <a:solidFill>
                  <a:prstClr val="white"/>
                </a:solidFill>
                <a:effectLst/>
                <a:uLnTx/>
                <a:uFillTx/>
                <a:latin typeface="Segoe UI"/>
                <a:ea typeface="+mn-ea"/>
                <a:cs typeface="Segoe UI" panose="020B0502040204020203" pitchFamily="34" charset="0"/>
              </a:rPr>
              <a:t>pg_cron</a:t>
            </a: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for running scheduled jobs, and more.</a:t>
            </a:r>
          </a:p>
        </p:txBody>
      </p:sp>
      <p:sp>
        <p:nvSpPr>
          <p:cNvPr id="9" name="Text Placeholder 10">
            <a:extLst>
              <a:ext uri="{FF2B5EF4-FFF2-40B4-BE49-F238E27FC236}">
                <a16:creationId xmlns:a16="http://schemas.microsoft.com/office/drawing/2014/main" id="{0EFFE4B7-E639-CD3C-635F-D7518510CC9F}"/>
              </a:ext>
            </a:extLst>
          </p:cNvPr>
          <p:cNvSpPr txBox="1">
            <a:spLocks/>
          </p:cNvSpPr>
          <p:nvPr/>
        </p:nvSpPr>
        <p:spPr>
          <a:xfrm>
            <a:off x="6126157" y="4531064"/>
            <a:ext cx="2411494" cy="24622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Start free today</a:t>
            </a:r>
          </a:p>
        </p:txBody>
      </p:sp>
      <p:cxnSp>
        <p:nvCxnSpPr>
          <p:cNvPr id="34" name="Straight Connector 33">
            <a:extLst>
              <a:ext uri="{FF2B5EF4-FFF2-40B4-BE49-F238E27FC236}">
                <a16:creationId xmlns:a16="http://schemas.microsoft.com/office/drawing/2014/main" id="{CAD5A065-BF4B-1289-1B6A-3A093EFEFD58}"/>
              </a:ext>
              <a:ext uri="{C183D7F6-B498-43B3-948B-1728B52AA6E4}">
                <adec:decorative xmlns:adec="http://schemas.microsoft.com/office/drawing/2017/decorative" val="1"/>
              </a:ext>
            </a:extLst>
          </p:cNvPr>
          <p:cNvCxnSpPr>
            <a:cxnSpLocks/>
          </p:cNvCxnSpPr>
          <p:nvPr/>
        </p:nvCxnSpPr>
        <p:spPr>
          <a:xfrm>
            <a:off x="6069987" y="5157822"/>
            <a:ext cx="2439838" cy="0"/>
          </a:xfrm>
          <a:prstGeom prst="line">
            <a:avLst/>
          </a:prstGeom>
          <a:noFill/>
          <a:ln w="19050" cap="flat" cmpd="sng" algn="ctr">
            <a:solidFill>
              <a:sysClr val="window" lastClr="FFFFFF">
                <a:alpha val="25000"/>
              </a:sysClr>
            </a:solidFill>
            <a:prstDash val="solid"/>
            <a:headEnd type="none"/>
            <a:tailEnd type="none"/>
          </a:ln>
          <a:effectLst/>
        </p:spPr>
      </p:cxnSp>
      <p:sp>
        <p:nvSpPr>
          <p:cNvPr id="15" name="Text Placeholder 47">
            <a:extLst>
              <a:ext uri="{FF2B5EF4-FFF2-40B4-BE49-F238E27FC236}">
                <a16:creationId xmlns:a16="http://schemas.microsoft.com/office/drawing/2014/main" id="{3FCB9E79-16EC-5289-698D-8B5664B4CF97}"/>
              </a:ext>
            </a:extLst>
          </p:cNvPr>
          <p:cNvSpPr txBox="1">
            <a:spLocks/>
          </p:cNvSpPr>
          <p:nvPr/>
        </p:nvSpPr>
        <p:spPr>
          <a:xfrm>
            <a:off x="6126156" y="5313380"/>
            <a:ext cx="2613733"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Get started for free on Azure Cosmos DB with no credit card or Azure subscription required.</a:t>
            </a:r>
          </a:p>
        </p:txBody>
      </p:sp>
      <p:sp>
        <p:nvSpPr>
          <p:cNvPr id="77" name="Text Placeholder 12">
            <a:extLst>
              <a:ext uri="{FF2B5EF4-FFF2-40B4-BE49-F238E27FC236}">
                <a16:creationId xmlns:a16="http://schemas.microsoft.com/office/drawing/2014/main" id="{B26C1092-72B2-7616-A826-F789603A483C}"/>
              </a:ext>
            </a:extLst>
          </p:cNvPr>
          <p:cNvSpPr txBox="1">
            <a:spLocks/>
          </p:cNvSpPr>
          <p:nvPr/>
        </p:nvSpPr>
        <p:spPr>
          <a:xfrm>
            <a:off x="8524806" y="3727750"/>
            <a:ext cx="1218166"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Cloud-native apps</a:t>
            </a:r>
          </a:p>
        </p:txBody>
      </p:sp>
      <p:grpSp>
        <p:nvGrpSpPr>
          <p:cNvPr id="16" name="Group 15" descr="Bracket connecting cloud to four features">
            <a:extLst>
              <a:ext uri="{FF2B5EF4-FFF2-40B4-BE49-F238E27FC236}">
                <a16:creationId xmlns:a16="http://schemas.microsoft.com/office/drawing/2014/main" id="{3AFAF1D8-791D-D0B2-6B48-40A28BF80EDE}"/>
              </a:ext>
            </a:extLst>
          </p:cNvPr>
          <p:cNvGrpSpPr/>
          <p:nvPr/>
        </p:nvGrpSpPr>
        <p:grpSpPr>
          <a:xfrm>
            <a:off x="9772739" y="1538601"/>
            <a:ext cx="311894" cy="4767458"/>
            <a:chOff x="8873139" y="1517080"/>
            <a:chExt cx="693418" cy="4767458"/>
          </a:xfrm>
        </p:grpSpPr>
        <p:sp>
          <p:nvSpPr>
            <p:cNvPr id="17" name="Left Bracket 16">
              <a:extLst>
                <a:ext uri="{FF2B5EF4-FFF2-40B4-BE49-F238E27FC236}">
                  <a16:creationId xmlns:a16="http://schemas.microsoft.com/office/drawing/2014/main" id="{82F0550C-440A-4025-02E0-3DB9F3E176A0}"/>
                </a:ext>
                <a:ext uri="{C183D7F6-B498-43B3-948B-1728B52AA6E4}">
                  <adec:decorative xmlns:adec="http://schemas.microsoft.com/office/drawing/2017/decorative" val="0"/>
                </a:ext>
              </a:extLst>
            </p:cNvPr>
            <p:cNvSpPr/>
            <p:nvPr/>
          </p:nvSpPr>
          <p:spPr>
            <a:xfrm>
              <a:off x="9441715" y="1517080"/>
              <a:ext cx="124842" cy="4767458"/>
            </a:xfrm>
            <a:prstGeom prst="leftBracket">
              <a:avLst>
                <a:gd name="adj" fmla="val 485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80B493BD-5C55-80CB-B170-987521A7FDAC}"/>
                </a:ext>
                <a:ext uri="{C183D7F6-B498-43B3-948B-1728B52AA6E4}">
                  <adec:decorative xmlns:adec="http://schemas.microsoft.com/office/drawing/2017/decorative" val="0"/>
                </a:ext>
              </a:extLst>
            </p:cNvPr>
            <p:cNvCxnSpPr>
              <a:cxnSpLocks/>
            </p:cNvCxnSpPr>
            <p:nvPr/>
          </p:nvCxnSpPr>
          <p:spPr>
            <a:xfrm flipH="1">
              <a:off x="8873139" y="3974109"/>
              <a:ext cx="55438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8747BCC1-6377-A7C0-5E31-C7F1BC0FD21F}"/>
              </a:ext>
            </a:extLst>
          </p:cNvPr>
          <p:cNvSpPr/>
          <p:nvPr/>
        </p:nvSpPr>
        <p:spPr bwMode="auto">
          <a:xfrm>
            <a:off x="10080009" y="1395722"/>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mn-cs"/>
              </a:rPr>
              <a:t>Multi-tenant SaaS</a:t>
            </a:r>
            <a:endPar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pic>
        <p:nvPicPr>
          <p:cNvPr id="81" name="Graphic 80">
            <a:extLst>
              <a:ext uri="{FF2B5EF4-FFF2-40B4-BE49-F238E27FC236}">
                <a16:creationId xmlns:a16="http://schemas.microsoft.com/office/drawing/2014/main" id="{C850132D-28FF-2BFE-0586-69F511B3A60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2392" y="1620044"/>
            <a:ext cx="450650" cy="450650"/>
          </a:xfrm>
          <a:prstGeom prst="rect">
            <a:avLst/>
          </a:prstGeom>
        </p:spPr>
      </p:pic>
      <p:sp>
        <p:nvSpPr>
          <p:cNvPr id="21" name="Rectangle 20">
            <a:extLst>
              <a:ext uri="{FF2B5EF4-FFF2-40B4-BE49-F238E27FC236}">
                <a16:creationId xmlns:a16="http://schemas.microsoft.com/office/drawing/2014/main" id="{27242C4D-FEC9-1654-B7FE-1819D77916F2}"/>
              </a:ext>
            </a:extLst>
          </p:cNvPr>
          <p:cNvSpPr/>
          <p:nvPr/>
        </p:nvSpPr>
        <p:spPr bwMode="auto">
          <a:xfrm>
            <a:off x="10068938" y="2607548"/>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mn-cs"/>
              </a:rPr>
              <a:t>Real-time operational analytics</a:t>
            </a:r>
            <a:endPar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pic>
        <p:nvPicPr>
          <p:cNvPr id="79" name="Graphic 78">
            <a:extLst>
              <a:ext uri="{FF2B5EF4-FFF2-40B4-BE49-F238E27FC236}">
                <a16:creationId xmlns:a16="http://schemas.microsoft.com/office/drawing/2014/main" id="{4FA8D7BE-2903-81DF-5508-AA08543407A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81320" y="2782460"/>
            <a:ext cx="450650" cy="450650"/>
          </a:xfrm>
          <a:prstGeom prst="rect">
            <a:avLst/>
          </a:prstGeom>
        </p:spPr>
      </p:pic>
      <p:sp>
        <p:nvSpPr>
          <p:cNvPr id="19" name="Rectangle 18">
            <a:extLst>
              <a:ext uri="{FF2B5EF4-FFF2-40B4-BE49-F238E27FC236}">
                <a16:creationId xmlns:a16="http://schemas.microsoft.com/office/drawing/2014/main" id="{449D668F-331C-C207-431E-8669B5FE9E4C}"/>
              </a:ext>
            </a:extLst>
          </p:cNvPr>
          <p:cNvSpPr/>
          <p:nvPr/>
        </p:nvSpPr>
        <p:spPr bwMode="auto">
          <a:xfrm>
            <a:off x="10068938" y="3842049"/>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High throughput transactional apps</a:t>
            </a:r>
          </a:p>
        </p:txBody>
      </p:sp>
      <p:pic>
        <p:nvPicPr>
          <p:cNvPr id="83" name="Picture 82">
            <a:extLst>
              <a:ext uri="{FF2B5EF4-FFF2-40B4-BE49-F238E27FC236}">
                <a16:creationId xmlns:a16="http://schemas.microsoft.com/office/drawing/2014/main" id="{5A70D1E6-B3A5-45E0-1A91-8F11EBC588FE}"/>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81321" y="4003604"/>
            <a:ext cx="454864" cy="454864"/>
          </a:xfrm>
          <a:prstGeom prst="rect">
            <a:avLst/>
          </a:prstGeom>
        </p:spPr>
      </p:pic>
      <p:sp>
        <p:nvSpPr>
          <p:cNvPr id="20" name="Rectangle 19">
            <a:extLst>
              <a:ext uri="{FF2B5EF4-FFF2-40B4-BE49-F238E27FC236}">
                <a16:creationId xmlns:a16="http://schemas.microsoft.com/office/drawing/2014/main" id="{563A3B13-D074-46DB-8684-77F336C8D3BE}"/>
              </a:ext>
            </a:extLst>
          </p:cNvPr>
          <p:cNvSpPr/>
          <p:nvPr/>
        </p:nvSpPr>
        <p:spPr bwMode="auto">
          <a:xfrm>
            <a:off x="10068938" y="5082445"/>
            <a:ext cx="1821470" cy="1061758"/>
          </a:xfrm>
          <a:prstGeom prst="rect">
            <a:avLst/>
          </a:prstGeom>
          <a:solidFill>
            <a:schemeClr val="accent6">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mn-cs"/>
              </a:rPr>
              <a:t>Geo-spatial aware apps</a:t>
            </a:r>
          </a:p>
        </p:txBody>
      </p:sp>
      <p:grpSp>
        <p:nvGrpSpPr>
          <p:cNvPr id="84" name="Group 83">
            <a:extLst>
              <a:ext uri="{FF2B5EF4-FFF2-40B4-BE49-F238E27FC236}">
                <a16:creationId xmlns:a16="http://schemas.microsoft.com/office/drawing/2014/main" id="{2A7F53FE-F7BC-64C0-A459-2EC804FA160C}"/>
              </a:ext>
              <a:ext uri="{C183D7F6-B498-43B3-948B-1728B52AA6E4}">
                <adec:decorative xmlns:adec="http://schemas.microsoft.com/office/drawing/2017/decorative" val="1"/>
              </a:ext>
            </a:extLst>
          </p:cNvPr>
          <p:cNvGrpSpPr/>
          <p:nvPr/>
        </p:nvGrpSpPr>
        <p:grpSpPr>
          <a:xfrm>
            <a:off x="10781333" y="5301435"/>
            <a:ext cx="450651" cy="383095"/>
            <a:chOff x="7153326" y="1962061"/>
            <a:chExt cx="576967" cy="490477"/>
          </a:xfrm>
        </p:grpSpPr>
        <p:grpSp>
          <p:nvGrpSpPr>
            <p:cNvPr id="85" name="Group 84" descr="location">
              <a:extLst>
                <a:ext uri="{FF2B5EF4-FFF2-40B4-BE49-F238E27FC236}">
                  <a16:creationId xmlns:a16="http://schemas.microsoft.com/office/drawing/2014/main" id="{F644E30E-86B6-859C-E74B-D4762763E670}"/>
                </a:ext>
              </a:extLst>
            </p:cNvPr>
            <p:cNvGrpSpPr/>
            <p:nvPr/>
          </p:nvGrpSpPr>
          <p:grpSpPr>
            <a:xfrm>
              <a:off x="7153326" y="2026320"/>
              <a:ext cx="151724" cy="218304"/>
              <a:chOff x="798318" y="5778597"/>
              <a:chExt cx="268482" cy="386300"/>
            </a:xfrm>
          </p:grpSpPr>
          <p:sp>
            <p:nvSpPr>
              <p:cNvPr id="90" name="Freeform 113">
                <a:extLst>
                  <a:ext uri="{FF2B5EF4-FFF2-40B4-BE49-F238E27FC236}">
                    <a16:creationId xmlns:a16="http://schemas.microsoft.com/office/drawing/2014/main" id="{EEAC5EF2-A3CC-BC6A-17D7-0BC144B316E6}"/>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sp>
            <p:nvSpPr>
              <p:cNvPr id="91" name="Oval 90">
                <a:extLst>
                  <a:ext uri="{FF2B5EF4-FFF2-40B4-BE49-F238E27FC236}">
                    <a16:creationId xmlns:a16="http://schemas.microsoft.com/office/drawing/2014/main" id="{5D188AF5-64AA-9CFF-E784-D95591C7C7ED}"/>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grpSp>
        <p:grpSp>
          <p:nvGrpSpPr>
            <p:cNvPr id="86" name="Group 85" descr="location">
              <a:extLst>
                <a:ext uri="{FF2B5EF4-FFF2-40B4-BE49-F238E27FC236}">
                  <a16:creationId xmlns:a16="http://schemas.microsoft.com/office/drawing/2014/main" id="{A4917817-D5D7-F9B1-D035-E8A509FEA628}"/>
                </a:ext>
              </a:extLst>
            </p:cNvPr>
            <p:cNvGrpSpPr/>
            <p:nvPr/>
          </p:nvGrpSpPr>
          <p:grpSpPr>
            <a:xfrm>
              <a:off x="7389406" y="1962061"/>
              <a:ext cx="340887" cy="490477"/>
              <a:chOff x="798318" y="5778597"/>
              <a:chExt cx="268482" cy="386300"/>
            </a:xfrm>
          </p:grpSpPr>
          <p:sp>
            <p:nvSpPr>
              <p:cNvPr id="88" name="Freeform 113">
                <a:extLst>
                  <a:ext uri="{FF2B5EF4-FFF2-40B4-BE49-F238E27FC236}">
                    <a16:creationId xmlns:a16="http://schemas.microsoft.com/office/drawing/2014/main" id="{BB4E34E6-275A-466E-5935-8E92FFF96EC5}"/>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sp>
            <p:nvSpPr>
              <p:cNvPr id="89" name="Oval 88">
                <a:extLst>
                  <a:ext uri="{FF2B5EF4-FFF2-40B4-BE49-F238E27FC236}">
                    <a16:creationId xmlns:a16="http://schemas.microsoft.com/office/drawing/2014/main" id="{83627B39-ECCF-5D41-B1A6-131BEB322EF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grpSp>
        <p:sp>
          <p:nvSpPr>
            <p:cNvPr id="87" name="Freeform: Shape 86">
              <a:extLst>
                <a:ext uri="{FF2B5EF4-FFF2-40B4-BE49-F238E27FC236}">
                  <a16:creationId xmlns:a16="http://schemas.microsoft.com/office/drawing/2014/main" id="{E3FA9D5D-10FE-11FB-41E8-B835B1336B83}"/>
                </a:ext>
              </a:extLst>
            </p:cNvPr>
            <p:cNvSpPr/>
            <p:nvPr/>
          </p:nvSpPr>
          <p:spPr bwMode="auto">
            <a:xfrm>
              <a:off x="7173953" y="2250257"/>
              <a:ext cx="322222" cy="195287"/>
            </a:xfrm>
            <a:custGeom>
              <a:avLst/>
              <a:gdLst>
                <a:gd name="connsiteX0" fmla="*/ 22622 w 272653"/>
                <a:gd name="connsiteY0" fmla="*/ 0 h 195263"/>
                <a:gd name="connsiteX1" fmla="*/ 144066 w 272653"/>
                <a:gd name="connsiteY1" fmla="*/ 0 h 195263"/>
                <a:gd name="connsiteX2" fmla="*/ 144066 w 272653"/>
                <a:gd name="connsiteY2" fmla="*/ 80963 h 195263"/>
                <a:gd name="connsiteX3" fmla="*/ 0 w 272653"/>
                <a:gd name="connsiteY3" fmla="*/ 80963 h 195263"/>
                <a:gd name="connsiteX4" fmla="*/ 0 w 272653"/>
                <a:gd name="connsiteY4" fmla="*/ 195263 h 195263"/>
                <a:gd name="connsiteX5" fmla="*/ 272653 w 272653"/>
                <a:gd name="connsiteY5" fmla="*/ 195263 h 195263"/>
                <a:gd name="connsiteX0" fmla="*/ 22622 w 272653"/>
                <a:gd name="connsiteY0" fmla="*/ 33 h 195296"/>
                <a:gd name="connsiteX1" fmla="*/ 144066 w 272653"/>
                <a:gd name="connsiteY1" fmla="*/ 33 h 195296"/>
                <a:gd name="connsiteX2" fmla="*/ 144066 w 272653"/>
                <a:gd name="connsiteY2" fmla="*/ 80996 h 195296"/>
                <a:gd name="connsiteX3" fmla="*/ 0 w 272653"/>
                <a:gd name="connsiteY3" fmla="*/ 80996 h 195296"/>
                <a:gd name="connsiteX4" fmla="*/ 0 w 272653"/>
                <a:gd name="connsiteY4" fmla="*/ 195296 h 195296"/>
                <a:gd name="connsiteX5" fmla="*/ 272653 w 272653"/>
                <a:gd name="connsiteY5" fmla="*/ 195296 h 195296"/>
                <a:gd name="connsiteX0" fmla="*/ 22622 w 272653"/>
                <a:gd name="connsiteY0" fmla="*/ 24 h 195287"/>
                <a:gd name="connsiteX1" fmla="*/ 144066 w 272653"/>
                <a:gd name="connsiteY1" fmla="*/ 24 h 195287"/>
                <a:gd name="connsiteX2" fmla="*/ 144066 w 272653"/>
                <a:gd name="connsiteY2" fmla="*/ 80987 h 195287"/>
                <a:gd name="connsiteX3" fmla="*/ 0 w 272653"/>
                <a:gd name="connsiteY3" fmla="*/ 80987 h 195287"/>
                <a:gd name="connsiteX4" fmla="*/ 0 w 272653"/>
                <a:gd name="connsiteY4" fmla="*/ 195287 h 195287"/>
                <a:gd name="connsiteX5" fmla="*/ 272653 w 272653"/>
                <a:gd name="connsiteY5" fmla="*/ 195287 h 195287"/>
                <a:gd name="connsiteX0" fmla="*/ 41672 w 291703"/>
                <a:gd name="connsiteY0" fmla="*/ 24 h 195287"/>
                <a:gd name="connsiteX1" fmla="*/ 163116 w 291703"/>
                <a:gd name="connsiteY1" fmla="*/ 24 h 195287"/>
                <a:gd name="connsiteX2" fmla="*/ 163116 w 291703"/>
                <a:gd name="connsiteY2" fmla="*/ 80987 h 195287"/>
                <a:gd name="connsiteX3" fmla="*/ 19050 w 291703"/>
                <a:gd name="connsiteY3" fmla="*/ 80987 h 195287"/>
                <a:gd name="connsiteX4" fmla="*/ 19050 w 291703"/>
                <a:gd name="connsiteY4" fmla="*/ 195287 h 195287"/>
                <a:gd name="connsiteX5" fmla="*/ 291703 w 291703"/>
                <a:gd name="connsiteY5" fmla="*/ 195287 h 195287"/>
                <a:gd name="connsiteX0" fmla="*/ 60316 w 310347"/>
                <a:gd name="connsiteY0" fmla="*/ 24 h 195287"/>
                <a:gd name="connsiteX1" fmla="*/ 181760 w 310347"/>
                <a:gd name="connsiteY1" fmla="*/ 24 h 195287"/>
                <a:gd name="connsiteX2" fmla="*/ 181760 w 310347"/>
                <a:gd name="connsiteY2" fmla="*/ 80987 h 195287"/>
                <a:gd name="connsiteX3" fmla="*/ 37694 w 310347"/>
                <a:gd name="connsiteY3" fmla="*/ 80987 h 195287"/>
                <a:gd name="connsiteX4" fmla="*/ 37694 w 310347"/>
                <a:gd name="connsiteY4" fmla="*/ 195287 h 195287"/>
                <a:gd name="connsiteX5" fmla="*/ 310347 w 310347"/>
                <a:gd name="connsiteY5" fmla="*/ 195287 h 195287"/>
                <a:gd name="connsiteX0" fmla="*/ 68202 w 318233"/>
                <a:gd name="connsiteY0" fmla="*/ 24 h 195287"/>
                <a:gd name="connsiteX1" fmla="*/ 189646 w 318233"/>
                <a:gd name="connsiteY1" fmla="*/ 24 h 195287"/>
                <a:gd name="connsiteX2" fmla="*/ 189646 w 318233"/>
                <a:gd name="connsiteY2" fmla="*/ 80987 h 195287"/>
                <a:gd name="connsiteX3" fmla="*/ 45580 w 318233"/>
                <a:gd name="connsiteY3" fmla="*/ 80987 h 195287"/>
                <a:gd name="connsiteX4" fmla="*/ 45580 w 318233"/>
                <a:gd name="connsiteY4" fmla="*/ 195287 h 195287"/>
                <a:gd name="connsiteX5" fmla="*/ 318233 w 318233"/>
                <a:gd name="connsiteY5" fmla="*/ 195287 h 195287"/>
                <a:gd name="connsiteX0" fmla="*/ 72191 w 322222"/>
                <a:gd name="connsiteY0" fmla="*/ 24 h 195287"/>
                <a:gd name="connsiteX1" fmla="*/ 193635 w 322222"/>
                <a:gd name="connsiteY1" fmla="*/ 24 h 195287"/>
                <a:gd name="connsiteX2" fmla="*/ 193635 w 322222"/>
                <a:gd name="connsiteY2" fmla="*/ 80987 h 195287"/>
                <a:gd name="connsiteX3" fmla="*/ 49569 w 322222"/>
                <a:gd name="connsiteY3" fmla="*/ 80987 h 195287"/>
                <a:gd name="connsiteX4" fmla="*/ 49569 w 322222"/>
                <a:gd name="connsiteY4" fmla="*/ 195287 h 195287"/>
                <a:gd name="connsiteX5" fmla="*/ 322222 w 322222"/>
                <a:gd name="connsiteY5" fmla="*/ 195287 h 19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2" h="195287">
                  <a:moveTo>
                    <a:pt x="72191" y="24"/>
                  </a:moveTo>
                  <a:lnTo>
                    <a:pt x="193635" y="24"/>
                  </a:lnTo>
                  <a:cubicBezTo>
                    <a:pt x="246022" y="-1563"/>
                    <a:pt x="253167" y="76620"/>
                    <a:pt x="193635" y="80987"/>
                  </a:cubicBezTo>
                  <a:lnTo>
                    <a:pt x="49569" y="80987"/>
                  </a:lnTo>
                  <a:cubicBezTo>
                    <a:pt x="-14725" y="80986"/>
                    <a:pt x="-18297" y="195288"/>
                    <a:pt x="49569" y="195287"/>
                  </a:cubicBezTo>
                  <a:lnTo>
                    <a:pt x="322222" y="195287"/>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grpSp>
    </p:spTree>
    <p:extLst>
      <p:ext uri="{BB962C8B-B14F-4D97-AF65-F5344CB8AC3E}">
        <p14:creationId xmlns:p14="http://schemas.microsoft.com/office/powerpoint/2010/main" val="2003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3866100-3154-037B-B109-B16C0304C236}"/>
              </a:ext>
              <a:ext uri="{C183D7F6-B498-43B3-948B-1728B52AA6E4}">
                <adec:decorative xmlns:adec="http://schemas.microsoft.com/office/drawing/2017/decorative" val="1"/>
              </a:ext>
            </a:extLst>
          </p:cNvPr>
          <p:cNvCxnSpPr>
            <a:cxnSpLocks/>
          </p:cNvCxnSpPr>
          <p:nvPr/>
        </p:nvCxnSpPr>
        <p:spPr>
          <a:xfrm>
            <a:off x="434975" y="3579951"/>
            <a:ext cx="2389531" cy="0"/>
          </a:xfrm>
          <a:prstGeom prst="line">
            <a:avLst/>
          </a:prstGeom>
          <a:noFill/>
          <a:ln w="19050" cap="flat" cmpd="sng" algn="ctr">
            <a:solidFill>
              <a:sysClr val="window" lastClr="FFFFFF">
                <a:alpha val="25000"/>
              </a:sysClr>
            </a:solidFill>
            <a:prstDash val="solid"/>
            <a:headEnd type="none"/>
            <a:tailEnd type="none"/>
          </a:ln>
          <a:effectLst/>
        </p:spPr>
      </p:cxnSp>
      <p:sp>
        <p:nvSpPr>
          <p:cNvPr id="2" name="Title 1">
            <a:extLst>
              <a:ext uri="{FF2B5EF4-FFF2-40B4-BE49-F238E27FC236}">
                <a16:creationId xmlns:a16="http://schemas.microsoft.com/office/drawing/2014/main" id="{F0D3AE3C-45AD-4B88-9BBD-EBFF1D9F7639}"/>
              </a:ext>
            </a:extLst>
          </p:cNvPr>
          <p:cNvSpPr>
            <a:spLocks noGrp="1"/>
          </p:cNvSpPr>
          <p:nvPr>
            <p:ph type="title"/>
          </p:nvPr>
        </p:nvSpPr>
        <p:spPr/>
        <p:txBody>
          <a:bodyPr/>
          <a:lstStyle/>
          <a:p>
            <a:r>
              <a:rPr lang="en-US"/>
              <a:t>Limitless scale with Azure Cosmos DB for PostgreSQL</a:t>
            </a:r>
          </a:p>
        </p:txBody>
      </p:sp>
      <p:grpSp>
        <p:nvGrpSpPr>
          <p:cNvPr id="4" name="Group 3">
            <a:extLst>
              <a:ext uri="{FF2B5EF4-FFF2-40B4-BE49-F238E27FC236}">
                <a16:creationId xmlns:a16="http://schemas.microsoft.com/office/drawing/2014/main" id="{C59E26EF-710E-AF4C-AA45-89F0EB308DD8}"/>
              </a:ext>
              <a:ext uri="{C183D7F6-B498-43B3-948B-1728B52AA6E4}">
                <adec:decorative xmlns:adec="http://schemas.microsoft.com/office/drawing/2017/decorative" val="1"/>
              </a:ext>
            </a:extLst>
          </p:cNvPr>
          <p:cNvGrpSpPr/>
          <p:nvPr/>
        </p:nvGrpSpPr>
        <p:grpSpPr>
          <a:xfrm>
            <a:off x="9264331" y="1849659"/>
            <a:ext cx="1156295" cy="656542"/>
            <a:chOff x="8869737" y="1568173"/>
            <a:chExt cx="1156295" cy="656542"/>
          </a:xfrm>
        </p:grpSpPr>
        <p:grpSp>
          <p:nvGrpSpPr>
            <p:cNvPr id="74" name="Group 73">
              <a:extLst>
                <a:ext uri="{FF2B5EF4-FFF2-40B4-BE49-F238E27FC236}">
                  <a16:creationId xmlns:a16="http://schemas.microsoft.com/office/drawing/2014/main" id="{A082429A-63F9-42C9-B179-75D21C513971}"/>
                </a:ext>
              </a:extLst>
            </p:cNvPr>
            <p:cNvGrpSpPr/>
            <p:nvPr/>
          </p:nvGrpSpPr>
          <p:grpSpPr>
            <a:xfrm>
              <a:off x="9489567" y="1568173"/>
              <a:ext cx="536465" cy="656542"/>
              <a:chOff x="10700921" y="1821696"/>
              <a:chExt cx="1203382" cy="1543394"/>
            </a:xfrm>
          </p:grpSpPr>
          <p:sp>
            <p:nvSpPr>
              <p:cNvPr id="79" name="Freeform 64">
                <a:extLst>
                  <a:ext uri="{FF2B5EF4-FFF2-40B4-BE49-F238E27FC236}">
                    <a16:creationId xmlns:a16="http://schemas.microsoft.com/office/drawing/2014/main" id="{1F429C2F-D331-4D24-96C4-DDE2D432F406}"/>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47A35C13-0FAE-4AD6-920B-6076B705C5D9}"/>
                  </a:ext>
                </a:extLst>
              </p:cNvPr>
              <p:cNvGrpSpPr/>
              <p:nvPr/>
            </p:nvGrpSpPr>
            <p:grpSpPr>
              <a:xfrm>
                <a:off x="10970760" y="2407442"/>
                <a:ext cx="661986" cy="685798"/>
                <a:chOff x="10970759" y="2371811"/>
                <a:chExt cx="661987" cy="685800"/>
              </a:xfrm>
            </p:grpSpPr>
            <p:sp>
              <p:nvSpPr>
                <p:cNvPr id="81" name="Freeform 66">
                  <a:extLst>
                    <a:ext uri="{FF2B5EF4-FFF2-40B4-BE49-F238E27FC236}">
                      <a16:creationId xmlns:a16="http://schemas.microsoft.com/office/drawing/2014/main" id="{E98B617A-3925-4512-AF21-D5737759AA9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67">
                  <a:extLst>
                    <a:ext uri="{FF2B5EF4-FFF2-40B4-BE49-F238E27FC236}">
                      <a16:creationId xmlns:a16="http://schemas.microsoft.com/office/drawing/2014/main" id="{58708B8B-6F29-4B42-A957-E1A6215BFE4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DF09C976-0440-476E-B1B1-3CAF9339ADA0}"/>
                </a:ext>
              </a:extLst>
            </p:cNvPr>
            <p:cNvGrpSpPr/>
            <p:nvPr/>
          </p:nvGrpSpPr>
          <p:grpSpPr>
            <a:xfrm rot="2700000">
              <a:off x="8872122" y="1673217"/>
              <a:ext cx="432627" cy="437397"/>
              <a:chOff x="2601720" y="3509190"/>
              <a:chExt cx="551360" cy="557440"/>
            </a:xfrm>
          </p:grpSpPr>
          <p:sp>
            <p:nvSpPr>
              <p:cNvPr id="76" name="Freeform 39">
                <a:extLst>
                  <a:ext uri="{FF2B5EF4-FFF2-40B4-BE49-F238E27FC236}">
                    <a16:creationId xmlns:a16="http://schemas.microsoft.com/office/drawing/2014/main" id="{3B4A533C-8CAF-4E55-B485-0F84E81F7DEA}"/>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33">
                <a:extLst>
                  <a:ext uri="{FF2B5EF4-FFF2-40B4-BE49-F238E27FC236}">
                    <a16:creationId xmlns:a16="http://schemas.microsoft.com/office/drawing/2014/main" id="{E7B8FE66-A6C5-44EE-8AAB-711ECEF9F689}"/>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34">
                <a:extLst>
                  <a:ext uri="{FF2B5EF4-FFF2-40B4-BE49-F238E27FC236}">
                    <a16:creationId xmlns:a16="http://schemas.microsoft.com/office/drawing/2014/main" id="{3B50FEE7-1BE4-42E3-B4C6-039633F3A880}"/>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 name="Picture 2">
            <a:extLst>
              <a:ext uri="{FF2B5EF4-FFF2-40B4-BE49-F238E27FC236}">
                <a16:creationId xmlns:a16="http://schemas.microsoft.com/office/drawing/2014/main" id="{82698A2E-7258-41CE-9A53-E95ECCD47E4E}"/>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6939" y="1894171"/>
            <a:ext cx="1475188" cy="567518"/>
          </a:xfrm>
          <a:prstGeom prst="rect">
            <a:avLst/>
          </a:prstGeom>
        </p:spPr>
      </p:pic>
      <p:grpSp>
        <p:nvGrpSpPr>
          <p:cNvPr id="41" name="Group 135">
            <a:extLst>
              <a:ext uri="{FF2B5EF4-FFF2-40B4-BE49-F238E27FC236}">
                <a16:creationId xmlns:a16="http://schemas.microsoft.com/office/drawing/2014/main" id="{7F7ADB29-CA5A-4F53-9455-B1EB4A704222}"/>
              </a:ext>
              <a:ext uri="{C183D7F6-B498-43B3-948B-1728B52AA6E4}">
                <adec:decorative xmlns:adec="http://schemas.microsoft.com/office/drawing/2017/decorative" val="1"/>
              </a:ext>
            </a:extLst>
          </p:cNvPr>
          <p:cNvGrpSpPr>
            <a:grpSpLocks noChangeAspect="1"/>
          </p:cNvGrpSpPr>
          <p:nvPr/>
        </p:nvGrpSpPr>
        <p:grpSpPr bwMode="auto">
          <a:xfrm>
            <a:off x="3391019" y="1859134"/>
            <a:ext cx="768063" cy="637592"/>
            <a:chOff x="2204" y="1026"/>
            <a:chExt cx="312" cy="259"/>
          </a:xfrm>
        </p:grpSpPr>
        <p:sp>
          <p:nvSpPr>
            <p:cNvPr id="42" name="Freeform 136">
              <a:extLst>
                <a:ext uri="{FF2B5EF4-FFF2-40B4-BE49-F238E27FC236}">
                  <a16:creationId xmlns:a16="http://schemas.microsoft.com/office/drawing/2014/main" id="{650781A5-B805-4711-9BB9-6EF51248A8EB}"/>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137">
              <a:extLst>
                <a:ext uri="{FF2B5EF4-FFF2-40B4-BE49-F238E27FC236}">
                  <a16:creationId xmlns:a16="http://schemas.microsoft.com/office/drawing/2014/main" id="{C6820F89-E58E-452F-BDF8-3B55EC79A57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138">
              <a:extLst>
                <a:ext uri="{FF2B5EF4-FFF2-40B4-BE49-F238E27FC236}">
                  <a16:creationId xmlns:a16="http://schemas.microsoft.com/office/drawing/2014/main" id="{8FBA10C4-D2CE-42E1-A8D4-9C5D9B590AE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139">
              <a:extLst>
                <a:ext uri="{FF2B5EF4-FFF2-40B4-BE49-F238E27FC236}">
                  <a16:creationId xmlns:a16="http://schemas.microsoft.com/office/drawing/2014/main" id="{D0819E3A-B86B-4222-9699-13640EC6C7D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140">
              <a:extLst>
                <a:ext uri="{FF2B5EF4-FFF2-40B4-BE49-F238E27FC236}">
                  <a16:creationId xmlns:a16="http://schemas.microsoft.com/office/drawing/2014/main" id="{34C57585-5DB8-4CFC-9335-72176E87942C}"/>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141">
              <a:extLst>
                <a:ext uri="{FF2B5EF4-FFF2-40B4-BE49-F238E27FC236}">
                  <a16:creationId xmlns:a16="http://schemas.microsoft.com/office/drawing/2014/main" id="{C7026D75-04D9-4F35-AFA8-3B6FBD56C583}"/>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42">
              <a:extLst>
                <a:ext uri="{FF2B5EF4-FFF2-40B4-BE49-F238E27FC236}">
                  <a16:creationId xmlns:a16="http://schemas.microsoft.com/office/drawing/2014/main" id="{1EF4CBD2-1800-4D3F-933E-AD4702B91BD6}"/>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1" name="Freeform 143">
              <a:extLst>
                <a:ext uri="{FF2B5EF4-FFF2-40B4-BE49-F238E27FC236}">
                  <a16:creationId xmlns:a16="http://schemas.microsoft.com/office/drawing/2014/main" id="{73FEF6AE-7635-4D9A-ADB4-ABF718FBCE28}"/>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127" name="Graphic 126">
            <a:extLst>
              <a:ext uri="{FF2B5EF4-FFF2-40B4-BE49-F238E27FC236}">
                <a16:creationId xmlns:a16="http://schemas.microsoft.com/office/drawing/2014/main" id="{9FF57B9E-94FE-4EBF-AD52-436C0FA0A3E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83190" y="1758023"/>
            <a:ext cx="839815" cy="839815"/>
          </a:xfrm>
          <a:prstGeom prst="rect">
            <a:avLst/>
          </a:prstGeom>
        </p:spPr>
      </p:pic>
      <p:sp>
        <p:nvSpPr>
          <p:cNvPr id="53" name="Text Placeholder 11">
            <a:extLst>
              <a:ext uri="{FF2B5EF4-FFF2-40B4-BE49-F238E27FC236}">
                <a16:creationId xmlns:a16="http://schemas.microsoft.com/office/drawing/2014/main" id="{586FD2EC-7CFF-4230-8379-4F6D46B6D3BF}"/>
              </a:ext>
            </a:extLst>
          </p:cNvPr>
          <p:cNvSpPr txBox="1">
            <a:spLocks/>
          </p:cNvSpPr>
          <p:nvPr/>
        </p:nvSpPr>
        <p:spPr>
          <a:xfrm>
            <a:off x="434975" y="2867468"/>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Scale out </a:t>
            </a:r>
            <a:b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horizontally</a:t>
            </a:r>
          </a:p>
        </p:txBody>
      </p:sp>
      <p:sp>
        <p:nvSpPr>
          <p:cNvPr id="52" name="Text Placeholder 47">
            <a:extLst>
              <a:ext uri="{FF2B5EF4-FFF2-40B4-BE49-F238E27FC236}">
                <a16:creationId xmlns:a16="http://schemas.microsoft.com/office/drawing/2014/main" id="{2971E90E-A605-4572-A477-25CAB8DEB354}"/>
              </a:ext>
            </a:extLst>
          </p:cNvPr>
          <p:cNvSpPr txBox="1">
            <a:spLocks/>
          </p:cNvSpPr>
          <p:nvPr/>
        </p:nvSpPr>
        <p:spPr>
          <a:xfrm>
            <a:off x="434975" y="3749799"/>
            <a:ext cx="209302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Break free from the limits </a:t>
            </a:r>
            <a:b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of single-node Postgres </a:t>
            </a:r>
            <a:b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&amp; scale out across 100s </a:t>
            </a:r>
            <a:b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of nodes</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Start small with a scale-out ready database using Basic Tier</a:t>
            </a:r>
          </a:p>
        </p:txBody>
      </p:sp>
      <p:sp>
        <p:nvSpPr>
          <p:cNvPr id="55" name="Text Placeholder 12">
            <a:extLst>
              <a:ext uri="{FF2B5EF4-FFF2-40B4-BE49-F238E27FC236}">
                <a16:creationId xmlns:a16="http://schemas.microsoft.com/office/drawing/2014/main" id="{BF572404-C26E-409B-A14F-45EE73FFE5FA}"/>
              </a:ext>
            </a:extLst>
          </p:cNvPr>
          <p:cNvSpPr txBox="1">
            <a:spLocks/>
          </p:cNvSpPr>
          <p:nvPr/>
        </p:nvSpPr>
        <p:spPr>
          <a:xfrm>
            <a:off x="3393311" y="2867468"/>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Blazing </a:t>
            </a:r>
            <a:b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performance</a:t>
            </a:r>
          </a:p>
        </p:txBody>
      </p:sp>
      <p:sp>
        <p:nvSpPr>
          <p:cNvPr id="56" name="Text Placeholder 44">
            <a:extLst>
              <a:ext uri="{FF2B5EF4-FFF2-40B4-BE49-F238E27FC236}">
                <a16:creationId xmlns:a16="http://schemas.microsoft.com/office/drawing/2014/main" id="{3BBF579A-812D-4C1C-8F35-02BCF3E3C29A}"/>
              </a:ext>
            </a:extLst>
          </p:cNvPr>
          <p:cNvSpPr txBox="1">
            <a:spLocks/>
          </p:cNvSpPr>
          <p:nvPr/>
        </p:nvSpPr>
        <p:spPr>
          <a:xfrm>
            <a:off x="3393311" y="3749799"/>
            <a:ext cx="2302390" cy="17603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Ingest &amp; query your database in real time, with sub-second responses across billions of rows</a:t>
            </a:r>
          </a:p>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Option to reduce your storage footprint with columnar compression</a:t>
            </a:r>
          </a:p>
        </p:txBody>
      </p:sp>
      <p:sp>
        <p:nvSpPr>
          <p:cNvPr id="51" name="Text Placeholder 16">
            <a:extLst>
              <a:ext uri="{FF2B5EF4-FFF2-40B4-BE49-F238E27FC236}">
                <a16:creationId xmlns:a16="http://schemas.microsoft.com/office/drawing/2014/main" id="{6F00259C-14C5-4133-90DD-84F576596DF9}"/>
              </a:ext>
            </a:extLst>
          </p:cNvPr>
          <p:cNvSpPr txBox="1">
            <a:spLocks/>
          </p:cNvSpPr>
          <p:nvPr/>
        </p:nvSpPr>
        <p:spPr>
          <a:xfrm>
            <a:off x="6287726" y="2867468"/>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Run on any infrastructure</a:t>
            </a:r>
          </a:p>
        </p:txBody>
      </p:sp>
      <p:sp>
        <p:nvSpPr>
          <p:cNvPr id="50" name="Text Placeholder 45">
            <a:extLst>
              <a:ext uri="{FF2B5EF4-FFF2-40B4-BE49-F238E27FC236}">
                <a16:creationId xmlns:a16="http://schemas.microsoft.com/office/drawing/2014/main" id="{5FE877A0-2887-4366-A00E-EEE9E4628D06}"/>
              </a:ext>
            </a:extLst>
          </p:cNvPr>
          <p:cNvSpPr txBox="1">
            <a:spLocks/>
          </p:cNvSpPr>
          <p:nvPr/>
        </p:nvSpPr>
        <p:spPr>
          <a:xfrm>
            <a:off x="6287726" y="3749799"/>
            <a:ext cx="2302390" cy="6923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Choose the infrastructure that suites your needs with Azure Arc</a:t>
            </a:r>
          </a:p>
        </p:txBody>
      </p:sp>
      <p:sp>
        <p:nvSpPr>
          <p:cNvPr id="54" name="Text Placeholder 10">
            <a:extLst>
              <a:ext uri="{FF2B5EF4-FFF2-40B4-BE49-F238E27FC236}">
                <a16:creationId xmlns:a16="http://schemas.microsoft.com/office/drawing/2014/main" id="{61FFDE06-1289-4E1B-9266-FABF38369FE9}"/>
              </a:ext>
            </a:extLst>
          </p:cNvPr>
          <p:cNvSpPr txBox="1">
            <a:spLocks/>
          </p:cNvSpPr>
          <p:nvPr/>
        </p:nvSpPr>
        <p:spPr>
          <a:xfrm>
            <a:off x="9208010" y="2867468"/>
            <a:ext cx="2411494"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Stay current with PostgreSQL innovations</a:t>
            </a:r>
          </a:p>
        </p:txBody>
      </p:sp>
      <p:sp>
        <p:nvSpPr>
          <p:cNvPr id="49" name="Text Placeholder 47">
            <a:extLst>
              <a:ext uri="{FF2B5EF4-FFF2-40B4-BE49-F238E27FC236}">
                <a16:creationId xmlns:a16="http://schemas.microsoft.com/office/drawing/2014/main" id="{B82906CA-A50D-4764-A9D9-C961FD68E555}"/>
              </a:ext>
            </a:extLst>
          </p:cNvPr>
          <p:cNvSpPr txBox="1">
            <a:spLocks/>
          </p:cNvSpPr>
          <p:nvPr/>
        </p:nvSpPr>
        <p:spPr>
          <a:xfrm>
            <a:off x="9208009" y="3749799"/>
            <a:ext cx="2164841" cy="14033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Developed as an open-source extension, leverage all your PostgreSQL expertise and its latest innovations, including support for </a:t>
            </a:r>
            <a:r>
              <a:rPr kumimoji="0" lang="en-US" sz="1400" b="0" i="0" u="none" strike="noStrike" kern="1200" cap="none" spc="0" normalizeH="0" baseline="0" noProof="0" err="1">
                <a:ln>
                  <a:noFill/>
                </a:ln>
                <a:solidFill>
                  <a:prstClr val="white"/>
                </a:solidFill>
                <a:effectLst/>
                <a:uLnTx/>
                <a:uFillTx/>
                <a:latin typeface="Segoe UI"/>
                <a:ea typeface="+mn-ea"/>
                <a:cs typeface="Segoe UI" panose="020B0502040204020203" pitchFamily="34" charset="0"/>
              </a:rPr>
              <a:t>Citus</a:t>
            </a:r>
            <a:r>
              <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11</a:t>
            </a:r>
          </a:p>
        </p:txBody>
      </p:sp>
      <p:cxnSp>
        <p:nvCxnSpPr>
          <p:cNvPr id="9" name="Straight Connector 8">
            <a:extLst>
              <a:ext uri="{FF2B5EF4-FFF2-40B4-BE49-F238E27FC236}">
                <a16:creationId xmlns:a16="http://schemas.microsoft.com/office/drawing/2014/main" id="{B9A4FD0C-E902-C2D6-86C3-453AF4A168A4}"/>
              </a:ext>
              <a:ext uri="{C183D7F6-B498-43B3-948B-1728B52AA6E4}">
                <adec:decorative xmlns:adec="http://schemas.microsoft.com/office/drawing/2017/decorative" val="1"/>
              </a:ext>
            </a:extLst>
          </p:cNvPr>
          <p:cNvCxnSpPr>
            <a:cxnSpLocks/>
          </p:cNvCxnSpPr>
          <p:nvPr/>
        </p:nvCxnSpPr>
        <p:spPr>
          <a:xfrm>
            <a:off x="3349625" y="3579951"/>
            <a:ext cx="2389531" cy="0"/>
          </a:xfrm>
          <a:prstGeom prst="line">
            <a:avLst/>
          </a:prstGeom>
          <a:noFill/>
          <a:ln w="19050" cap="flat" cmpd="sng" algn="ctr">
            <a:solidFill>
              <a:sysClr val="window" lastClr="FFFFFF">
                <a:alpha val="25000"/>
              </a:sysClr>
            </a:solidFill>
            <a:prstDash val="solid"/>
            <a:headEnd type="none"/>
            <a:tailEnd type="none"/>
          </a:ln>
          <a:effectLst/>
        </p:spPr>
      </p:cxnSp>
      <p:cxnSp>
        <p:nvCxnSpPr>
          <p:cNvPr id="10" name="Straight Connector 9">
            <a:extLst>
              <a:ext uri="{FF2B5EF4-FFF2-40B4-BE49-F238E27FC236}">
                <a16:creationId xmlns:a16="http://schemas.microsoft.com/office/drawing/2014/main" id="{74E70CF4-7D60-0AE6-5757-239029E4D59E}"/>
              </a:ext>
              <a:ext uri="{C183D7F6-B498-43B3-948B-1728B52AA6E4}">
                <adec:decorative xmlns:adec="http://schemas.microsoft.com/office/drawing/2017/decorative" val="1"/>
              </a:ext>
            </a:extLst>
          </p:cNvPr>
          <p:cNvCxnSpPr>
            <a:cxnSpLocks/>
          </p:cNvCxnSpPr>
          <p:nvPr/>
        </p:nvCxnSpPr>
        <p:spPr>
          <a:xfrm>
            <a:off x="6264275" y="3579951"/>
            <a:ext cx="2389531" cy="0"/>
          </a:xfrm>
          <a:prstGeom prst="line">
            <a:avLst/>
          </a:prstGeom>
          <a:noFill/>
          <a:ln w="19050" cap="flat" cmpd="sng" algn="ctr">
            <a:solidFill>
              <a:sysClr val="window" lastClr="FFFFFF">
                <a:alpha val="25000"/>
              </a:sysClr>
            </a:solidFill>
            <a:prstDash val="solid"/>
            <a:headEnd type="none"/>
            <a:tailEnd type="none"/>
          </a:ln>
          <a:effectLst/>
        </p:spPr>
      </p:cxnSp>
      <p:cxnSp>
        <p:nvCxnSpPr>
          <p:cNvPr id="11" name="Straight Connector 10">
            <a:extLst>
              <a:ext uri="{FF2B5EF4-FFF2-40B4-BE49-F238E27FC236}">
                <a16:creationId xmlns:a16="http://schemas.microsoft.com/office/drawing/2014/main" id="{6C62A943-0740-B7FF-EA18-BB0DCA951B63}"/>
              </a:ext>
              <a:ext uri="{C183D7F6-B498-43B3-948B-1728B52AA6E4}">
                <adec:decorative xmlns:adec="http://schemas.microsoft.com/office/drawing/2017/decorative" val="1"/>
              </a:ext>
            </a:extLst>
          </p:cNvPr>
          <p:cNvCxnSpPr>
            <a:cxnSpLocks/>
          </p:cNvCxnSpPr>
          <p:nvPr/>
        </p:nvCxnSpPr>
        <p:spPr>
          <a:xfrm>
            <a:off x="9178925" y="3579951"/>
            <a:ext cx="2389531" cy="0"/>
          </a:xfrm>
          <a:prstGeom prst="line">
            <a:avLst/>
          </a:prstGeom>
          <a:noFill/>
          <a:ln w="19050" cap="flat" cmpd="sng" algn="ctr">
            <a:solidFill>
              <a:sysClr val="window" lastClr="FFFFFF">
                <a:alpha val="25000"/>
              </a:sysClr>
            </a:solidFill>
            <a:prstDash val="solid"/>
            <a:headEnd type="none"/>
            <a:tailEnd type="none"/>
          </a:ln>
          <a:effectLst/>
        </p:spPr>
      </p:cxnSp>
    </p:spTree>
    <p:extLst>
      <p:ext uri="{BB962C8B-B14F-4D97-AF65-F5344CB8AC3E}">
        <p14:creationId xmlns:p14="http://schemas.microsoft.com/office/powerpoint/2010/main" val="328004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0F8BC64-111A-422D-AEFE-43DE7F1D0E15}"/>
              </a:ext>
            </a:extLst>
          </p:cNvPr>
          <p:cNvSpPr>
            <a:spLocks noGrp="1"/>
          </p:cNvSpPr>
          <p:nvPr>
            <p:ph type="title"/>
          </p:nvPr>
        </p:nvSpPr>
        <p:spPr/>
        <p:txBody>
          <a:bodyPr/>
          <a:lstStyle/>
          <a:p>
            <a:r>
              <a:rPr lang="en-US"/>
              <a:t>Transit authority improves traffic monitoring while lowering operational costs</a:t>
            </a:r>
          </a:p>
        </p:txBody>
      </p:sp>
      <p:sp>
        <p:nvSpPr>
          <p:cNvPr id="18" name="Text Placeholder 17">
            <a:extLst>
              <a:ext uri="{FF2B5EF4-FFF2-40B4-BE49-F238E27FC236}">
                <a16:creationId xmlns:a16="http://schemas.microsoft.com/office/drawing/2014/main" id="{DCAB9C40-C620-469C-87A6-9038AF751251}"/>
              </a:ext>
            </a:extLst>
          </p:cNvPr>
          <p:cNvSpPr>
            <a:spLocks noGrp="1"/>
          </p:cNvSpPr>
          <p:nvPr>
            <p:ph type="body" sz="quarter" idx="11"/>
          </p:nvPr>
        </p:nvSpPr>
        <p:spPr>
          <a:xfrm>
            <a:off x="584201" y="2255318"/>
            <a:ext cx="5248564" cy="3059299"/>
          </a:xfrm>
        </p:spPr>
        <p:txBody>
          <a:bodyPr/>
          <a:lstStyle/>
          <a:p>
            <a:pPr lvl="0"/>
            <a:r>
              <a:rPr lang="en-CA"/>
              <a:t>Challenge</a:t>
            </a:r>
          </a:p>
          <a:p>
            <a:pPr lvl="1"/>
            <a:r>
              <a:rPr lang="en-US"/>
              <a:t>Helsinki Region Transport Authority (HSL) is responsible for more than half of all public transportation in Finland, including a network of over 2,000 buses, trams, Metro trains, ferries, and commuter trains. Managing this complex network efficiently proved to be a challenge.</a:t>
            </a:r>
          </a:p>
          <a:p>
            <a:pPr lvl="0"/>
            <a:r>
              <a:rPr lang="en-CA"/>
              <a:t>Solution</a:t>
            </a:r>
          </a:p>
          <a:p>
            <a:pPr marL="0" lvl="1"/>
            <a:r>
              <a:rPr lang="pt-BR" sz="1400" b="1">
                <a:solidFill>
                  <a:schemeClr val="tx1"/>
                </a:solidFill>
              </a:rPr>
              <a:t>Azure Cosmos DB for PostgreSQL </a:t>
            </a:r>
            <a:r>
              <a:rPr lang="en-US" sz="1400">
                <a:solidFill>
                  <a:schemeClr val="tx1"/>
                </a:solidFill>
              </a:rPr>
              <a:t>delivered: </a:t>
            </a:r>
          </a:p>
          <a:p>
            <a:pPr marL="285750" lvl="1" indent="-285750">
              <a:buFont typeface="Arial" panose="020B0604020202020204" pitchFamily="34" charset="0"/>
              <a:buChar char="•"/>
            </a:pPr>
            <a:r>
              <a:rPr lang="en-AU"/>
              <a:t>Managed, high-performance scaling</a:t>
            </a:r>
            <a:endParaRPr lang="en-US"/>
          </a:p>
          <a:p>
            <a:pPr marL="285750" lvl="1" indent="-285750">
              <a:buFont typeface="Arial" panose="020B0604020202020204" pitchFamily="34" charset="0"/>
              <a:buChar char="•"/>
            </a:pPr>
            <a:r>
              <a:rPr lang="en-US"/>
              <a:t>Instantaneous response times with no query delays</a:t>
            </a:r>
          </a:p>
          <a:p>
            <a:pPr marL="285750" lvl="1" indent="-285750">
              <a:buFont typeface="Arial" panose="020B0604020202020204" pitchFamily="34" charset="0"/>
              <a:buChar char="•"/>
            </a:pPr>
            <a:r>
              <a:rPr lang="en-US"/>
              <a:t>Reduction of operational cost by over 50%</a:t>
            </a:r>
          </a:p>
          <a:p>
            <a:pPr marL="285750" lvl="1" indent="-285750">
              <a:buFont typeface="Arial" panose="020B0604020202020204" pitchFamily="34" charset="0"/>
              <a:buChar char="•"/>
            </a:pPr>
            <a:r>
              <a:rPr lang="en-US"/>
              <a:t>Stronger monitoring to ensure that vehicles stay on schedule</a:t>
            </a:r>
          </a:p>
        </p:txBody>
      </p:sp>
      <p:pic>
        <p:nvPicPr>
          <p:cNvPr id="12" name="Picture 2" descr="Helsinki Regional Transport Authority - Wikiwand">
            <a:extLst>
              <a:ext uri="{FF2B5EF4-FFF2-40B4-BE49-F238E27FC236}">
                <a16:creationId xmlns:a16="http://schemas.microsoft.com/office/drawing/2014/main" id="{F07D843D-988E-DA55-0E52-3FF2CCD23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5888026"/>
            <a:ext cx="1376575" cy="512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A0A49FD-C70A-4B0C-8AD2-EEA825126FF5}"/>
              </a:ext>
              <a:ext uri="{C183D7F6-B498-43B3-948B-1728B52AA6E4}">
                <adec:decorative xmlns:adec="http://schemas.microsoft.com/office/drawing/2017/decorative" val="1"/>
              </a:ext>
            </a:extLst>
          </p:cNvPr>
          <p:cNvPicPr>
            <a:picLocks noGrp="1" noChangeAspect="1" noChangeArrowheads="1"/>
          </p:cNvPicPr>
          <p:nvPr>
            <p:ph type="pic" sz="quarter" idx="10"/>
          </p:nvPr>
        </p:nvPicPr>
        <p:blipFill rotWithShape="1">
          <a:blip r:embed="rId4" cstate="hqprint">
            <a:extLst>
              <a:ext uri="{28A0092B-C50C-407E-A947-70E740481C1C}">
                <a14:useLocalDpi xmlns:a14="http://schemas.microsoft.com/office/drawing/2010/main"/>
              </a:ext>
            </a:extLst>
          </a:blip>
          <a:srcRect t="3800" b="380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058AAD9-CAE0-4FCA-BB0F-DDE6ACF548E7}"/>
              </a:ext>
            </a:extLst>
          </p:cNvPr>
          <p:cNvSpPr/>
          <p:nvPr/>
        </p:nvSpPr>
        <p:spPr bwMode="auto">
          <a:xfrm>
            <a:off x="6679355" y="4575476"/>
            <a:ext cx="4928445" cy="1621341"/>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82880" rIns="274320" bIns="182880"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“Along with much better performance, moving to Hyperscale has reduced operational costs by over 50 percent.”</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Sami </a:t>
            </a:r>
            <a:r>
              <a:rPr kumimoji="0" lang="en-US" sz="1400" b="0" i="0" u="none" strike="noStrike" kern="0" cap="none" spc="0" normalizeH="0" baseline="0" noProof="0" err="1">
                <a:ln>
                  <a:noFill/>
                </a:ln>
                <a:solidFill>
                  <a:srgbClr val="50E6FF"/>
                </a:solidFill>
                <a:effectLst/>
                <a:uLnTx/>
                <a:uFillTx/>
                <a:latin typeface="Segoe UI Semibold"/>
                <a:ea typeface="+mn-ea"/>
                <a:cs typeface="Segoe UI" panose="020B0502040204020203" pitchFamily="34" charset="0"/>
              </a:rPr>
              <a:t>Räsänen</a:t>
            </a:r>
            <a:b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Product Owner and Team Lead</a:t>
            </a:r>
          </a:p>
        </p:txBody>
      </p:sp>
    </p:spTree>
    <p:extLst>
      <p:ext uri="{BB962C8B-B14F-4D97-AF65-F5344CB8AC3E}">
        <p14:creationId xmlns:p14="http://schemas.microsoft.com/office/powerpoint/2010/main" val="403702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7B8BBD-8AE7-4B9C-8D33-B931517E891A}"/>
              </a:ext>
            </a:extLst>
          </p:cNvPr>
          <p:cNvSpPr>
            <a:spLocks noGrp="1"/>
          </p:cNvSpPr>
          <p:nvPr>
            <p:ph type="title"/>
          </p:nvPr>
        </p:nvSpPr>
        <p:spPr>
          <a:xfrm>
            <a:off x="588263" y="457200"/>
            <a:ext cx="5037194" cy="1477328"/>
          </a:xfrm>
        </p:spPr>
        <p:txBody>
          <a:bodyPr/>
          <a:lstStyle/>
          <a:p>
            <a:r>
              <a:rPr lang="en-US"/>
              <a:t>Microsoft Windows chooses </a:t>
            </a:r>
            <a:r>
              <a:rPr lang="pt-BR"/>
              <a:t>Azure Cosmos DB for PostgreSQL </a:t>
            </a:r>
            <a:endParaRPr lang="en-US"/>
          </a:p>
        </p:txBody>
      </p:sp>
      <p:pic>
        <p:nvPicPr>
          <p:cNvPr id="12" name="Picture Placeholder 5">
            <a:extLst>
              <a:ext uri="{FF2B5EF4-FFF2-40B4-BE49-F238E27FC236}">
                <a16:creationId xmlns:a16="http://schemas.microsoft.com/office/drawing/2014/main" id="{5AC79A9A-C2F3-4927-9F65-1E28E98BA274}"/>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t="101" b="101"/>
          <a:stretch/>
        </p:blipFill>
        <p:spPr>
          <a:prstGeom prst="rect">
            <a:avLst/>
          </a:prstGeom>
        </p:spPr>
      </p:pic>
      <p:sp>
        <p:nvSpPr>
          <p:cNvPr id="9" name="Text Placeholder 8">
            <a:extLst>
              <a:ext uri="{FF2B5EF4-FFF2-40B4-BE49-F238E27FC236}">
                <a16:creationId xmlns:a16="http://schemas.microsoft.com/office/drawing/2014/main" id="{5EA45B4D-EB15-4A21-B878-9296274A3106}"/>
              </a:ext>
            </a:extLst>
          </p:cNvPr>
          <p:cNvSpPr>
            <a:spLocks noGrp="1"/>
          </p:cNvSpPr>
          <p:nvPr>
            <p:ph type="body" sz="quarter" idx="11"/>
          </p:nvPr>
        </p:nvSpPr>
        <p:spPr>
          <a:xfrm>
            <a:off x="584200" y="2255318"/>
            <a:ext cx="5037194" cy="2322174"/>
          </a:xfrm>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CA"/>
              <a:t>Challenge</a:t>
            </a:r>
          </a:p>
          <a:p>
            <a:pPr marL="0"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Windows was looking for a cloud-based database that could support the volume and velocity of transactions in its diagnostic metrics and improve customer experience during updates.</a:t>
            </a:r>
          </a:p>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CA"/>
              <a:t>Solution</a:t>
            </a:r>
          </a:p>
          <a:p>
            <a:pPr marL="0" marR="0" lvl="1" indent="0" algn="l" defTabSz="914367" rtl="0" eaLnBrk="1" fontAlgn="auto" latinLnBrk="0" hangingPunct="1">
              <a:lnSpc>
                <a:spcPct val="100000"/>
              </a:lnSpc>
              <a:spcBef>
                <a:spcPts val="330"/>
              </a:spcBef>
              <a:spcAft>
                <a:spcPts val="0"/>
              </a:spcAft>
              <a:buClrTx/>
              <a:buSzPct val="90000"/>
              <a:buFont typeface="Wingdings" panose="05000000000000000000" pitchFamily="2" charset="2"/>
              <a:buNone/>
              <a:tabLst/>
              <a:defRPr/>
            </a:pPr>
            <a:r>
              <a:rPr kumimoji="0" lang="pt-BR" sz="1400" b="1" i="0" u="none" strike="noStrike" kern="1200" cap="none" spc="0" normalizeH="0" baseline="0" noProof="0">
                <a:ln>
                  <a:noFill/>
                </a:ln>
                <a:solidFill>
                  <a:schemeClr val="tx1"/>
                </a:solidFill>
                <a:effectLst/>
                <a:uLnTx/>
                <a:uFillTx/>
                <a:ea typeface="+mn-ea"/>
                <a:cs typeface="+mn-cs"/>
              </a:rPr>
              <a:t>Azure Cosmos DB for PostgreSQL </a:t>
            </a:r>
            <a:r>
              <a:rPr kumimoji="0" lang="en-US" sz="1400" b="0" i="0" u="none" strike="noStrike" kern="1200" cap="none" spc="0" normalizeH="0" baseline="0" noProof="0">
                <a:ln>
                  <a:noFill/>
                </a:ln>
                <a:solidFill>
                  <a:schemeClr val="tx1"/>
                </a:solidFill>
                <a:effectLst/>
                <a:uLnTx/>
                <a:uFillTx/>
                <a:ea typeface="+mn-ea"/>
                <a:cs typeface="+mn-cs"/>
              </a:rPr>
              <a:t>delivered:</a:t>
            </a:r>
          </a:p>
          <a:p>
            <a:pPr marL="285750" lvl="1" indent="-285750">
              <a:buFont typeface="Arial" panose="020B0604020202020204" pitchFamily="34" charset="0"/>
              <a:buChar char="•"/>
              <a:defRPr/>
            </a:pPr>
            <a:r>
              <a:rPr lang="en-US"/>
              <a:t>Real-time analytics: 95% queries execute in &lt;4s</a:t>
            </a:r>
          </a:p>
          <a:p>
            <a:pPr marL="285750" lvl="1" indent="-285750">
              <a:buFont typeface="Arial" panose="020B0604020202020204" pitchFamily="34" charset="0"/>
              <a:buChar char="•"/>
              <a:defRPr/>
            </a:pPr>
            <a:r>
              <a:rPr lang="en-US"/>
              <a:t>Fast response times: 75% of queries are &lt;200ms </a:t>
            </a:r>
          </a:p>
          <a:p>
            <a:pPr marL="285750" lvl="1" indent="-285750">
              <a:buFont typeface="Arial" panose="020B0604020202020204" pitchFamily="34" charset="0"/>
              <a:buChar char="•"/>
              <a:defRPr/>
            </a:pPr>
            <a:r>
              <a:rPr lang="en-US"/>
              <a:t>Support for massive query volume: &gt;6m daily</a:t>
            </a:r>
          </a:p>
        </p:txBody>
      </p:sp>
      <p:pic>
        <p:nvPicPr>
          <p:cNvPr id="5" name="Picture 4" descr="Windows logo">
            <a:extLst>
              <a:ext uri="{FF2B5EF4-FFF2-40B4-BE49-F238E27FC236}">
                <a16:creationId xmlns:a16="http://schemas.microsoft.com/office/drawing/2014/main" id="{566A3189-F8A4-EA4A-84A3-EB4CC2DF01FE}"/>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584200" y="6057900"/>
            <a:ext cx="1677650" cy="370609"/>
          </a:xfrm>
          <a:prstGeom prst="rect">
            <a:avLst/>
          </a:prstGeom>
        </p:spPr>
      </p:pic>
    </p:spTree>
    <p:extLst>
      <p:ext uri="{BB962C8B-B14F-4D97-AF65-F5344CB8AC3E}">
        <p14:creationId xmlns:p14="http://schemas.microsoft.com/office/powerpoint/2010/main" val="210076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AE3C-45AD-4B88-9BBD-EBFF1D9F7639}"/>
              </a:ext>
            </a:extLst>
          </p:cNvPr>
          <p:cNvSpPr>
            <a:spLocks noGrp="1"/>
          </p:cNvSpPr>
          <p:nvPr>
            <p:ph type="title"/>
          </p:nvPr>
        </p:nvSpPr>
        <p:spPr/>
        <p:txBody>
          <a:bodyPr/>
          <a:lstStyle/>
          <a:p>
            <a:r>
              <a:rPr lang="pt-BR"/>
              <a:t>How do Azure DB for PostgreSQL and Azure Cosmos DB for PostgreSQL differ?</a:t>
            </a:r>
          </a:p>
        </p:txBody>
      </p:sp>
      <p:sp>
        <p:nvSpPr>
          <p:cNvPr id="53" name="Text Placeholder 11">
            <a:extLst>
              <a:ext uri="{FF2B5EF4-FFF2-40B4-BE49-F238E27FC236}">
                <a16:creationId xmlns:a16="http://schemas.microsoft.com/office/drawing/2014/main" id="{586FD2EC-7CFF-4230-8379-4F6D46B6D3BF}"/>
              </a:ext>
            </a:extLst>
          </p:cNvPr>
          <p:cNvSpPr txBox="1">
            <a:spLocks/>
          </p:cNvSpPr>
          <p:nvPr/>
        </p:nvSpPr>
        <p:spPr>
          <a:xfrm>
            <a:off x="452823" y="1948929"/>
            <a:ext cx="5137844" cy="30777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sym typeface="Wingdings" panose="05000000000000000000" pitchFamily="2" charset="2"/>
              </a:rPr>
              <a:t>Azure DB for PostgreSQL – Flexible Server</a:t>
            </a:r>
            <a:endPar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35" name="Text Placeholder 44">
            <a:extLst>
              <a:ext uri="{FF2B5EF4-FFF2-40B4-BE49-F238E27FC236}">
                <a16:creationId xmlns:a16="http://schemas.microsoft.com/office/drawing/2014/main" id="{4E9E858B-DE4D-F2CA-4F2D-2E158612E3CE}"/>
              </a:ext>
            </a:extLst>
          </p:cNvPr>
          <p:cNvSpPr txBox="1">
            <a:spLocks/>
          </p:cNvSpPr>
          <p:nvPr/>
        </p:nvSpPr>
        <p:spPr>
          <a:xfrm>
            <a:off x="452823" y="2544153"/>
            <a:ext cx="5137844" cy="34377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Migrate or modernize PostgreSQL apps &amp; data</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AI-powered performance optimization</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Azure IP Advantage Integration</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99.99% availability SLA (with zone redundancy)</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Mission-critical apps utilizing zone redundancy and fine-grained maintenance scheduling</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Apps requiring variable compute capacity to optimize costs</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5AEFAC5A-D73C-3CD2-F8A2-EE110A2478BE}"/>
              </a:ext>
              <a:ext uri="{C183D7F6-B498-43B3-948B-1728B52AA6E4}">
                <adec:decorative xmlns:adec="http://schemas.microsoft.com/office/drawing/2017/decorative" val="1"/>
              </a:ext>
            </a:extLst>
          </p:cNvPr>
          <p:cNvCxnSpPr>
            <a:cxnSpLocks/>
          </p:cNvCxnSpPr>
          <p:nvPr/>
        </p:nvCxnSpPr>
        <p:spPr>
          <a:xfrm>
            <a:off x="5743575" y="1820280"/>
            <a:ext cx="0" cy="4180470"/>
          </a:xfrm>
          <a:prstGeom prst="line">
            <a:avLst/>
          </a:prstGeom>
          <a:noFill/>
          <a:ln w="19050" cap="flat" cmpd="sng" algn="ctr">
            <a:solidFill>
              <a:sysClr val="window" lastClr="FFFFFF">
                <a:alpha val="25000"/>
              </a:sysClr>
            </a:solidFill>
            <a:prstDash val="solid"/>
            <a:headEnd type="none"/>
            <a:tailEnd type="none"/>
          </a:ln>
          <a:effectLst/>
        </p:spPr>
      </p:cxnSp>
      <p:sp>
        <p:nvSpPr>
          <p:cNvPr id="55" name="Text Placeholder 12">
            <a:extLst>
              <a:ext uri="{FF2B5EF4-FFF2-40B4-BE49-F238E27FC236}">
                <a16:creationId xmlns:a16="http://schemas.microsoft.com/office/drawing/2014/main" id="{BF572404-C26E-409B-A14F-45EE73FFE5FA}"/>
              </a:ext>
            </a:extLst>
          </p:cNvPr>
          <p:cNvSpPr txBox="1">
            <a:spLocks/>
          </p:cNvSpPr>
          <p:nvPr/>
        </p:nvSpPr>
        <p:spPr>
          <a:xfrm>
            <a:off x="6142946" y="1948871"/>
            <a:ext cx="6036862" cy="307777"/>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Cosmos DB for PostgreSQL</a:t>
            </a:r>
          </a:p>
        </p:txBody>
      </p:sp>
      <p:sp>
        <p:nvSpPr>
          <p:cNvPr id="33" name="Text Placeholder 44">
            <a:extLst>
              <a:ext uri="{FF2B5EF4-FFF2-40B4-BE49-F238E27FC236}">
                <a16:creationId xmlns:a16="http://schemas.microsoft.com/office/drawing/2014/main" id="{DB11D2F2-A295-BD2D-DF00-52084A4698AE}"/>
              </a:ext>
            </a:extLst>
          </p:cNvPr>
          <p:cNvSpPr txBox="1">
            <a:spLocks/>
          </p:cNvSpPr>
          <p:nvPr/>
        </p:nvSpPr>
        <p:spPr>
          <a:xfrm>
            <a:off x="6142946" y="2544153"/>
            <a:ext cx="5658910" cy="290303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Build cloud-native apps at any scale</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Fast, high-performance scale out and elasticity </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Start free on a single node and grow to any scale </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99.95% availability SLA</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Multi-tenant SaaS apps</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Real-time operational analytics</a:t>
            </a:r>
          </a:p>
          <a:p>
            <a:pPr marL="285750" marR="0" lvl="0" indent="-285750" algn="l" defTabSz="932742" rtl="0" eaLnBrk="1" fontAlgn="auto" latinLnBrk="0" hangingPunct="1">
              <a:lnSpc>
                <a:spcPct val="110000"/>
              </a:lnSpc>
              <a:spcBef>
                <a:spcPct val="200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High throughput transactional apps</a:t>
            </a:r>
          </a:p>
        </p:txBody>
      </p:sp>
    </p:spTree>
    <p:extLst>
      <p:ext uri="{BB962C8B-B14F-4D97-AF65-F5344CB8AC3E}">
        <p14:creationId xmlns:p14="http://schemas.microsoft.com/office/powerpoint/2010/main" val="337725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F3A8-B36C-4CCA-A617-40872EE0248A}"/>
              </a:ext>
            </a:extLst>
          </p:cNvPr>
          <p:cNvSpPr>
            <a:spLocks noGrp="1"/>
          </p:cNvSpPr>
          <p:nvPr>
            <p:ph type="title"/>
          </p:nvPr>
        </p:nvSpPr>
        <p:spPr>
          <a:xfrm>
            <a:off x="666112" y="2592624"/>
            <a:ext cx="2331732" cy="1969770"/>
          </a:xfrm>
        </p:spPr>
        <p:txBody>
          <a:bodyPr/>
          <a:lstStyle/>
          <a:p>
            <a:pPr lvl="0" defTabSz="914400">
              <a:spcBef>
                <a:spcPts val="0"/>
              </a:spcBef>
            </a:pPr>
            <a:r>
              <a:rPr lang="en-CA" sz="3200">
                <a:noFill/>
              </a:rPr>
              <a:t>Modern app </a:t>
            </a:r>
            <a:r>
              <a:rPr lang="en-CA" sz="3200" err="1">
                <a:noFill/>
              </a:rPr>
              <a:t>devs</a:t>
            </a:r>
            <a:r>
              <a:rPr lang="en-CA" sz="3200">
                <a:noFill/>
              </a:rPr>
              <a:t> need modern databases</a:t>
            </a:r>
            <a:endParaRPr lang="en-US">
              <a:noFill/>
            </a:endParaRPr>
          </a:p>
        </p:txBody>
      </p:sp>
      <p:pic>
        <p:nvPicPr>
          <p:cNvPr id="4" name="Picture 3" descr="A man walking inside Microsoft Azure data center.">
            <a:extLst>
              <a:ext uri="{FF2B5EF4-FFF2-40B4-BE49-F238E27FC236}">
                <a16:creationId xmlns:a16="http://schemas.microsoft.com/office/drawing/2014/main" id="{6B0C54CC-B2F7-8543-B1BA-03FFEF1A99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4154150" cy="6858000"/>
          </a:xfrm>
          <a:prstGeom prst="rect">
            <a:avLst/>
          </a:prstGeom>
        </p:spPr>
      </p:pic>
      <p:grpSp>
        <p:nvGrpSpPr>
          <p:cNvPr id="5" name="Group 4">
            <a:extLst>
              <a:ext uri="{FF2B5EF4-FFF2-40B4-BE49-F238E27FC236}">
                <a16:creationId xmlns:a16="http://schemas.microsoft.com/office/drawing/2014/main" id="{629EAA96-EE1C-4EF2-8B49-DCCA88858699}"/>
              </a:ext>
              <a:ext uri="{C183D7F6-B498-43B3-948B-1728B52AA6E4}">
                <adec:decorative xmlns:adec="http://schemas.microsoft.com/office/drawing/2017/decorative" val="1"/>
              </a:ext>
            </a:extLst>
          </p:cNvPr>
          <p:cNvGrpSpPr/>
          <p:nvPr/>
        </p:nvGrpSpPr>
        <p:grpSpPr>
          <a:xfrm>
            <a:off x="415559" y="434340"/>
            <a:ext cx="3213370" cy="6080760"/>
            <a:chOff x="415559" y="434340"/>
            <a:chExt cx="3213370" cy="6080760"/>
          </a:xfrm>
        </p:grpSpPr>
        <p:sp>
          <p:nvSpPr>
            <p:cNvPr id="6" name="Rectangle 5">
              <a:extLst>
                <a:ext uri="{FF2B5EF4-FFF2-40B4-BE49-F238E27FC236}">
                  <a16:creationId xmlns:a16="http://schemas.microsoft.com/office/drawing/2014/main" id="{9355CBAE-FE8D-7B41-BE28-9B4A85117D27}"/>
                </a:ext>
                <a:ext uri="{C183D7F6-B498-43B3-948B-1728B52AA6E4}">
                  <adec:decorative xmlns:adec="http://schemas.microsoft.com/office/drawing/2017/decorative" val="1"/>
                </a:ext>
              </a:extLst>
            </p:cNvPr>
            <p:cNvSpPr/>
            <p:nvPr/>
          </p:nvSpPr>
          <p:spPr bwMode="auto">
            <a:xfrm>
              <a:off x="415559" y="434340"/>
              <a:ext cx="3213370" cy="6080760"/>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5C33155-8822-4181-A794-A30383227B11}"/>
                </a:ext>
                <a:ext uri="{C183D7F6-B498-43B3-948B-1728B52AA6E4}">
                  <adec:decorative xmlns:adec="http://schemas.microsoft.com/office/drawing/2017/decorative" val="1"/>
                </a:ext>
              </a:extLst>
            </p:cNvPr>
            <p:cNvSpPr txBox="1"/>
            <p:nvPr/>
          </p:nvSpPr>
          <p:spPr>
            <a:xfrm>
              <a:off x="666112" y="2592625"/>
              <a:ext cx="2331732" cy="1969770"/>
            </a:xfrm>
            <a:prstGeom prst="rect">
              <a:avLst/>
            </a:prstGeom>
            <a:noFill/>
          </p:spPr>
          <p:txBody>
            <a:bodyPr wrap="square" lIns="0" tIns="0" rIns="0" bIns="0" rtlCol="0">
              <a:spAutoFit/>
            </a:bodyPr>
            <a:lstStyle/>
            <a:p>
              <a:r>
                <a:rPr lang="en-CA" sz="3200" spc="-50">
                  <a:ln w="3175">
                    <a:noFill/>
                  </a:ln>
                  <a:solidFill>
                    <a:srgbClr val="50E6FF"/>
                  </a:solidFill>
                  <a:latin typeface="Segoe UI Semibold"/>
                  <a:cs typeface="Segoe UI" pitchFamily="34" charset="0"/>
                </a:rPr>
                <a:t>Modern app </a:t>
              </a:r>
              <a:r>
                <a:rPr lang="en-CA" sz="3200" spc="-50" err="1">
                  <a:ln w="3175">
                    <a:noFill/>
                  </a:ln>
                  <a:solidFill>
                    <a:srgbClr val="50E6FF"/>
                  </a:solidFill>
                  <a:latin typeface="Segoe UI Semibold"/>
                  <a:cs typeface="Segoe UI" pitchFamily="34" charset="0"/>
                </a:rPr>
                <a:t>devs</a:t>
              </a:r>
              <a:r>
                <a:rPr lang="en-CA" sz="3200" spc="-50">
                  <a:ln w="3175">
                    <a:noFill/>
                  </a:ln>
                  <a:solidFill>
                    <a:srgbClr val="50E6FF"/>
                  </a:solidFill>
                  <a:latin typeface="Segoe UI Semibold"/>
                  <a:cs typeface="Segoe UI" pitchFamily="34" charset="0"/>
                </a:rPr>
                <a:t> need modern databases</a:t>
              </a:r>
              <a:endParaRPr lang="en-US" sz="200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719867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D1CF-9C73-F508-1F8C-64449ADDE817}"/>
              </a:ext>
            </a:extLst>
          </p:cNvPr>
          <p:cNvSpPr>
            <a:spLocks noGrp="1"/>
          </p:cNvSpPr>
          <p:nvPr>
            <p:ph type="title"/>
          </p:nvPr>
        </p:nvSpPr>
        <p:spPr>
          <a:xfrm>
            <a:off x="588263" y="457200"/>
            <a:ext cx="11018520" cy="492443"/>
          </a:xfrm>
        </p:spPr>
        <p:txBody>
          <a:bodyPr/>
          <a:lstStyle/>
          <a:p>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App and Data Innovation Programs for customers</a:t>
            </a:r>
            <a:endParaRPr lang="en-US"/>
          </a:p>
        </p:txBody>
      </p:sp>
      <p:sp>
        <p:nvSpPr>
          <p:cNvPr id="3" name="Text Placeholder 2">
            <a:extLst>
              <a:ext uri="{FF2B5EF4-FFF2-40B4-BE49-F238E27FC236}">
                <a16:creationId xmlns:a16="http://schemas.microsoft.com/office/drawing/2014/main" id="{0640423B-7D79-ED9F-B7D5-87994A563107}"/>
              </a:ext>
            </a:extLst>
          </p:cNvPr>
          <p:cNvSpPr>
            <a:spLocks noGrp="1"/>
          </p:cNvSpPr>
          <p:nvPr>
            <p:ph type="body" sz="quarter" idx="10"/>
          </p:nvPr>
        </p:nvSpPr>
        <p:spPr>
          <a:xfrm>
            <a:off x="586390" y="1434370"/>
            <a:ext cx="11018520" cy="861774"/>
          </a:xfrm>
        </p:spPr>
        <p:txBody>
          <a:bodyPr/>
          <a:lstStyle/>
          <a:p>
            <a:r>
              <a:rPr lang="en-US" dirty="0"/>
              <a:t>Take advantage of Azure programs and offers to build or modernize data and apps.</a:t>
            </a:r>
          </a:p>
        </p:txBody>
      </p:sp>
      <p:graphicFrame>
        <p:nvGraphicFramePr>
          <p:cNvPr id="4" name="Table 4">
            <a:extLst>
              <a:ext uri="{FF2B5EF4-FFF2-40B4-BE49-F238E27FC236}">
                <a16:creationId xmlns:a16="http://schemas.microsoft.com/office/drawing/2014/main" id="{BFC4C0C8-3951-B078-F52F-65332AF5A3C2}"/>
              </a:ext>
            </a:extLst>
          </p:cNvPr>
          <p:cNvGraphicFramePr>
            <a:graphicFrameLocks noGrp="1"/>
          </p:cNvGraphicFramePr>
          <p:nvPr>
            <p:extLst>
              <p:ext uri="{D42A27DB-BD31-4B8C-83A1-F6EECF244321}">
                <p14:modId xmlns:p14="http://schemas.microsoft.com/office/powerpoint/2010/main" val="3601189942"/>
              </p:ext>
            </p:extLst>
          </p:nvPr>
        </p:nvGraphicFramePr>
        <p:xfrm>
          <a:off x="586390" y="2686689"/>
          <a:ext cx="10689438" cy="1798320"/>
        </p:xfrm>
        <a:graphic>
          <a:graphicData uri="http://schemas.openxmlformats.org/drawingml/2006/table">
            <a:tbl>
              <a:tblPr firstRow="1" bandRow="1">
                <a:tableStyleId>{5C22544A-7EE6-4342-B048-85BDC9FD1C3A}</a:tableStyleId>
              </a:tblPr>
              <a:tblGrid>
                <a:gridCol w="5341261">
                  <a:extLst>
                    <a:ext uri="{9D8B030D-6E8A-4147-A177-3AD203B41FA5}">
                      <a16:colId xmlns:a16="http://schemas.microsoft.com/office/drawing/2014/main" val="1857738655"/>
                    </a:ext>
                  </a:extLst>
                </a:gridCol>
                <a:gridCol w="5348177">
                  <a:extLst>
                    <a:ext uri="{9D8B030D-6E8A-4147-A177-3AD203B41FA5}">
                      <a16:colId xmlns:a16="http://schemas.microsoft.com/office/drawing/2014/main" val="386154568"/>
                    </a:ext>
                  </a:extLst>
                </a:gridCol>
              </a:tblGrid>
              <a:tr h="370840">
                <a:tc>
                  <a:txBody>
                    <a:bodyPr/>
                    <a:lstStyle/>
                    <a:p>
                      <a:r>
                        <a:rPr lang="en-US" sz="2000" dirty="0">
                          <a:solidFill>
                            <a:schemeClr val="bg1">
                              <a:lumMod val="95000"/>
                              <a:lumOff val="5000"/>
                            </a:schemeClr>
                          </a:solidFill>
                        </a:rPr>
                        <a:t>To….</a:t>
                      </a:r>
                    </a:p>
                  </a:txBody>
                  <a:tcPr/>
                </a:tc>
                <a:tc>
                  <a:txBody>
                    <a:bodyPr/>
                    <a:lstStyle/>
                    <a:p>
                      <a:r>
                        <a:rPr lang="en-US" sz="2000">
                          <a:solidFill>
                            <a:schemeClr val="bg1">
                              <a:lumMod val="95000"/>
                              <a:lumOff val="5000"/>
                            </a:schemeClr>
                          </a:solidFill>
                        </a:rPr>
                        <a:t>Use…</a:t>
                      </a:r>
                    </a:p>
                  </a:txBody>
                  <a:tcPr/>
                </a:tc>
                <a:extLst>
                  <a:ext uri="{0D108BD9-81ED-4DB2-BD59-A6C34878D82A}">
                    <a16:rowId xmlns:a16="http://schemas.microsoft.com/office/drawing/2014/main" val="655753055"/>
                  </a:ext>
                </a:extLst>
              </a:tr>
              <a:tr h="370840">
                <a:tc>
                  <a:txBody>
                    <a:bodyPr/>
                    <a:lstStyle/>
                    <a:p>
                      <a:r>
                        <a:rPr lang="en-US" sz="2000"/>
                        <a:t>Build or modernize Java applications with Azure managed databases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Java Apps on Azure Customer Credit Offer (</a:t>
                      </a:r>
                      <a:r>
                        <a:rPr lang="en-US" sz="2000" b="1">
                          <a:solidFill>
                            <a:schemeClr val="bg1"/>
                          </a:solidFill>
                          <a:hlinkClick r:id="rId3">
                            <a:extLst>
                              <a:ext uri="{A12FA001-AC4F-418D-AE19-62706E023703}">
                                <ahyp:hlinkClr xmlns:ahyp="http://schemas.microsoft.com/office/drawing/2018/hyperlinkcolor" val="tx"/>
                              </a:ext>
                            </a:extLst>
                          </a:hlinkClick>
                        </a:rPr>
                        <a:t>Java on Azure</a:t>
                      </a:r>
                      <a:r>
                        <a:rPr lang="en-US" sz="2000" b="1">
                          <a:solidFill>
                            <a:schemeClr val="bg1"/>
                          </a:solidFill>
                        </a:rPr>
                        <a:t>)</a:t>
                      </a:r>
                    </a:p>
                  </a:txBody>
                  <a:tcPr/>
                </a:tc>
                <a:extLst>
                  <a:ext uri="{0D108BD9-81ED-4DB2-BD59-A6C34878D82A}">
                    <a16:rowId xmlns:a16="http://schemas.microsoft.com/office/drawing/2014/main" val="335406027"/>
                  </a:ext>
                </a:extLst>
              </a:tr>
              <a:tr h="370840">
                <a:tc>
                  <a:txBody>
                    <a:bodyPr/>
                    <a:lstStyle/>
                    <a:p>
                      <a:r>
                        <a:rPr lang="en-US" sz="2000"/>
                        <a:t>Build cloud-native applications or modernize existing apps and databases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Azure Migration and Modernization Program </a:t>
                      </a:r>
                      <a:r>
                        <a:rPr lang="en-US" sz="2000" b="1" u="sng" dirty="0">
                          <a:solidFill>
                            <a:schemeClr val="bg1"/>
                          </a:solidFill>
                        </a:rPr>
                        <a:t>(</a:t>
                      </a:r>
                      <a:r>
                        <a:rPr lang="en-US" sz="2000" b="1" u="sng" dirty="0">
                          <a:solidFill>
                            <a:schemeClr val="bg1"/>
                          </a:solidFill>
                          <a:hlinkClick r:id="rId4">
                            <a:extLst>
                              <a:ext uri="{A12FA001-AC4F-418D-AE19-62706E023703}">
                                <ahyp:hlinkClr xmlns:ahyp="http://schemas.microsoft.com/office/drawing/2018/hyperlinkcolor" val="tx"/>
                              </a:ext>
                            </a:extLst>
                          </a:hlinkClick>
                        </a:rPr>
                        <a:t>AMMP</a:t>
                      </a:r>
                      <a:r>
                        <a:rPr lang="en-US" sz="2000" b="1" u="sng" dirty="0">
                          <a:solidFill>
                            <a:schemeClr val="bg1"/>
                          </a:solidFill>
                        </a:rPr>
                        <a:t>)</a:t>
                      </a:r>
                    </a:p>
                  </a:txBody>
                  <a:tcPr/>
                </a:tc>
                <a:extLst>
                  <a:ext uri="{0D108BD9-81ED-4DB2-BD59-A6C34878D82A}">
                    <a16:rowId xmlns:a16="http://schemas.microsoft.com/office/drawing/2014/main" val="2355138332"/>
                  </a:ext>
                </a:extLst>
              </a:tr>
            </a:tbl>
          </a:graphicData>
        </a:graphic>
      </p:graphicFrame>
    </p:spTree>
    <p:extLst>
      <p:ext uri="{BB962C8B-B14F-4D97-AF65-F5344CB8AC3E}">
        <p14:creationId xmlns:p14="http://schemas.microsoft.com/office/powerpoint/2010/main" val="19401243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92FBE9B-F16E-4177-BD4B-6089E1E712BC}"/>
              </a:ext>
              <a:ext uri="{C183D7F6-B498-43B3-948B-1728B52AA6E4}">
                <adec:decorative xmlns:adec="http://schemas.microsoft.com/office/drawing/2017/decorative" val="1"/>
              </a:ext>
            </a:extLst>
          </p:cNvPr>
          <p:cNvSpPr/>
          <p:nvPr/>
        </p:nvSpPr>
        <p:spPr>
          <a:xfrm>
            <a:off x="524304" y="4133012"/>
            <a:ext cx="5113988" cy="2054941"/>
          </a:xfrm>
          <a:prstGeom prst="rect">
            <a:avLst/>
          </a:prstGeom>
          <a:solidFill>
            <a:schemeClr val="tx1"/>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 name="Title 1">
            <a:extLst>
              <a:ext uri="{FF2B5EF4-FFF2-40B4-BE49-F238E27FC236}">
                <a16:creationId xmlns:a16="http://schemas.microsoft.com/office/drawing/2014/main" id="{BD7BF153-3643-48D0-9DB0-9962A18991F1}"/>
              </a:ext>
            </a:extLst>
          </p:cNvPr>
          <p:cNvSpPr txBox="1">
            <a:spLocks noGrp="1"/>
          </p:cNvSpPr>
          <p:nvPr>
            <p:ph type="title" idx="4294967295"/>
          </p:nvPr>
        </p:nvSpPr>
        <p:spPr>
          <a:xfrm>
            <a:off x="442282" y="167466"/>
            <a:ext cx="10660197" cy="855961"/>
          </a:xfrm>
          <a:prstGeom prst="rect">
            <a:avLst/>
          </a:prstGeom>
          <a:noFill/>
          <a:ln>
            <a:noFill/>
            <a:prstDash/>
          </a:ln>
          <a:effectLst/>
        </p:spPr>
        <p:txBody>
          <a:bodyPr rot="0" spcFirstLastPara="0" vertOverflow="overflow" horzOverflow="overflow" vert="horz" wrap="square" lIns="0" tIns="45706" rIns="91414" bIns="45706" numCol="1" spcCol="0" rtlCol="0" fromWordArt="0" anchor="t" anchorCtr="0" forceAA="0" compatLnSpc="1">
            <a:prstTxWarp prst="textNoShape">
              <a:avLst/>
            </a:prstTxWarp>
            <a:noAutofit/>
          </a:bodyPr>
          <a:lstStyle>
            <a:lvl1pPr algn="l" defTabSz="911939" rtl="0" eaLnBrk="1" latinLnBrk="0" hangingPunct="1">
              <a:lnSpc>
                <a:spcPct val="90000"/>
              </a:lnSpc>
              <a:spcBef>
                <a:spcPct val="0"/>
              </a:spcBef>
              <a:buNone/>
              <a:defRPr sz="3529" kern="1200">
                <a:solidFill>
                  <a:schemeClr val="bg2"/>
                </a:solidFill>
                <a:latin typeface="+mj-lt"/>
                <a:ea typeface="+mj-ea"/>
                <a:cs typeface="+mj-cs"/>
              </a:defRPr>
            </a:lvl1pPr>
          </a:lstStyle>
          <a:p>
            <a:pPr defTabSz="911589">
              <a:defRPr/>
            </a:pPr>
            <a:r>
              <a:rPr lang="en-US" sz="3600">
                <a:solidFill>
                  <a:srgbClr val="50E6FF"/>
                </a:solidFill>
                <a:latin typeface="Segoe UI Semibold"/>
              </a:rPr>
              <a:t>Java Apps on Azure Customer Credit Offer details</a:t>
            </a:r>
            <a:br>
              <a:rPr lang="en-US" sz="3600">
                <a:solidFill>
                  <a:srgbClr val="50E6FF"/>
                </a:solidFill>
                <a:latin typeface="Segoe UI Semibold"/>
              </a:rPr>
            </a:br>
            <a:r>
              <a:rPr lang="en-US" sz="2000" spc="-50">
                <a:ln w="3175">
                  <a:noFill/>
                </a:ln>
                <a:solidFill>
                  <a:schemeClr val="bg1"/>
                </a:solidFill>
                <a:latin typeface="+mn-lt"/>
              </a:rPr>
              <a:t>Build or modernize Java apps to save up to 30% on Azure Spring Cloud and up to 20% on Azure managed databases and other managed app services*</a:t>
            </a:r>
            <a:endParaRPr lang="en-US" sz="2000">
              <a:solidFill>
                <a:prstClr val="white"/>
              </a:solidFill>
              <a:latin typeface="Segoe UI"/>
              <a:ea typeface="Segoe UI" pitchFamily="34" charset="0"/>
              <a:cs typeface="Segoe UI Light" panose="020B0502040204020203" pitchFamily="34" charset="0"/>
            </a:endParaRPr>
          </a:p>
        </p:txBody>
      </p:sp>
      <p:pic>
        <p:nvPicPr>
          <p:cNvPr id="24" name="Picture 23">
            <a:extLst>
              <a:ext uri="{FF2B5EF4-FFF2-40B4-BE49-F238E27FC236}">
                <a16:creationId xmlns:a16="http://schemas.microsoft.com/office/drawing/2014/main" id="{8EF62063-BCDB-4E5E-86A5-12DD255264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2477" y="1208631"/>
            <a:ext cx="532740" cy="532740"/>
          </a:xfrm>
          <a:prstGeom prst="rect">
            <a:avLst/>
          </a:prstGeom>
        </p:spPr>
      </p:pic>
      <p:sp>
        <p:nvSpPr>
          <p:cNvPr id="13" name="TextBox 12">
            <a:extLst>
              <a:ext uri="{FF2B5EF4-FFF2-40B4-BE49-F238E27FC236}">
                <a16:creationId xmlns:a16="http://schemas.microsoft.com/office/drawing/2014/main" id="{16E434EF-5E54-4BE5-8252-BB7D18CA5EA9}"/>
              </a:ext>
            </a:extLst>
          </p:cNvPr>
          <p:cNvSpPr txBox="1"/>
          <p:nvPr/>
        </p:nvSpPr>
        <p:spPr>
          <a:xfrm>
            <a:off x="1307182" y="1244168"/>
            <a:ext cx="3548231" cy="461665"/>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Starter offer</a:t>
            </a:r>
          </a:p>
        </p:txBody>
      </p:sp>
      <p:graphicFrame>
        <p:nvGraphicFramePr>
          <p:cNvPr id="23" name="Table 8">
            <a:extLst>
              <a:ext uri="{FF2B5EF4-FFF2-40B4-BE49-F238E27FC236}">
                <a16:creationId xmlns:a16="http://schemas.microsoft.com/office/drawing/2014/main" id="{879F585B-BDD4-4DF4-A27D-25EAFBCB3258}"/>
              </a:ext>
            </a:extLst>
          </p:cNvPr>
          <p:cNvGraphicFramePr>
            <a:graphicFrameLocks noGrp="1"/>
          </p:cNvGraphicFramePr>
          <p:nvPr/>
        </p:nvGraphicFramePr>
        <p:xfrm>
          <a:off x="522476" y="1911362"/>
          <a:ext cx="10787893" cy="1188692"/>
        </p:xfrm>
        <a:graphic>
          <a:graphicData uri="http://schemas.openxmlformats.org/drawingml/2006/table">
            <a:tbl>
              <a:tblPr firstRow="1" bandRow="1">
                <a:tableStyleId>{5940675A-B579-460E-94D1-54222C63F5DA}</a:tableStyleId>
              </a:tblPr>
              <a:tblGrid>
                <a:gridCol w="1516595">
                  <a:extLst>
                    <a:ext uri="{9D8B030D-6E8A-4147-A177-3AD203B41FA5}">
                      <a16:colId xmlns:a16="http://schemas.microsoft.com/office/drawing/2014/main" val="2295890019"/>
                    </a:ext>
                  </a:extLst>
                </a:gridCol>
                <a:gridCol w="3384984">
                  <a:extLst>
                    <a:ext uri="{9D8B030D-6E8A-4147-A177-3AD203B41FA5}">
                      <a16:colId xmlns:a16="http://schemas.microsoft.com/office/drawing/2014/main" val="3877411831"/>
                    </a:ext>
                  </a:extLst>
                </a:gridCol>
                <a:gridCol w="2228997">
                  <a:extLst>
                    <a:ext uri="{9D8B030D-6E8A-4147-A177-3AD203B41FA5}">
                      <a16:colId xmlns:a16="http://schemas.microsoft.com/office/drawing/2014/main" val="2068327850"/>
                    </a:ext>
                  </a:extLst>
                </a:gridCol>
                <a:gridCol w="3657317">
                  <a:extLst>
                    <a:ext uri="{9D8B030D-6E8A-4147-A177-3AD203B41FA5}">
                      <a16:colId xmlns:a16="http://schemas.microsoft.com/office/drawing/2014/main" val="4240370619"/>
                    </a:ext>
                  </a:extLst>
                </a:gridCol>
              </a:tblGrid>
              <a:tr h="256728">
                <a:tc>
                  <a:txBody>
                    <a:bodyPr/>
                    <a:lstStyle/>
                    <a:p>
                      <a:pPr algn="ctr"/>
                      <a:r>
                        <a:rPr lang="en-US" sz="1100" b="1">
                          <a:solidFill>
                            <a:schemeClr val="tx1"/>
                          </a:solidFill>
                        </a:rPr>
                        <a:t>Offer</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a:solidFill>
                            <a:schemeClr val="tx1"/>
                          </a:solidFill>
                        </a:rPr>
                        <a:t>Azure Credit Offer (ACO)</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a:solidFill>
                            <a:schemeClr val="tx1"/>
                          </a:solidFill>
                        </a:rPr>
                        <a:t>Annualized usage estimate</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a:solidFill>
                            <a:schemeClr val="tx1"/>
                          </a:solidFill>
                        </a:rPr>
                        <a:t>Eligibility requirements</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2349430"/>
                  </a:ext>
                </a:extLst>
              </a:tr>
              <a:tr h="396184">
                <a:tc>
                  <a:txBody>
                    <a:bodyPr/>
                    <a:lstStyle/>
                    <a:p>
                      <a:r>
                        <a:rPr lang="en-US" sz="1100">
                          <a:solidFill>
                            <a:schemeClr val="bg1"/>
                          </a:solidFill>
                        </a:rPr>
                        <a:t>Starter</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any managed app services: </a:t>
                      </a:r>
                      <a:r>
                        <a:rPr lang="en-US" sz="1100" b="1">
                          <a:solidFill>
                            <a:schemeClr val="bg1"/>
                          </a:solidFill>
                        </a:rPr>
                        <a:t>$4K</a:t>
                      </a:r>
                      <a:endParaRPr lang="en-US" sz="1100">
                        <a:solidFill>
                          <a:schemeClr val="bg1"/>
                        </a:solidFill>
                      </a:endParaRP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Azure Spring Cloud: </a:t>
                      </a:r>
                      <a:r>
                        <a:rPr lang="en-US" sz="1100" b="1">
                          <a:solidFill>
                            <a:schemeClr val="bg1"/>
                          </a:solidFill>
                        </a:rPr>
                        <a:t>$6K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r>
                        <a:rPr lang="en-US" sz="1100" b="0">
                          <a:solidFill>
                            <a:schemeClr val="bg1"/>
                          </a:solidFill>
                        </a:rPr>
                        <a:t>&gt;$25K (including Azure Cosmos DB or other managed databases)</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Stage = Commit</a:t>
                      </a:r>
                    </a:p>
                    <a:p>
                      <a:pPr marL="171450" marR="0" lvl="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&gt;$25K estimated annualized usage for engagement</a:t>
                      </a:r>
                    </a:p>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bg1"/>
                          </a:solidFill>
                        </a:rPr>
                        <a:t>&lt;Annualized estimate is for the entire solution &gt;</a:t>
                      </a:r>
                    </a:p>
                    <a:p>
                      <a:pPr marL="171450" marR="0" lvl="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MSX milestone must be in “Java on Azure Sales Program” with correct workload tag</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extLst>
                  <a:ext uri="{0D108BD9-81ED-4DB2-BD59-A6C34878D82A}">
                    <a16:rowId xmlns:a16="http://schemas.microsoft.com/office/drawing/2014/main" val="3116962177"/>
                  </a:ext>
                </a:extLst>
              </a:tr>
            </a:tbl>
          </a:graphicData>
        </a:graphic>
      </p:graphicFrame>
      <p:sp>
        <p:nvSpPr>
          <p:cNvPr id="17" name="TextBox 16">
            <a:extLst>
              <a:ext uri="{FF2B5EF4-FFF2-40B4-BE49-F238E27FC236}">
                <a16:creationId xmlns:a16="http://schemas.microsoft.com/office/drawing/2014/main" id="{36EF51D7-8678-4640-B4D4-A25D6A89576D}"/>
              </a:ext>
            </a:extLst>
          </p:cNvPr>
          <p:cNvSpPr txBox="1"/>
          <p:nvPr/>
        </p:nvSpPr>
        <p:spPr>
          <a:xfrm>
            <a:off x="1307182" y="3269721"/>
            <a:ext cx="3548231" cy="461665"/>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Accelerate offer</a:t>
            </a:r>
          </a:p>
        </p:txBody>
      </p:sp>
      <p:pic>
        <p:nvPicPr>
          <p:cNvPr id="22" name="Picture 21">
            <a:extLst>
              <a:ext uri="{FF2B5EF4-FFF2-40B4-BE49-F238E27FC236}">
                <a16:creationId xmlns:a16="http://schemas.microsoft.com/office/drawing/2014/main" id="{E4BB0384-07B0-4750-BA8F-94EC9F59900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2477" y="3234184"/>
            <a:ext cx="532740" cy="532740"/>
          </a:xfrm>
          <a:prstGeom prst="rect">
            <a:avLst/>
          </a:prstGeom>
        </p:spPr>
      </p:pic>
      <p:graphicFrame>
        <p:nvGraphicFramePr>
          <p:cNvPr id="12" name="Table 8">
            <a:extLst>
              <a:ext uri="{FF2B5EF4-FFF2-40B4-BE49-F238E27FC236}">
                <a16:creationId xmlns:a16="http://schemas.microsoft.com/office/drawing/2014/main" id="{6D56ED57-3146-763C-3A0D-4DD1503E0520}"/>
              </a:ext>
            </a:extLst>
          </p:cNvPr>
          <p:cNvGraphicFramePr>
            <a:graphicFrameLocks noGrp="1"/>
          </p:cNvGraphicFramePr>
          <p:nvPr/>
        </p:nvGraphicFramePr>
        <p:xfrm>
          <a:off x="522476" y="3933575"/>
          <a:ext cx="10787893" cy="2301170"/>
        </p:xfrm>
        <a:graphic>
          <a:graphicData uri="http://schemas.openxmlformats.org/drawingml/2006/table">
            <a:tbl>
              <a:tblPr firstRow="1" bandRow="1">
                <a:tableStyleId>{5940675A-B579-460E-94D1-54222C63F5DA}</a:tableStyleId>
              </a:tblPr>
              <a:tblGrid>
                <a:gridCol w="1529295">
                  <a:extLst>
                    <a:ext uri="{9D8B030D-6E8A-4147-A177-3AD203B41FA5}">
                      <a16:colId xmlns:a16="http://schemas.microsoft.com/office/drawing/2014/main" val="2295890019"/>
                    </a:ext>
                  </a:extLst>
                </a:gridCol>
                <a:gridCol w="3339033">
                  <a:extLst>
                    <a:ext uri="{9D8B030D-6E8A-4147-A177-3AD203B41FA5}">
                      <a16:colId xmlns:a16="http://schemas.microsoft.com/office/drawing/2014/main" val="3877411831"/>
                    </a:ext>
                  </a:extLst>
                </a:gridCol>
                <a:gridCol w="2274367">
                  <a:extLst>
                    <a:ext uri="{9D8B030D-6E8A-4147-A177-3AD203B41FA5}">
                      <a16:colId xmlns:a16="http://schemas.microsoft.com/office/drawing/2014/main" val="4224786404"/>
                    </a:ext>
                  </a:extLst>
                </a:gridCol>
                <a:gridCol w="3645198">
                  <a:extLst>
                    <a:ext uri="{9D8B030D-6E8A-4147-A177-3AD203B41FA5}">
                      <a16:colId xmlns:a16="http://schemas.microsoft.com/office/drawing/2014/main" val="4240370619"/>
                    </a:ext>
                  </a:extLst>
                </a:gridCol>
              </a:tblGrid>
              <a:tr h="243805">
                <a:tc>
                  <a:txBody>
                    <a:bodyPr/>
                    <a:lstStyle/>
                    <a:p>
                      <a:pPr algn="ctr"/>
                      <a:r>
                        <a:rPr lang="en-US" sz="1100" b="1">
                          <a:solidFill>
                            <a:schemeClr val="tx1"/>
                          </a:solidFill>
                        </a:rPr>
                        <a:t>Offer</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a:solidFill>
                            <a:schemeClr val="tx1"/>
                          </a:solidFill>
                        </a:rPr>
                        <a:t>Azure Credit Offer (ACO)</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a:solidFill>
                            <a:schemeClr val="tx1"/>
                          </a:solidFill>
                        </a:rPr>
                        <a:t>Annualized usage estimate</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tc>
                  <a:txBody>
                    <a:bodyPr/>
                    <a:lstStyle/>
                    <a:p>
                      <a:pPr algn="ctr"/>
                      <a:r>
                        <a:rPr lang="en-US" sz="1100" b="1" dirty="0">
                          <a:solidFill>
                            <a:schemeClr val="tx1"/>
                          </a:solidFill>
                        </a:rPr>
                        <a:t>Eligibility requirements (all offers)</a:t>
                      </a:r>
                    </a:p>
                  </a:txBody>
                  <a:tcPr marL="91427" marR="91427" marT="45713" marB="45713">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2349430"/>
                  </a:ext>
                </a:extLst>
              </a:tr>
              <a:tr h="396184">
                <a:tc>
                  <a:txBody>
                    <a:bodyPr/>
                    <a:lstStyle/>
                    <a:p>
                      <a:r>
                        <a:rPr lang="en-US" sz="1100">
                          <a:solidFill>
                            <a:schemeClr val="bg1"/>
                          </a:solidFill>
                        </a:rPr>
                        <a:t>Accelerate - Small</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any managed services: </a:t>
                      </a:r>
                      <a:r>
                        <a:rPr lang="en-US" sz="1100" b="1">
                          <a:solidFill>
                            <a:schemeClr val="bg1"/>
                          </a:solidFill>
                        </a:rPr>
                        <a:t>$7.5K</a:t>
                      </a:r>
                      <a:endParaRPr lang="en-US" sz="1100">
                        <a:solidFill>
                          <a:schemeClr val="bg1"/>
                        </a:solidFill>
                      </a:endParaRP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Azure Spring Cloud: </a:t>
                      </a:r>
                      <a:r>
                        <a:rPr lang="en-US" sz="1100" b="1">
                          <a:solidFill>
                            <a:schemeClr val="bg1"/>
                          </a:solidFill>
                        </a:rPr>
                        <a:t>$11.3K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r>
                        <a:rPr lang="en-US" sz="1100" b="0">
                          <a:solidFill>
                            <a:schemeClr val="bg1"/>
                          </a:solidFill>
                        </a:rPr>
                        <a:t>$25K-50K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rowSpan="4">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solidFill>
                        </a:rPr>
                        <a:t>Eligibility requirements for all offers</a:t>
                      </a: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solidFill>
                          <a:schemeClr val="bg1"/>
                        </a:solidFill>
                      </a:endParaRPr>
                    </a:p>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Stage = Onboard or beyond</a:t>
                      </a:r>
                    </a:p>
                    <a:p>
                      <a:pPr marL="171450" marR="0" lvl="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&gt;$25K estimated annualized usage for milestone</a:t>
                      </a:r>
                    </a:p>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MSX milestone must be in “Java on Azure Sales Program” with correct workload tag</a:t>
                      </a:r>
                    </a:p>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Attach customer solution architecture</a:t>
                      </a:r>
                    </a:p>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rPr>
                        <a:t>Show calculation details for estimated usage annualized (across Azure)</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extLst>
                  <a:ext uri="{0D108BD9-81ED-4DB2-BD59-A6C34878D82A}">
                    <a16:rowId xmlns:a16="http://schemas.microsoft.com/office/drawing/2014/main" val="3116962177"/>
                  </a:ext>
                </a:extLst>
              </a:tr>
              <a:tr h="396184">
                <a:tc>
                  <a:txBody>
                    <a:bodyPr/>
                    <a:lstStyle/>
                    <a:p>
                      <a:pPr marL="0" marR="0" lvl="0" indent="0" algn="l" defTabSz="911939" rtl="0" eaLnBrk="1" fontAlgn="auto" latinLnBrk="0" hangingPunct="1">
                        <a:lnSpc>
                          <a:spcPct val="100000"/>
                        </a:lnSpc>
                        <a:spcBef>
                          <a:spcPts val="0"/>
                        </a:spcBef>
                        <a:spcAft>
                          <a:spcPts val="0"/>
                        </a:spcAft>
                        <a:buClrTx/>
                        <a:buSzTx/>
                        <a:buFontTx/>
                        <a:buNone/>
                        <a:tabLst/>
                        <a:defRPr/>
                      </a:pPr>
                      <a:r>
                        <a:rPr lang="en-US" sz="1100">
                          <a:solidFill>
                            <a:schemeClr val="bg1"/>
                          </a:solidFill>
                        </a:rPr>
                        <a:t>Accelerate - Medium</a:t>
                      </a:r>
                    </a:p>
                    <a:p>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any managed services: </a:t>
                      </a:r>
                      <a:r>
                        <a:rPr lang="en-US" sz="1100" b="1">
                          <a:solidFill>
                            <a:schemeClr val="bg1"/>
                          </a:solidFill>
                        </a:rPr>
                        <a:t>$15K</a:t>
                      </a:r>
                      <a:endParaRPr lang="en-US" sz="1100">
                        <a:solidFill>
                          <a:schemeClr val="bg1"/>
                        </a:solidFill>
                      </a:endParaRP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Azure Spring Cloud: </a:t>
                      </a:r>
                      <a:r>
                        <a:rPr lang="en-US" sz="1100" b="1">
                          <a:solidFill>
                            <a:schemeClr val="bg1"/>
                          </a:solidFill>
                        </a:rPr>
                        <a:t>$22.5K</a:t>
                      </a: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solidFill>
                            <a:schemeClr val="bg1"/>
                          </a:solidFill>
                        </a:rPr>
                        <a:t>$50K-100K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vMerge="1">
                  <a:txBody>
                    <a:bodyPr/>
                    <a:lstStyle/>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extLst>
                  <a:ext uri="{0D108BD9-81ED-4DB2-BD59-A6C34878D82A}">
                    <a16:rowId xmlns:a16="http://schemas.microsoft.com/office/drawing/2014/main" val="1303839790"/>
                  </a:ext>
                </a:extLst>
              </a:tr>
              <a:tr h="396184">
                <a:tc>
                  <a:txBody>
                    <a:bodyPr/>
                    <a:lstStyle/>
                    <a:p>
                      <a:pPr marL="0" marR="0" lvl="0" indent="0" algn="l" defTabSz="911939" rtl="0" eaLnBrk="1" fontAlgn="auto" latinLnBrk="0" hangingPunct="1">
                        <a:lnSpc>
                          <a:spcPct val="100000"/>
                        </a:lnSpc>
                        <a:spcBef>
                          <a:spcPts val="0"/>
                        </a:spcBef>
                        <a:spcAft>
                          <a:spcPts val="0"/>
                        </a:spcAft>
                        <a:buClrTx/>
                        <a:buSzTx/>
                        <a:buFontTx/>
                        <a:buNone/>
                        <a:tabLst/>
                        <a:defRPr/>
                      </a:pPr>
                      <a:r>
                        <a:rPr lang="en-US" sz="1100">
                          <a:solidFill>
                            <a:schemeClr val="bg1"/>
                          </a:solidFill>
                        </a:rPr>
                        <a:t>Accelerate - Large</a:t>
                      </a:r>
                    </a:p>
                    <a:p>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any managed services: </a:t>
                      </a:r>
                      <a:r>
                        <a:rPr lang="en-US" sz="1100" b="1">
                          <a:solidFill>
                            <a:schemeClr val="bg1"/>
                          </a:solidFill>
                        </a:rPr>
                        <a:t>$25K</a:t>
                      </a:r>
                      <a:endParaRPr lang="en-US" sz="1100">
                        <a:solidFill>
                          <a:schemeClr val="bg1"/>
                        </a:solidFill>
                      </a:endParaRP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Azure Spring Cloud: </a:t>
                      </a:r>
                      <a:r>
                        <a:rPr lang="en-US" sz="1100" b="1">
                          <a:solidFill>
                            <a:schemeClr val="bg1"/>
                          </a:solidFill>
                        </a:rPr>
                        <a:t>$37.5K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solidFill>
                            <a:schemeClr val="bg1"/>
                          </a:solidFill>
                        </a:rPr>
                        <a:t>$100K-150K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vMerge="1">
                  <a:txBody>
                    <a:bodyPr/>
                    <a:lstStyle/>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extLst>
                  <a:ext uri="{0D108BD9-81ED-4DB2-BD59-A6C34878D82A}">
                    <a16:rowId xmlns:a16="http://schemas.microsoft.com/office/drawing/2014/main" val="2736804620"/>
                  </a:ext>
                </a:extLst>
              </a:tr>
              <a:tr h="396184">
                <a:tc>
                  <a:txBody>
                    <a:bodyPr/>
                    <a:lstStyle/>
                    <a:p>
                      <a:pPr marL="0" marR="0" lvl="0" indent="0" algn="l" defTabSz="911939" rtl="0" eaLnBrk="1" fontAlgn="auto" latinLnBrk="0" hangingPunct="1">
                        <a:lnSpc>
                          <a:spcPct val="100000"/>
                        </a:lnSpc>
                        <a:spcBef>
                          <a:spcPts val="0"/>
                        </a:spcBef>
                        <a:spcAft>
                          <a:spcPts val="0"/>
                        </a:spcAft>
                        <a:buClrTx/>
                        <a:buSzTx/>
                        <a:buFontTx/>
                        <a:buNone/>
                        <a:tabLst/>
                        <a:defRPr/>
                      </a:pPr>
                      <a:r>
                        <a:rPr lang="en-US" sz="1100">
                          <a:solidFill>
                            <a:schemeClr val="bg1"/>
                          </a:solidFill>
                        </a:rPr>
                        <a:t>Accelerate - Extra Large**</a:t>
                      </a:r>
                    </a:p>
                    <a:p>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any managed services: </a:t>
                      </a:r>
                      <a:r>
                        <a:rPr lang="en-US" sz="1100" b="1">
                          <a:solidFill>
                            <a:schemeClr val="bg1"/>
                          </a:solidFill>
                        </a:rPr>
                        <a:t>up to 20%</a:t>
                      </a:r>
                    </a:p>
                    <a:p>
                      <a:pPr marL="0" marR="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solidFill>
                            <a:schemeClr val="bg1"/>
                          </a:solidFill>
                        </a:rPr>
                        <a:t>Engagement on Azure Spring Cloud: </a:t>
                      </a:r>
                      <a:r>
                        <a:rPr lang="en-US" sz="1100" b="1">
                          <a:solidFill>
                            <a:schemeClr val="bg1"/>
                          </a:solidFill>
                        </a:rPr>
                        <a:t>up to 30%</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a:txBody>
                    <a:bodyPr/>
                    <a:lstStyle/>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dirty="0">
                          <a:solidFill>
                            <a:schemeClr val="bg1"/>
                          </a:solidFill>
                        </a:rPr>
                        <a:t>&gt;$150K</a:t>
                      </a: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tc vMerge="1">
                  <a:txBody>
                    <a:bodyPr/>
                    <a:lstStyle/>
                    <a:p>
                      <a:pPr marL="171450" marR="0" indent="-171450" algn="l" defTabSz="91193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solidFill>
                          <a:schemeClr val="bg1"/>
                        </a:solidFill>
                      </a:endParaRPr>
                    </a:p>
                  </a:txBody>
                  <a:tcPr marL="91427" marR="91427" marT="45713" marB="45713"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6350" cap="flat" cmpd="sng" algn="ctr">
                      <a:solidFill>
                        <a:schemeClr val="bg2">
                          <a:lumMod val="10000"/>
                          <a:lumOff val="90000"/>
                        </a:schemeClr>
                      </a:solidFill>
                      <a:prstDash val="solid"/>
                      <a:round/>
                      <a:headEnd type="none" w="med" len="med"/>
                      <a:tailEnd type="none" w="med" len="med"/>
                    </a:lnB>
                  </a:tcPr>
                </a:tc>
                <a:extLst>
                  <a:ext uri="{0D108BD9-81ED-4DB2-BD59-A6C34878D82A}">
                    <a16:rowId xmlns:a16="http://schemas.microsoft.com/office/drawing/2014/main" val="3287421159"/>
                  </a:ext>
                </a:extLst>
              </a:tr>
            </a:tbl>
          </a:graphicData>
        </a:graphic>
      </p:graphicFrame>
      <p:sp>
        <p:nvSpPr>
          <p:cNvPr id="27" name="TextBox 26">
            <a:extLst>
              <a:ext uri="{FF2B5EF4-FFF2-40B4-BE49-F238E27FC236}">
                <a16:creationId xmlns:a16="http://schemas.microsoft.com/office/drawing/2014/main" id="{5F426224-8288-093D-39B8-D021936240A4}"/>
              </a:ext>
            </a:extLst>
          </p:cNvPr>
          <p:cNvSpPr txBox="1"/>
          <p:nvPr/>
        </p:nvSpPr>
        <p:spPr>
          <a:xfrm>
            <a:off x="522476" y="6256895"/>
            <a:ext cx="7760669"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mn-ea"/>
                <a:cs typeface="+mn-cs"/>
              </a:rPr>
              <a:t>*other managed services include AKS, ARO, App Service, Container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mn-ea"/>
                <a:cs typeface="+mn-cs"/>
              </a:rPr>
              <a:t>**For extra large deals &gt;150k, Needs more details with ACO up to percentage mention with upper cap of 100K.</a:t>
            </a:r>
          </a:p>
        </p:txBody>
      </p:sp>
      <p:sp>
        <p:nvSpPr>
          <p:cNvPr id="2" name="TextBox 1">
            <a:extLst>
              <a:ext uri="{FF2B5EF4-FFF2-40B4-BE49-F238E27FC236}">
                <a16:creationId xmlns:a16="http://schemas.microsoft.com/office/drawing/2014/main" id="{034A2ACB-BA3F-CA8C-DF24-DA3ACDB9D18E}"/>
              </a:ext>
            </a:extLst>
          </p:cNvPr>
          <p:cNvSpPr txBox="1"/>
          <p:nvPr/>
        </p:nvSpPr>
        <p:spPr>
          <a:xfrm>
            <a:off x="4343297" y="6631100"/>
            <a:ext cx="3444949" cy="265793"/>
          </a:xfrm>
          <a:prstGeom prst="rect">
            <a:avLst/>
          </a:prstGeom>
          <a:noFill/>
        </p:spPr>
        <p:txBody>
          <a:bodyPr wrap="square" lIns="121903" tIns="60952" rIns="121903" bIns="60952" rtlCol="0" anchor="ctr" anchorCtr="1">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175846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0A196-E9BC-A72B-96FD-FB5F25FE526B}"/>
              </a:ext>
              <a:ext uri="{C183D7F6-B498-43B3-948B-1728B52AA6E4}">
                <adec:decorative xmlns:adec="http://schemas.microsoft.com/office/drawing/2017/decorative" val="1"/>
              </a:ext>
            </a:extLst>
          </p:cNvPr>
          <p:cNvSpPr/>
          <p:nvPr/>
        </p:nvSpPr>
        <p:spPr bwMode="auto">
          <a:xfrm>
            <a:off x="0" y="3662458"/>
            <a:ext cx="12192000" cy="1523202"/>
          </a:xfrm>
          <a:prstGeom prst="rect">
            <a:avLst/>
          </a:prstGeom>
          <a:solidFill>
            <a:schemeClr val="bg1">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4E9EA9F9-40DB-4983-BE5E-6833CC79E3BA}"/>
              </a:ext>
            </a:extLst>
          </p:cNvPr>
          <p:cNvSpPr txBox="1">
            <a:spLocks noGrp="1"/>
          </p:cNvSpPr>
          <p:nvPr>
            <p:ph type="title" idx="4294967295"/>
          </p:nvPr>
        </p:nvSpPr>
        <p:spPr>
          <a:xfrm>
            <a:off x="559471" y="328892"/>
            <a:ext cx="11018520"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32742">
              <a:lnSpc>
                <a:spcPct val="90000"/>
              </a:lnSpc>
              <a:spcBef>
                <a:spcPct val="0"/>
              </a:spcBef>
              <a:buNone/>
              <a:defRPr sz="4000" b="0" cap="none" spc="-50" baseline="0">
                <a:ln w="3175">
                  <a:noFill/>
                </a:ln>
                <a:effectLst/>
                <a:latin typeface="+mj-lt"/>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accent1"/>
                </a:solidFill>
                <a:effectLst/>
                <a:uLnTx/>
                <a:uFillTx/>
                <a:latin typeface="+mj-lt"/>
                <a:ea typeface="+mj-ea"/>
                <a:cs typeface="+mj-cs"/>
              </a:rPr>
              <a:t>Azure Migration and Modernization Program (AMMP)</a:t>
            </a:r>
          </a:p>
        </p:txBody>
      </p:sp>
      <p:sp>
        <p:nvSpPr>
          <p:cNvPr id="2" name="TextBox 1">
            <a:extLst>
              <a:ext uri="{FF2B5EF4-FFF2-40B4-BE49-F238E27FC236}">
                <a16:creationId xmlns:a16="http://schemas.microsoft.com/office/drawing/2014/main" id="{FC767779-AAB1-4A8E-8F53-D20D98EF2B5F}"/>
              </a:ext>
            </a:extLst>
          </p:cNvPr>
          <p:cNvSpPr txBox="1"/>
          <p:nvPr/>
        </p:nvSpPr>
        <p:spPr>
          <a:xfrm>
            <a:off x="491779" y="870532"/>
            <a:ext cx="11086212" cy="707886"/>
          </a:xfrm>
          <a:prstGeom prst="rect">
            <a:avLst/>
          </a:prstGeom>
          <a:noFill/>
        </p:spPr>
        <p:txBody>
          <a:bodyPr wrap="square" lIns="0" rIns="0">
            <a:spAutoFit/>
          </a:bodyPr>
          <a:lstStyle/>
          <a:p>
            <a:pPr marL="0" marR="0" lvl="0" indent="0" algn="ctr" defTabSz="914225"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a:rPr>
              <a:t>Get support for your app development, data migration, and app and data modernization needs across Data, Infrastructure, and Apps</a:t>
            </a:r>
          </a:p>
        </p:txBody>
      </p:sp>
      <p:sp>
        <p:nvSpPr>
          <p:cNvPr id="14" name="Rectangle 13">
            <a:extLst>
              <a:ext uri="{FF2B5EF4-FFF2-40B4-BE49-F238E27FC236}">
                <a16:creationId xmlns:a16="http://schemas.microsoft.com/office/drawing/2014/main" id="{5D5C1AF5-B70C-40A4-97FF-17324C53D2F6}"/>
              </a:ext>
              <a:ext uri="{C183D7F6-B498-43B3-948B-1728B52AA6E4}">
                <adec:decorative xmlns:adec="http://schemas.microsoft.com/office/drawing/2017/decorative" val="1"/>
              </a:ext>
            </a:extLst>
          </p:cNvPr>
          <p:cNvSpPr>
            <a:spLocks/>
          </p:cNvSpPr>
          <p:nvPr/>
        </p:nvSpPr>
        <p:spPr bwMode="auto">
          <a:xfrm>
            <a:off x="1" y="1608679"/>
            <a:ext cx="12192000" cy="1696937"/>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Segoe UI"/>
            </a:endParaRPr>
          </a:p>
        </p:txBody>
      </p:sp>
      <p:sp>
        <p:nvSpPr>
          <p:cNvPr id="54" name="Rectangle 53">
            <a:extLst>
              <a:ext uri="{FF2B5EF4-FFF2-40B4-BE49-F238E27FC236}">
                <a16:creationId xmlns:a16="http://schemas.microsoft.com/office/drawing/2014/main" id="{2E5059B3-CC5A-4A18-8DA1-F81E357CB044}"/>
              </a:ext>
            </a:extLst>
          </p:cNvPr>
          <p:cNvSpPr/>
          <p:nvPr/>
        </p:nvSpPr>
        <p:spPr bwMode="auto">
          <a:xfrm>
            <a:off x="33469" y="2345479"/>
            <a:ext cx="1781655"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Proven approach: </a:t>
            </a:r>
            <a:r>
              <a:rPr kumimoji="0" lang="en-US" sz="1200" b="1" i="0" u="none" strike="noStrike" kern="0" cap="none" spc="0" normalizeH="0" baseline="0" noProof="0">
                <a:ln>
                  <a:noFill/>
                </a:ln>
                <a:solidFill>
                  <a:srgbClr val="50E6FF"/>
                </a:solidFill>
                <a:effectLst/>
                <a:uLnTx/>
                <a:uFillTx/>
                <a:latin typeface="Segoe UI Semibold"/>
                <a:ea typeface="+mn-ea"/>
                <a:cs typeface="+mn-cs"/>
              </a:rPr>
              <a:t>Microsoft Cloud Adoption Framework </a:t>
            </a:r>
            <a:br>
              <a:rPr kumimoji="0" lang="en-US" sz="1200" b="1" i="0" u="none" strike="noStrike" kern="0" cap="none" spc="0" normalizeH="0" baseline="0" noProof="0">
                <a:ln>
                  <a:noFill/>
                </a:ln>
                <a:solidFill>
                  <a:srgbClr val="50E6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and</a:t>
            </a:r>
            <a:r>
              <a:rPr kumimoji="0" lang="en-US" sz="1200" b="0" i="0" u="none" strike="noStrike" kern="0" cap="none" spc="0" normalizeH="0" baseline="0" noProof="0">
                <a:ln>
                  <a:noFill/>
                </a:ln>
                <a:solidFill>
                  <a:srgbClr val="243A5E"/>
                </a:solidFill>
                <a:effectLst/>
                <a:uLnTx/>
                <a:uFillTx/>
                <a:latin typeface="Segoe UI Semibold"/>
                <a:ea typeface="+mn-ea"/>
                <a:cs typeface="+mn-cs"/>
              </a:rPr>
              <a:t> </a:t>
            </a:r>
            <a:r>
              <a:rPr kumimoji="0" lang="en-US" sz="1200" b="1" i="0" u="none" strike="noStrike" kern="0" cap="none" spc="0" normalizeH="0" baseline="0" noProof="0">
                <a:ln>
                  <a:noFill/>
                </a:ln>
                <a:solidFill>
                  <a:srgbClr val="50E6FF"/>
                </a:solidFill>
                <a:effectLst/>
                <a:uLnTx/>
                <a:uFillTx/>
                <a:latin typeface="Segoe UI Semibold"/>
                <a:ea typeface="+mn-ea"/>
                <a:cs typeface="+mn-cs"/>
              </a:rPr>
              <a:t>Well Architected Framework  </a:t>
            </a:r>
          </a:p>
        </p:txBody>
      </p:sp>
      <p:sp>
        <p:nvSpPr>
          <p:cNvPr id="57" name="Rectangle 56">
            <a:extLst>
              <a:ext uri="{FF2B5EF4-FFF2-40B4-BE49-F238E27FC236}">
                <a16:creationId xmlns:a16="http://schemas.microsoft.com/office/drawing/2014/main" id="{D971C405-D779-4E24-BAF9-014CEE3FD4F8}"/>
              </a:ext>
            </a:extLst>
          </p:cNvPr>
          <p:cNvSpPr/>
          <p:nvPr/>
        </p:nvSpPr>
        <p:spPr bwMode="auto">
          <a:xfrm>
            <a:off x="1778166"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Cost-effective </a:t>
            </a:r>
            <a:br>
              <a:rPr kumimoji="0" lang="en-US" sz="1200" b="1" i="0" u="none" strike="noStrike" kern="0" cap="none" spc="0" normalizeH="0" baseline="0" noProof="0">
                <a:ln>
                  <a:noFill/>
                </a:ln>
                <a:solidFill>
                  <a:srgbClr val="50E6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offers </a:t>
            </a:r>
            <a:r>
              <a:rPr kumimoji="0" lang="en-US" sz="1200" b="0" i="0" u="none" strike="noStrike" kern="0" cap="none" spc="0" normalizeH="0" baseline="0" noProof="0">
                <a:ln>
                  <a:noFill/>
                </a:ln>
                <a:solidFill>
                  <a:srgbClr val="FFFFFF"/>
                </a:solidFill>
                <a:effectLst/>
                <a:uLnTx/>
                <a:uFillTx/>
                <a:latin typeface="Segoe UI Semibold"/>
                <a:ea typeface="+mn-ea"/>
                <a:cs typeface="+mn-cs"/>
              </a:rPr>
              <a:t>and incentives</a:t>
            </a:r>
          </a:p>
        </p:txBody>
      </p:sp>
      <p:sp>
        <p:nvSpPr>
          <p:cNvPr id="61" name="Rectangle 60">
            <a:extLst>
              <a:ext uri="{FF2B5EF4-FFF2-40B4-BE49-F238E27FC236}">
                <a16:creationId xmlns:a16="http://schemas.microsoft.com/office/drawing/2014/main" id="{3061DCB0-6956-4C29-B34D-9289F7AD0472}"/>
              </a:ext>
            </a:extLst>
          </p:cNvPr>
          <p:cNvSpPr/>
          <p:nvPr/>
        </p:nvSpPr>
        <p:spPr bwMode="auto">
          <a:xfrm>
            <a:off x="3433287"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Technical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skill building </a:t>
            </a:r>
          </a:p>
        </p:txBody>
      </p:sp>
      <p:sp>
        <p:nvSpPr>
          <p:cNvPr id="62" name="Rectangle 61">
            <a:extLst>
              <a:ext uri="{FF2B5EF4-FFF2-40B4-BE49-F238E27FC236}">
                <a16:creationId xmlns:a16="http://schemas.microsoft.com/office/drawing/2014/main" id="{DC40410F-2D6A-4F09-9F9A-7CC3F8EBAA7E}"/>
              </a:ext>
            </a:extLst>
          </p:cNvPr>
          <p:cNvSpPr/>
          <p:nvPr/>
        </p:nvSpPr>
        <p:spPr bwMode="auto">
          <a:xfrm>
            <a:off x="5182520"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Free tools/ automation: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Azure Migrate</a:t>
            </a:r>
          </a:p>
        </p:txBody>
      </p:sp>
      <p:sp>
        <p:nvSpPr>
          <p:cNvPr id="63" name="Rectangle 62">
            <a:extLst>
              <a:ext uri="{FF2B5EF4-FFF2-40B4-BE49-F238E27FC236}">
                <a16:creationId xmlns:a16="http://schemas.microsoft.com/office/drawing/2014/main" id="{66920A26-5DF3-4D1B-9D1D-4B092A6805AD}"/>
              </a:ext>
            </a:extLst>
          </p:cNvPr>
          <p:cNvSpPr/>
          <p:nvPr/>
        </p:nvSpPr>
        <p:spPr bwMode="auto">
          <a:xfrm>
            <a:off x="6900130"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40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In-depth assistance </a:t>
            </a:r>
            <a:r>
              <a:rPr kumimoji="0" lang="en-US" sz="1200" b="0" i="0" u="none" strike="noStrike" kern="0" cap="none" spc="0" normalizeH="0" baseline="0" noProof="0">
                <a:ln>
                  <a:noFill/>
                </a:ln>
                <a:solidFill>
                  <a:srgbClr val="FFFFFF"/>
                </a:solidFill>
                <a:effectLst/>
                <a:uLnTx/>
                <a:uFillTx/>
                <a:latin typeface="Segoe UI Semibold"/>
                <a:ea typeface="+mn-ea"/>
                <a:cs typeface="+mn-cs"/>
              </a:rPr>
              <a:t>from FastTrack for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Azure engineers</a:t>
            </a:r>
          </a:p>
        </p:txBody>
      </p:sp>
      <p:sp>
        <p:nvSpPr>
          <p:cNvPr id="67" name="Rectangle 66">
            <a:extLst>
              <a:ext uri="{FF2B5EF4-FFF2-40B4-BE49-F238E27FC236}">
                <a16:creationId xmlns:a16="http://schemas.microsoft.com/office/drawing/2014/main" id="{42363A1D-F68B-4C1A-91E4-D67D813DCE51}"/>
              </a:ext>
            </a:extLst>
          </p:cNvPr>
          <p:cNvSpPr/>
          <p:nvPr/>
        </p:nvSpPr>
        <p:spPr bwMode="auto">
          <a:xfrm>
            <a:off x="8628059"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Expert help </a:t>
            </a:r>
            <a:br>
              <a:rPr kumimoji="0" lang="en-US" sz="1200" b="0" i="0" u="none" strike="noStrike" kern="0" cap="none" spc="0" normalizeH="0" baseline="0" noProof="0">
                <a:ln>
                  <a:noFill/>
                </a:ln>
                <a:solidFill>
                  <a:srgbClr val="243A5E"/>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from specialized services  partners</a:t>
            </a:r>
          </a:p>
        </p:txBody>
      </p:sp>
      <p:sp>
        <p:nvSpPr>
          <p:cNvPr id="68" name="Rectangle 67">
            <a:extLst>
              <a:ext uri="{FF2B5EF4-FFF2-40B4-BE49-F238E27FC236}">
                <a16:creationId xmlns:a16="http://schemas.microsoft.com/office/drawing/2014/main" id="{837E641C-499D-439A-A6C8-9D976EFF6BB5}"/>
              </a:ext>
            </a:extLst>
          </p:cNvPr>
          <p:cNvSpPr/>
          <p:nvPr/>
        </p:nvSpPr>
        <p:spPr bwMode="auto">
          <a:xfrm>
            <a:off x="10229737" y="2345479"/>
            <a:ext cx="1932850"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Support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environmentally  sustainable initiatives</a:t>
            </a:r>
            <a:br>
              <a:rPr kumimoji="0" lang="en-US" sz="1200" b="0" i="0" u="none" strike="noStrike" kern="0" cap="none" spc="0" normalizeH="0" baseline="0" noProof="0">
                <a:ln>
                  <a:noFill/>
                </a:ln>
                <a:solidFill>
                  <a:srgbClr val="243A5E"/>
                </a:solidFill>
                <a:effectLst/>
                <a:uLnTx/>
                <a:uFillTx/>
                <a:latin typeface="Segoe UI Semibold"/>
                <a:ea typeface="+mn-ea"/>
                <a:cs typeface="+mn-cs"/>
              </a:rPr>
            </a:b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78" name="Content Placeholder 11">
            <a:extLst>
              <a:ext uri="{FF2B5EF4-FFF2-40B4-BE49-F238E27FC236}">
                <a16:creationId xmlns:a16="http://schemas.microsoft.com/office/drawing/2014/main" id="{BA88408B-BDF6-772F-5150-71784B838D1B}"/>
              </a:ext>
            </a:extLst>
          </p:cNvPr>
          <p:cNvSpPr txBox="1">
            <a:spLocks/>
          </p:cNvSpPr>
          <p:nvPr/>
        </p:nvSpPr>
        <p:spPr>
          <a:xfrm>
            <a:off x="1824824" y="3837572"/>
            <a:ext cx="8542353" cy="1172975"/>
          </a:xfrm>
          <a:prstGeom prst="rect">
            <a:avLst/>
          </a:prstGeom>
        </p:spPr>
        <p:txBody>
          <a:bodyPr vert="horz" lIns="0" tIns="45720" rIns="91440" bIns="45720" rtlCol="0" anchor="ctr">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a:rPr>
              <a:t>Migrate and modernize your app and data workloads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a:rPr>
              <a:t>Modernize apps + supporting database backends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(incl. SQL Server, MySQL, PostgreSQL, NoSQL)</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a:rPr>
              <a:t>Microsoft investment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 your project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sym typeface="Wingdings" panose="05000000000000000000" pitchFamily="2" charset="2"/>
              </a:rPr>
              <a:t></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 partner funding + Azure credits + technical skilling</a:t>
            </a:r>
          </a:p>
        </p:txBody>
      </p:sp>
      <p:pic>
        <p:nvPicPr>
          <p:cNvPr id="40" name="Picture 39">
            <a:extLst>
              <a:ext uri="{FF2B5EF4-FFF2-40B4-BE49-F238E27FC236}">
                <a16:creationId xmlns:a16="http://schemas.microsoft.com/office/drawing/2014/main" id="{D04B7B92-EE75-4F51-A40C-F76E52A7905E}"/>
              </a:ext>
              <a:ext uri="{C183D7F6-B498-43B3-948B-1728B52AA6E4}">
                <adec:decorative xmlns:adec="http://schemas.microsoft.com/office/drawing/2017/decorative" val="1"/>
              </a:ext>
            </a:extLst>
          </p:cNvPr>
          <p:cNvPicPr>
            <a:picLocks/>
          </p:cNvPicPr>
          <p:nvPr/>
        </p:nvPicPr>
        <p:blipFill>
          <a:blip r:embed="rId4"/>
          <a:stretch>
            <a:fillRect/>
          </a:stretch>
        </p:blipFill>
        <p:spPr>
          <a:xfrm>
            <a:off x="821451" y="1887317"/>
            <a:ext cx="196459" cy="338618"/>
          </a:xfrm>
          <a:prstGeom prst="rect">
            <a:avLst/>
          </a:prstGeom>
        </p:spPr>
      </p:pic>
      <p:pic>
        <p:nvPicPr>
          <p:cNvPr id="41" name="Picture 40">
            <a:extLst>
              <a:ext uri="{FF2B5EF4-FFF2-40B4-BE49-F238E27FC236}">
                <a16:creationId xmlns:a16="http://schemas.microsoft.com/office/drawing/2014/main" id="{DE1B4053-06EC-4873-B158-8F06883D7DF4}"/>
              </a:ext>
              <a:ext uri="{C183D7F6-B498-43B3-948B-1728B52AA6E4}">
                <adec:decorative xmlns:adec="http://schemas.microsoft.com/office/drawing/2017/decorative" val="1"/>
              </a:ext>
            </a:extLst>
          </p:cNvPr>
          <p:cNvPicPr>
            <a:picLocks/>
          </p:cNvPicPr>
          <p:nvPr/>
        </p:nvPicPr>
        <p:blipFill>
          <a:blip r:embed="rId5"/>
          <a:stretch>
            <a:fillRect/>
          </a:stretch>
        </p:blipFill>
        <p:spPr>
          <a:xfrm>
            <a:off x="2502027" y="1891789"/>
            <a:ext cx="333090" cy="329674"/>
          </a:xfrm>
          <a:prstGeom prst="rect">
            <a:avLst/>
          </a:prstGeom>
        </p:spPr>
      </p:pic>
      <p:pic>
        <p:nvPicPr>
          <p:cNvPr id="42" name="Picture 41">
            <a:extLst>
              <a:ext uri="{FF2B5EF4-FFF2-40B4-BE49-F238E27FC236}">
                <a16:creationId xmlns:a16="http://schemas.microsoft.com/office/drawing/2014/main" id="{2FD992DD-6BF1-4F31-B39E-6D40E405F4B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98178" y="1869084"/>
            <a:ext cx="453130" cy="375085"/>
          </a:xfrm>
          <a:prstGeom prst="rect">
            <a:avLst/>
          </a:prstGeom>
        </p:spPr>
      </p:pic>
      <p:pic>
        <p:nvPicPr>
          <p:cNvPr id="46" name="Picture 45">
            <a:extLst>
              <a:ext uri="{FF2B5EF4-FFF2-40B4-BE49-F238E27FC236}">
                <a16:creationId xmlns:a16="http://schemas.microsoft.com/office/drawing/2014/main" id="{F8FA2D64-5781-4B18-BF95-5EB641DBFA3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924897" y="1906359"/>
            <a:ext cx="300535" cy="300535"/>
          </a:xfrm>
          <a:prstGeom prst="rect">
            <a:avLst/>
          </a:prstGeom>
        </p:spPr>
      </p:pic>
      <p:pic>
        <p:nvPicPr>
          <p:cNvPr id="48" name="Picture 47">
            <a:extLst>
              <a:ext uri="{FF2B5EF4-FFF2-40B4-BE49-F238E27FC236}">
                <a16:creationId xmlns:a16="http://schemas.microsoft.com/office/drawing/2014/main" id="{AAE25890-A6B6-4BFB-A927-1CC524C3DDA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99021" y="1957707"/>
            <a:ext cx="382076" cy="192203"/>
          </a:xfrm>
          <a:prstGeom prst="rect">
            <a:avLst/>
          </a:prstGeom>
        </p:spPr>
      </p:pic>
      <p:pic>
        <p:nvPicPr>
          <p:cNvPr id="52" name="Picture 51">
            <a:extLst>
              <a:ext uri="{FF2B5EF4-FFF2-40B4-BE49-F238E27FC236}">
                <a16:creationId xmlns:a16="http://schemas.microsoft.com/office/drawing/2014/main" id="{1559F06E-4C4F-47B0-931B-22EC52700FF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54686" y="1897624"/>
            <a:ext cx="319171" cy="318005"/>
          </a:xfrm>
          <a:prstGeom prst="rect">
            <a:avLst/>
          </a:prstGeom>
        </p:spPr>
      </p:pic>
      <p:grpSp>
        <p:nvGrpSpPr>
          <p:cNvPr id="69" name="globe">
            <a:extLst>
              <a:ext uri="{FF2B5EF4-FFF2-40B4-BE49-F238E27FC236}">
                <a16:creationId xmlns:a16="http://schemas.microsoft.com/office/drawing/2014/main" id="{35FDB962-D24A-4AF8-B7AC-5B5651CF63BC}"/>
              </a:ext>
              <a:ext uri="{C183D7F6-B498-43B3-948B-1728B52AA6E4}">
                <adec:decorative xmlns:adec="http://schemas.microsoft.com/office/drawing/2017/decorative" val="1"/>
              </a:ext>
            </a:extLst>
          </p:cNvPr>
          <p:cNvGrpSpPr/>
          <p:nvPr/>
        </p:nvGrpSpPr>
        <p:grpSpPr>
          <a:xfrm>
            <a:off x="11037832" y="1889944"/>
            <a:ext cx="316667" cy="316664"/>
            <a:chOff x="8617745" y="2840833"/>
            <a:chExt cx="896938" cy="896934"/>
          </a:xfrm>
        </p:grpSpPr>
        <p:sp>
          <p:nvSpPr>
            <p:cNvPr id="71" name="Oval 70">
              <a:extLst>
                <a:ext uri="{FF2B5EF4-FFF2-40B4-BE49-F238E27FC236}">
                  <a16:creationId xmlns:a16="http://schemas.microsoft.com/office/drawing/2014/main" id="{C72BF20D-A4B5-44BC-BC64-F481E17CB629}"/>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4">
              <a:extLst>
                <a:ext uri="{FF2B5EF4-FFF2-40B4-BE49-F238E27FC236}">
                  <a16:creationId xmlns:a16="http://schemas.microsoft.com/office/drawing/2014/main" id="{D935381B-BA26-44BA-B0F9-BF0AF37CA902}"/>
                </a:ext>
              </a:extLst>
            </p:cNvPr>
            <p:cNvGrpSpPr>
              <a:grpSpLocks noChangeAspect="1"/>
            </p:cNvGrpSpPr>
            <p:nvPr/>
          </p:nvGrpSpPr>
          <p:grpSpPr bwMode="auto">
            <a:xfrm>
              <a:off x="8617745" y="2840833"/>
              <a:ext cx="896938" cy="896934"/>
              <a:chOff x="2177" y="498"/>
              <a:chExt cx="3324" cy="3324"/>
            </a:xfrm>
            <a:solidFill>
              <a:srgbClr val="243A5E"/>
            </a:solidFill>
          </p:grpSpPr>
          <p:sp>
            <p:nvSpPr>
              <p:cNvPr id="73" name="Freeform 5">
                <a:extLst>
                  <a:ext uri="{FF2B5EF4-FFF2-40B4-BE49-F238E27FC236}">
                    <a16:creationId xmlns:a16="http://schemas.microsoft.com/office/drawing/2014/main" id="{5AD6FD94-1853-4933-A464-D30C5D10BDF6}"/>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99B68CB8-F469-4A64-BA56-7375C9C2994C}"/>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9A99C3B0-7B1A-428B-AC6E-9C6C6B855077}"/>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7" name="Rectangle 16">
            <a:extLst>
              <a:ext uri="{FF2B5EF4-FFF2-40B4-BE49-F238E27FC236}">
                <a16:creationId xmlns:a16="http://schemas.microsoft.com/office/drawing/2014/main" id="{66B5E6F1-1415-4D3A-9C91-A8AF2664E331}"/>
              </a:ext>
            </a:extLst>
          </p:cNvPr>
          <p:cNvSpPr/>
          <p:nvPr/>
        </p:nvSpPr>
        <p:spPr>
          <a:xfrm>
            <a:off x="2792548" y="5572584"/>
            <a:ext cx="6606904" cy="677108"/>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Learn More | </a:t>
            </a:r>
            <a:r>
              <a:rPr kumimoji="0" lang="en-US" sz="1600" b="0" i="0" u="sng" strike="noStrike" kern="1200" cap="none" spc="0" normalizeH="0" baseline="0" noProof="0">
                <a:ln>
                  <a:noFill/>
                </a:ln>
                <a:solidFill>
                  <a:srgbClr val="50E6FF"/>
                </a:solidFill>
                <a:effectLst/>
                <a:uLnTx/>
                <a:uFillTx/>
                <a:latin typeface="Segoe UI Semibold"/>
                <a:ea typeface="+mn-ea"/>
                <a:cs typeface="+mn-cs"/>
                <a:hlinkClick r:id="rId10"/>
              </a:rPr>
              <a:t>Azure.com/AMMP</a:t>
            </a:r>
            <a:endParaRPr kumimoji="0" lang="en-US" sz="1600" b="0" i="0" u="sng"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600" b="0" i="0" u="sng"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Work with your partner or Microsoft account team to get started</a:t>
            </a:r>
          </a:p>
        </p:txBody>
      </p:sp>
    </p:spTree>
    <p:extLst>
      <p:ext uri="{BB962C8B-B14F-4D97-AF65-F5344CB8AC3E}">
        <p14:creationId xmlns:p14="http://schemas.microsoft.com/office/powerpoint/2010/main" val="2780697284"/>
      </p:ext>
    </p:extLst>
  </p:cSld>
  <p:clrMapOvr>
    <a:overrideClrMapping bg1="dk1" tx1="lt1" bg2="dk2" tx2="lt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1E1CFF-0418-4FD9-A81D-CA6CFD185801}"/>
              </a:ext>
            </a:extLst>
          </p:cNvPr>
          <p:cNvSpPr>
            <a:spLocks noGrp="1"/>
          </p:cNvSpPr>
          <p:nvPr>
            <p:ph type="title"/>
          </p:nvPr>
        </p:nvSpPr>
        <p:spPr/>
        <p:txBody>
          <a:bodyPr/>
          <a:lstStyle/>
          <a:p>
            <a:r>
              <a:rPr lang="en-US" spc="-50">
                <a:ln w="3175">
                  <a:noFill/>
                </a:ln>
                <a:solidFill>
                  <a:schemeClr val="bg1"/>
                </a:solidFill>
                <a:ea typeface="+mn-ea"/>
                <a:cs typeface="Segoe UI" pitchFamily="34" charset="0"/>
              </a:rPr>
              <a:t>Count on a proven practice</a:t>
            </a:r>
          </a:p>
        </p:txBody>
      </p:sp>
      <p:sp>
        <p:nvSpPr>
          <p:cNvPr id="3" name="Text Placeholder 2">
            <a:extLst>
              <a:ext uri="{FF2B5EF4-FFF2-40B4-BE49-F238E27FC236}">
                <a16:creationId xmlns:a16="http://schemas.microsoft.com/office/drawing/2014/main" id="{5D2157E1-E458-40A5-9F20-6FB4F8388EAB}"/>
              </a:ext>
            </a:extLst>
          </p:cNvPr>
          <p:cNvSpPr>
            <a:spLocks noGrp="1"/>
          </p:cNvSpPr>
          <p:nvPr>
            <p:ph type="body" sz="quarter" idx="13"/>
          </p:nvPr>
        </p:nvSpPr>
        <p:spPr>
          <a:xfrm>
            <a:off x="594886" y="1015678"/>
            <a:ext cx="11079606" cy="457135"/>
          </a:xfrm>
        </p:spPr>
        <p:txBody>
          <a:bodyPr/>
          <a:lstStyle/>
          <a:p>
            <a:r>
              <a:rPr lang="en-US">
                <a:solidFill>
                  <a:schemeClr val="accent3"/>
                </a:solidFill>
              </a:rPr>
              <a:t>Migrate and modernize your data estate </a:t>
            </a:r>
          </a:p>
        </p:txBody>
      </p:sp>
      <p:sp>
        <p:nvSpPr>
          <p:cNvPr id="271" name="Rectangle 270">
            <a:extLst>
              <a:ext uri="{FF2B5EF4-FFF2-40B4-BE49-F238E27FC236}">
                <a16:creationId xmlns:a16="http://schemas.microsoft.com/office/drawing/2014/main" id="{FC0DBA64-49E2-485A-B7CE-A171E1DBA238}"/>
              </a:ext>
            </a:extLst>
          </p:cNvPr>
          <p:cNvSpPr/>
          <p:nvPr/>
        </p:nvSpPr>
        <p:spPr bwMode="auto">
          <a:xfrm>
            <a:off x="460796" y="3087051"/>
            <a:ext cx="1995766" cy="690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Semibold"/>
                <a:ea typeface="+mn-lt"/>
                <a:cs typeface="Segoe UI Semibold"/>
              </a:rPr>
              <a:t>Define strategy and Plan your migration</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Microsoft Cloud Adoption Framework</a:t>
            </a:r>
            <a:endPar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endParaRPr>
          </a:p>
        </p:txBody>
      </p:sp>
      <p:sp>
        <p:nvSpPr>
          <p:cNvPr id="112" name="Oval 29">
            <a:extLst>
              <a:ext uri="{FF2B5EF4-FFF2-40B4-BE49-F238E27FC236}">
                <a16:creationId xmlns:a16="http://schemas.microsoft.com/office/drawing/2014/main" id="{CA52D5CA-4543-49D3-9183-E2672356765C}"/>
              </a:ext>
              <a:ext uri="{C183D7F6-B498-43B3-948B-1728B52AA6E4}">
                <adec:decorative xmlns:adec="http://schemas.microsoft.com/office/drawing/2017/decorative" val="1"/>
              </a:ext>
            </a:extLst>
          </p:cNvPr>
          <p:cNvSpPr/>
          <p:nvPr/>
        </p:nvSpPr>
        <p:spPr>
          <a:xfrm>
            <a:off x="2945074"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05" name="Rectangle 204">
            <a:extLst>
              <a:ext uri="{FF2B5EF4-FFF2-40B4-BE49-F238E27FC236}">
                <a16:creationId xmlns:a16="http://schemas.microsoft.com/office/drawing/2014/main" id="{9F773C68-140C-4729-AAA3-D75EC44BCE3D}"/>
              </a:ext>
            </a:extLst>
          </p:cNvPr>
          <p:cNvSpPr/>
          <p:nvPr/>
        </p:nvSpPr>
        <p:spPr bwMode="auto">
          <a:xfrm>
            <a:off x="3489844" y="3106105"/>
            <a:ext cx="2348341" cy="690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Assess your environment </a:t>
            </a:r>
            <a:endParaRPr kumimoji="0" lang="en-US" sz="1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endParaRPr>
          </a:p>
        </p:txBody>
      </p:sp>
      <p:sp>
        <p:nvSpPr>
          <p:cNvPr id="115" name="Oval 29">
            <a:extLst>
              <a:ext uri="{FF2B5EF4-FFF2-40B4-BE49-F238E27FC236}">
                <a16:creationId xmlns:a16="http://schemas.microsoft.com/office/drawing/2014/main" id="{3BDFD0C2-02D9-4127-9F7C-A7A9C8F11D37}"/>
              </a:ext>
              <a:ext uri="{C183D7F6-B498-43B3-948B-1728B52AA6E4}">
                <adec:decorative xmlns:adec="http://schemas.microsoft.com/office/drawing/2017/decorative" val="1"/>
              </a:ext>
            </a:extLst>
          </p:cNvPr>
          <p:cNvSpPr/>
          <p:nvPr/>
        </p:nvSpPr>
        <p:spPr>
          <a:xfrm>
            <a:off x="6192637"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12" name="Rectangle 211">
            <a:extLst>
              <a:ext uri="{FF2B5EF4-FFF2-40B4-BE49-F238E27FC236}">
                <a16:creationId xmlns:a16="http://schemas.microsoft.com/office/drawing/2014/main" id="{EC9C1FC8-50D8-41A1-995D-18F40B80B6E0}"/>
              </a:ext>
            </a:extLst>
          </p:cNvPr>
          <p:cNvSpPr/>
          <p:nvPr/>
        </p:nvSpPr>
        <p:spPr bwMode="auto">
          <a:xfrm>
            <a:off x="6610242" y="3106101"/>
            <a:ext cx="1995766" cy="690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Ready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Migration and Modernization Program</a:t>
            </a:r>
            <a:endPar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hlinkClick r:id="rId6">
                <a:extLst>
                  <a:ext uri="{A12FA001-AC4F-418D-AE19-62706E023703}">
                    <ahyp:hlinkClr xmlns:ahyp="http://schemas.microsoft.com/office/drawing/2018/hyperlinkcolor" val="tx"/>
                  </a:ext>
                </a:extLst>
              </a:hlinkClick>
            </a:endParaRPr>
          </a:p>
        </p:txBody>
      </p:sp>
      <p:sp>
        <p:nvSpPr>
          <p:cNvPr id="116" name="Oval 29">
            <a:extLst>
              <a:ext uri="{FF2B5EF4-FFF2-40B4-BE49-F238E27FC236}">
                <a16:creationId xmlns:a16="http://schemas.microsoft.com/office/drawing/2014/main" id="{A4B1C647-69D6-4451-8ED6-746F05004748}"/>
              </a:ext>
              <a:ext uri="{C183D7F6-B498-43B3-948B-1728B52AA6E4}">
                <adec:decorative xmlns:adec="http://schemas.microsoft.com/office/drawing/2017/decorative" val="1"/>
              </a:ext>
            </a:extLst>
          </p:cNvPr>
          <p:cNvSpPr/>
          <p:nvPr/>
        </p:nvSpPr>
        <p:spPr>
          <a:xfrm>
            <a:off x="9021161"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26" name="Rectangle 225">
            <a:extLst>
              <a:ext uri="{FF2B5EF4-FFF2-40B4-BE49-F238E27FC236}">
                <a16:creationId xmlns:a16="http://schemas.microsoft.com/office/drawing/2014/main" id="{775662EB-EAC4-4517-B3C4-D32CE9088246}"/>
              </a:ext>
            </a:extLst>
          </p:cNvPr>
          <p:cNvSpPr/>
          <p:nvPr/>
        </p:nvSpPr>
        <p:spPr bwMode="auto">
          <a:xfrm>
            <a:off x="9684965" y="3163244"/>
            <a:ext cx="1993760" cy="81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Adopt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endParaRPr>
          </a:p>
        </p:txBody>
      </p:sp>
      <p:grpSp>
        <p:nvGrpSpPr>
          <p:cNvPr id="19" name="Group 211">
            <a:extLst>
              <a:ext uri="{FF2B5EF4-FFF2-40B4-BE49-F238E27FC236}">
                <a16:creationId xmlns:a16="http://schemas.microsoft.com/office/drawing/2014/main" id="{C2BCBEBB-9B8E-140C-C4CF-28076244E2C7}"/>
              </a:ext>
              <a:ext uri="{C183D7F6-B498-43B3-948B-1728B52AA6E4}">
                <adec:decorative xmlns:adec="http://schemas.microsoft.com/office/drawing/2017/decorative" val="1"/>
              </a:ext>
            </a:extLst>
          </p:cNvPr>
          <p:cNvGrpSpPr>
            <a:grpSpLocks noChangeAspect="1"/>
          </p:cNvGrpSpPr>
          <p:nvPr/>
        </p:nvGrpSpPr>
        <p:grpSpPr bwMode="auto">
          <a:xfrm>
            <a:off x="1065912" y="2275865"/>
            <a:ext cx="629538" cy="736741"/>
            <a:chOff x="6494" y="2701"/>
            <a:chExt cx="276" cy="323"/>
          </a:xfrm>
        </p:grpSpPr>
        <p:sp>
          <p:nvSpPr>
            <p:cNvPr id="20" name="AutoShape 210">
              <a:extLst>
                <a:ext uri="{FF2B5EF4-FFF2-40B4-BE49-F238E27FC236}">
                  <a16:creationId xmlns:a16="http://schemas.microsoft.com/office/drawing/2014/main" id="{FA9EDB86-92CF-1B3C-67B7-14403DCEFB34}"/>
                </a:ext>
              </a:extLst>
            </p:cNvPr>
            <p:cNvSpPr>
              <a:spLocks noChangeAspect="1" noChangeArrowheads="1" noTextEdit="1"/>
            </p:cNvSpPr>
            <p:nvPr/>
          </p:nvSpPr>
          <p:spPr bwMode="auto">
            <a:xfrm>
              <a:off x="6494" y="2701"/>
              <a:ext cx="27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212">
              <a:extLst>
                <a:ext uri="{FF2B5EF4-FFF2-40B4-BE49-F238E27FC236}">
                  <a16:creationId xmlns:a16="http://schemas.microsoft.com/office/drawing/2014/main" id="{C1404FF9-5922-DB52-6DF8-2AB34E00D568}"/>
                </a:ext>
              </a:extLst>
            </p:cNvPr>
            <p:cNvSpPr>
              <a:spLocks noChangeArrowheads="1"/>
            </p:cNvSpPr>
            <p:nvPr/>
          </p:nvSpPr>
          <p:spPr bwMode="auto">
            <a:xfrm>
              <a:off x="6494" y="2964"/>
              <a:ext cx="61" cy="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213">
              <a:extLst>
                <a:ext uri="{FF2B5EF4-FFF2-40B4-BE49-F238E27FC236}">
                  <a16:creationId xmlns:a16="http://schemas.microsoft.com/office/drawing/2014/main" id="{1339BE57-E3B3-2999-0B25-77B04E413473}"/>
                </a:ext>
              </a:extLst>
            </p:cNvPr>
            <p:cNvSpPr>
              <a:spLocks noChangeArrowheads="1"/>
            </p:cNvSpPr>
            <p:nvPr/>
          </p:nvSpPr>
          <p:spPr bwMode="auto">
            <a:xfrm>
              <a:off x="6697" y="2701"/>
              <a:ext cx="61" cy="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14">
              <a:extLst>
                <a:ext uri="{FF2B5EF4-FFF2-40B4-BE49-F238E27FC236}">
                  <a16:creationId xmlns:a16="http://schemas.microsoft.com/office/drawing/2014/main" id="{C387FF4E-30FC-4172-8AFB-87983A7A561A}"/>
                </a:ext>
              </a:extLst>
            </p:cNvPr>
            <p:cNvSpPr>
              <a:spLocks/>
            </p:cNvSpPr>
            <p:nvPr/>
          </p:nvSpPr>
          <p:spPr bwMode="auto">
            <a:xfrm>
              <a:off x="6514" y="2782"/>
              <a:ext cx="252" cy="161"/>
            </a:xfrm>
            <a:custGeom>
              <a:avLst/>
              <a:gdLst>
                <a:gd name="T0" fmla="*/ 267 w 267"/>
                <a:gd name="T1" fmla="*/ 53 h 170"/>
                <a:gd name="T2" fmla="*/ 224 w 267"/>
                <a:gd name="T3" fmla="*/ 0 h 170"/>
                <a:gd name="T4" fmla="*/ 182 w 267"/>
                <a:gd name="T5" fmla="*/ 53 h 170"/>
                <a:gd name="T6" fmla="*/ 214 w 267"/>
                <a:gd name="T7" fmla="*/ 53 h 170"/>
                <a:gd name="T8" fmla="*/ 214 w 267"/>
                <a:gd name="T9" fmla="*/ 64 h 170"/>
                <a:gd name="T10" fmla="*/ 182 w 267"/>
                <a:gd name="T11" fmla="*/ 96 h 170"/>
                <a:gd name="T12" fmla="*/ 54 w 267"/>
                <a:gd name="T13" fmla="*/ 95 h 170"/>
                <a:gd name="T14" fmla="*/ 0 w 267"/>
                <a:gd name="T15" fmla="*/ 149 h 170"/>
                <a:gd name="T16" fmla="*/ 0 w 267"/>
                <a:gd name="T17" fmla="*/ 170 h 170"/>
                <a:gd name="T18" fmla="*/ 22 w 267"/>
                <a:gd name="T19" fmla="*/ 170 h 170"/>
                <a:gd name="T20" fmla="*/ 22 w 267"/>
                <a:gd name="T21" fmla="*/ 149 h 170"/>
                <a:gd name="T22" fmla="*/ 54 w 267"/>
                <a:gd name="T23" fmla="*/ 117 h 170"/>
                <a:gd name="T24" fmla="*/ 182 w 267"/>
                <a:gd name="T25" fmla="*/ 117 h 170"/>
                <a:gd name="T26" fmla="*/ 235 w 267"/>
                <a:gd name="T27" fmla="*/ 64 h 170"/>
                <a:gd name="T28" fmla="*/ 235 w 267"/>
                <a:gd name="T29" fmla="*/ 53 h 170"/>
                <a:gd name="T30" fmla="*/ 267 w 267"/>
                <a:gd name="T31" fmla="*/ 5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70">
                  <a:moveTo>
                    <a:pt x="267" y="53"/>
                  </a:moveTo>
                  <a:cubicBezTo>
                    <a:pt x="224" y="0"/>
                    <a:pt x="224" y="0"/>
                    <a:pt x="224" y="0"/>
                  </a:cubicBezTo>
                  <a:cubicBezTo>
                    <a:pt x="182" y="53"/>
                    <a:pt x="182" y="53"/>
                    <a:pt x="182" y="53"/>
                  </a:cubicBezTo>
                  <a:cubicBezTo>
                    <a:pt x="214" y="53"/>
                    <a:pt x="214" y="53"/>
                    <a:pt x="214" y="53"/>
                  </a:cubicBezTo>
                  <a:cubicBezTo>
                    <a:pt x="214" y="64"/>
                    <a:pt x="214" y="64"/>
                    <a:pt x="214" y="64"/>
                  </a:cubicBezTo>
                  <a:cubicBezTo>
                    <a:pt x="214" y="81"/>
                    <a:pt x="200" y="96"/>
                    <a:pt x="182" y="96"/>
                  </a:cubicBezTo>
                  <a:cubicBezTo>
                    <a:pt x="54" y="95"/>
                    <a:pt x="54" y="95"/>
                    <a:pt x="54" y="95"/>
                  </a:cubicBezTo>
                  <a:cubicBezTo>
                    <a:pt x="24" y="95"/>
                    <a:pt x="0" y="119"/>
                    <a:pt x="0" y="149"/>
                  </a:cubicBezTo>
                  <a:cubicBezTo>
                    <a:pt x="0" y="170"/>
                    <a:pt x="0" y="170"/>
                    <a:pt x="0" y="170"/>
                  </a:cubicBezTo>
                  <a:cubicBezTo>
                    <a:pt x="22" y="170"/>
                    <a:pt x="22" y="170"/>
                    <a:pt x="22" y="170"/>
                  </a:cubicBezTo>
                  <a:cubicBezTo>
                    <a:pt x="22" y="149"/>
                    <a:pt x="22" y="149"/>
                    <a:pt x="22" y="149"/>
                  </a:cubicBezTo>
                  <a:cubicBezTo>
                    <a:pt x="22" y="131"/>
                    <a:pt x="36" y="117"/>
                    <a:pt x="54" y="117"/>
                  </a:cubicBezTo>
                  <a:cubicBezTo>
                    <a:pt x="182" y="117"/>
                    <a:pt x="182" y="117"/>
                    <a:pt x="182" y="117"/>
                  </a:cubicBezTo>
                  <a:cubicBezTo>
                    <a:pt x="211" y="117"/>
                    <a:pt x="235" y="93"/>
                    <a:pt x="235" y="64"/>
                  </a:cubicBezTo>
                  <a:cubicBezTo>
                    <a:pt x="235" y="53"/>
                    <a:pt x="235" y="53"/>
                    <a:pt x="235" y="53"/>
                  </a:cubicBezTo>
                  <a:lnTo>
                    <a:pt x="267" y="53"/>
                  </a:lnTo>
                  <a:close/>
                </a:path>
              </a:pathLst>
            </a:custGeom>
            <a:solidFill>
              <a:srgbClr val="5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15">
              <a:extLst>
                <a:ext uri="{FF2B5EF4-FFF2-40B4-BE49-F238E27FC236}">
                  <a16:creationId xmlns:a16="http://schemas.microsoft.com/office/drawing/2014/main" id="{1D9C8A92-86E0-549C-B2F2-C8ECDACF5BE1}"/>
                </a:ext>
              </a:extLst>
            </p:cNvPr>
            <p:cNvSpPr>
              <a:spLocks/>
            </p:cNvSpPr>
            <p:nvPr/>
          </p:nvSpPr>
          <p:spPr bwMode="auto">
            <a:xfrm>
              <a:off x="6585" y="2929"/>
              <a:ext cx="74" cy="74"/>
            </a:xfrm>
            <a:custGeom>
              <a:avLst/>
              <a:gdLst>
                <a:gd name="T0" fmla="*/ 60 w 74"/>
                <a:gd name="T1" fmla="*/ 0 h 74"/>
                <a:gd name="T2" fmla="*/ 38 w 74"/>
                <a:gd name="T3" fmla="*/ 23 h 74"/>
                <a:gd name="T4" fmla="*/ 14 w 74"/>
                <a:gd name="T5" fmla="*/ 0 h 74"/>
                <a:gd name="T6" fmla="*/ 0 w 74"/>
                <a:gd name="T7" fmla="*/ 14 h 74"/>
                <a:gd name="T8" fmla="*/ 23 w 74"/>
                <a:gd name="T9" fmla="*/ 37 h 74"/>
                <a:gd name="T10" fmla="*/ 0 w 74"/>
                <a:gd name="T11" fmla="*/ 60 h 74"/>
                <a:gd name="T12" fmla="*/ 14 w 74"/>
                <a:gd name="T13" fmla="*/ 74 h 74"/>
                <a:gd name="T14" fmla="*/ 38 w 74"/>
                <a:gd name="T15" fmla="*/ 52 h 74"/>
                <a:gd name="T16" fmla="*/ 60 w 74"/>
                <a:gd name="T17" fmla="*/ 74 h 74"/>
                <a:gd name="T18" fmla="*/ 74 w 74"/>
                <a:gd name="T19" fmla="*/ 60 h 74"/>
                <a:gd name="T20" fmla="*/ 52 w 74"/>
                <a:gd name="T21" fmla="*/ 37 h 74"/>
                <a:gd name="T22" fmla="*/ 74 w 74"/>
                <a:gd name="T23" fmla="*/ 14 h 74"/>
                <a:gd name="T24" fmla="*/ 60 w 74"/>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74">
                  <a:moveTo>
                    <a:pt x="60" y="0"/>
                  </a:moveTo>
                  <a:lnTo>
                    <a:pt x="38" y="23"/>
                  </a:lnTo>
                  <a:lnTo>
                    <a:pt x="14" y="0"/>
                  </a:lnTo>
                  <a:lnTo>
                    <a:pt x="0" y="14"/>
                  </a:lnTo>
                  <a:lnTo>
                    <a:pt x="23" y="37"/>
                  </a:lnTo>
                  <a:lnTo>
                    <a:pt x="0" y="60"/>
                  </a:lnTo>
                  <a:lnTo>
                    <a:pt x="14" y="74"/>
                  </a:lnTo>
                  <a:lnTo>
                    <a:pt x="38" y="52"/>
                  </a:lnTo>
                  <a:lnTo>
                    <a:pt x="60" y="74"/>
                  </a:lnTo>
                  <a:lnTo>
                    <a:pt x="74" y="60"/>
                  </a:lnTo>
                  <a:lnTo>
                    <a:pt x="52" y="37"/>
                  </a:lnTo>
                  <a:lnTo>
                    <a:pt x="74" y="14"/>
                  </a:ln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16">
              <a:extLst>
                <a:ext uri="{FF2B5EF4-FFF2-40B4-BE49-F238E27FC236}">
                  <a16:creationId xmlns:a16="http://schemas.microsoft.com/office/drawing/2014/main" id="{F177FF56-F9AF-D8FB-1D42-63B10E15E902}"/>
                </a:ext>
              </a:extLst>
            </p:cNvPr>
            <p:cNvSpPr>
              <a:spLocks/>
            </p:cNvSpPr>
            <p:nvPr/>
          </p:nvSpPr>
          <p:spPr bwMode="auto">
            <a:xfrm>
              <a:off x="6695" y="2929"/>
              <a:ext cx="75" cy="74"/>
            </a:xfrm>
            <a:custGeom>
              <a:avLst/>
              <a:gdLst>
                <a:gd name="T0" fmla="*/ 61 w 75"/>
                <a:gd name="T1" fmla="*/ 0 h 74"/>
                <a:gd name="T2" fmla="*/ 38 w 75"/>
                <a:gd name="T3" fmla="*/ 23 h 74"/>
                <a:gd name="T4" fmla="*/ 15 w 75"/>
                <a:gd name="T5" fmla="*/ 0 h 74"/>
                <a:gd name="T6" fmla="*/ 0 w 75"/>
                <a:gd name="T7" fmla="*/ 14 h 74"/>
                <a:gd name="T8" fmla="*/ 24 w 75"/>
                <a:gd name="T9" fmla="*/ 37 h 74"/>
                <a:gd name="T10" fmla="*/ 0 w 75"/>
                <a:gd name="T11" fmla="*/ 60 h 74"/>
                <a:gd name="T12" fmla="*/ 15 w 75"/>
                <a:gd name="T13" fmla="*/ 74 h 74"/>
                <a:gd name="T14" fmla="*/ 38 w 75"/>
                <a:gd name="T15" fmla="*/ 52 h 74"/>
                <a:gd name="T16" fmla="*/ 61 w 75"/>
                <a:gd name="T17" fmla="*/ 74 h 74"/>
                <a:gd name="T18" fmla="*/ 75 w 75"/>
                <a:gd name="T19" fmla="*/ 60 h 74"/>
                <a:gd name="T20" fmla="*/ 52 w 75"/>
                <a:gd name="T21" fmla="*/ 37 h 74"/>
                <a:gd name="T22" fmla="*/ 75 w 75"/>
                <a:gd name="T23" fmla="*/ 14 h 74"/>
                <a:gd name="T24" fmla="*/ 61 w 75"/>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4">
                  <a:moveTo>
                    <a:pt x="61" y="0"/>
                  </a:moveTo>
                  <a:lnTo>
                    <a:pt x="38" y="23"/>
                  </a:lnTo>
                  <a:lnTo>
                    <a:pt x="15" y="0"/>
                  </a:lnTo>
                  <a:lnTo>
                    <a:pt x="0" y="14"/>
                  </a:lnTo>
                  <a:lnTo>
                    <a:pt x="24" y="37"/>
                  </a:lnTo>
                  <a:lnTo>
                    <a:pt x="0" y="60"/>
                  </a:lnTo>
                  <a:lnTo>
                    <a:pt x="15" y="74"/>
                  </a:lnTo>
                  <a:lnTo>
                    <a:pt x="38" y="52"/>
                  </a:lnTo>
                  <a:lnTo>
                    <a:pt x="61" y="74"/>
                  </a:lnTo>
                  <a:lnTo>
                    <a:pt x="75" y="60"/>
                  </a:lnTo>
                  <a:lnTo>
                    <a:pt x="52" y="37"/>
                  </a:lnTo>
                  <a:lnTo>
                    <a:pt x="75" y="14"/>
                  </a:lnTo>
                  <a:lnTo>
                    <a:pt x="6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17">
              <a:extLst>
                <a:ext uri="{FF2B5EF4-FFF2-40B4-BE49-F238E27FC236}">
                  <a16:creationId xmlns:a16="http://schemas.microsoft.com/office/drawing/2014/main" id="{D9392B54-2538-03CA-A48B-908D832EA6A6}"/>
                </a:ext>
              </a:extLst>
            </p:cNvPr>
            <p:cNvSpPr>
              <a:spLocks/>
            </p:cNvSpPr>
            <p:nvPr/>
          </p:nvSpPr>
          <p:spPr bwMode="auto">
            <a:xfrm>
              <a:off x="6530" y="2761"/>
              <a:ext cx="75" cy="75"/>
            </a:xfrm>
            <a:custGeom>
              <a:avLst/>
              <a:gdLst>
                <a:gd name="T0" fmla="*/ 60 w 75"/>
                <a:gd name="T1" fmla="*/ 75 h 75"/>
                <a:gd name="T2" fmla="*/ 75 w 75"/>
                <a:gd name="T3" fmla="*/ 61 h 75"/>
                <a:gd name="T4" fmla="*/ 52 w 75"/>
                <a:gd name="T5" fmla="*/ 38 h 75"/>
                <a:gd name="T6" fmla="*/ 75 w 75"/>
                <a:gd name="T7" fmla="*/ 15 h 75"/>
                <a:gd name="T8" fmla="*/ 60 w 75"/>
                <a:gd name="T9" fmla="*/ 0 h 75"/>
                <a:gd name="T10" fmla="*/ 38 w 75"/>
                <a:gd name="T11" fmla="*/ 24 h 75"/>
                <a:gd name="T12" fmla="*/ 14 w 75"/>
                <a:gd name="T13" fmla="*/ 0 h 75"/>
                <a:gd name="T14" fmla="*/ 0 w 75"/>
                <a:gd name="T15" fmla="*/ 15 h 75"/>
                <a:gd name="T16" fmla="*/ 24 w 75"/>
                <a:gd name="T17" fmla="*/ 38 h 75"/>
                <a:gd name="T18" fmla="*/ 0 w 75"/>
                <a:gd name="T19" fmla="*/ 61 h 75"/>
                <a:gd name="T20" fmla="*/ 14 w 75"/>
                <a:gd name="T21" fmla="*/ 75 h 75"/>
                <a:gd name="T22" fmla="*/ 38 w 75"/>
                <a:gd name="T23" fmla="*/ 52 h 75"/>
                <a:gd name="T24" fmla="*/ 60 w 75"/>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5">
                  <a:moveTo>
                    <a:pt x="60" y="75"/>
                  </a:moveTo>
                  <a:lnTo>
                    <a:pt x="75" y="61"/>
                  </a:lnTo>
                  <a:lnTo>
                    <a:pt x="52" y="38"/>
                  </a:lnTo>
                  <a:lnTo>
                    <a:pt x="75" y="15"/>
                  </a:lnTo>
                  <a:lnTo>
                    <a:pt x="60" y="0"/>
                  </a:lnTo>
                  <a:lnTo>
                    <a:pt x="38" y="24"/>
                  </a:lnTo>
                  <a:lnTo>
                    <a:pt x="14" y="0"/>
                  </a:lnTo>
                  <a:lnTo>
                    <a:pt x="0" y="15"/>
                  </a:lnTo>
                  <a:lnTo>
                    <a:pt x="24" y="38"/>
                  </a:lnTo>
                  <a:lnTo>
                    <a:pt x="0" y="61"/>
                  </a:lnTo>
                  <a:lnTo>
                    <a:pt x="14" y="75"/>
                  </a:lnTo>
                  <a:lnTo>
                    <a:pt x="38" y="52"/>
                  </a:lnTo>
                  <a:lnTo>
                    <a:pt x="60"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711B6646-7155-B161-EA2C-1E34CD8C99C5}"/>
              </a:ext>
              <a:ext uri="{C183D7F6-B498-43B3-948B-1728B52AA6E4}">
                <adec:decorative xmlns:adec="http://schemas.microsoft.com/office/drawing/2017/decorative" val="1"/>
              </a:ext>
            </a:extLst>
          </p:cNvPr>
          <p:cNvGrpSpPr>
            <a:grpSpLocks noChangeAspect="1"/>
          </p:cNvGrpSpPr>
          <p:nvPr/>
        </p:nvGrpSpPr>
        <p:grpSpPr>
          <a:xfrm>
            <a:off x="4391995" y="2398419"/>
            <a:ext cx="464710" cy="677521"/>
            <a:chOff x="728663" y="5668963"/>
            <a:chExt cx="339725" cy="495300"/>
          </a:xfrm>
        </p:grpSpPr>
        <p:sp>
          <p:nvSpPr>
            <p:cNvPr id="28" name="Rectangle 174">
              <a:extLst>
                <a:ext uri="{FF2B5EF4-FFF2-40B4-BE49-F238E27FC236}">
                  <a16:creationId xmlns:a16="http://schemas.microsoft.com/office/drawing/2014/main" id="{5D9F64D1-FC2C-F1B6-681E-2A7BB789EBD5}"/>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75">
              <a:extLst>
                <a:ext uri="{FF2B5EF4-FFF2-40B4-BE49-F238E27FC236}">
                  <a16:creationId xmlns:a16="http://schemas.microsoft.com/office/drawing/2014/main" id="{F368C4B2-D3B1-6322-F7A6-1E0BECE35977}"/>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76">
              <a:extLst>
                <a:ext uri="{FF2B5EF4-FFF2-40B4-BE49-F238E27FC236}">
                  <a16:creationId xmlns:a16="http://schemas.microsoft.com/office/drawing/2014/main" id="{92FD4699-C147-C266-9361-8A8E1AC7852D}"/>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77">
              <a:extLst>
                <a:ext uri="{FF2B5EF4-FFF2-40B4-BE49-F238E27FC236}">
                  <a16:creationId xmlns:a16="http://schemas.microsoft.com/office/drawing/2014/main" id="{7207594C-439B-C8F8-C65E-303DE0A197D3}"/>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78">
              <a:extLst>
                <a:ext uri="{FF2B5EF4-FFF2-40B4-BE49-F238E27FC236}">
                  <a16:creationId xmlns:a16="http://schemas.microsoft.com/office/drawing/2014/main" id="{8F0C8BA5-FC55-B9A0-9E47-9B1AFAA21B79}"/>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79">
              <a:extLst>
                <a:ext uri="{FF2B5EF4-FFF2-40B4-BE49-F238E27FC236}">
                  <a16:creationId xmlns:a16="http://schemas.microsoft.com/office/drawing/2014/main" id="{2DD20980-F600-F14C-B684-61327CCB51BF}"/>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80">
              <a:extLst>
                <a:ext uri="{FF2B5EF4-FFF2-40B4-BE49-F238E27FC236}">
                  <a16:creationId xmlns:a16="http://schemas.microsoft.com/office/drawing/2014/main" id="{A6E7ABDC-9305-27F3-62A3-09ADFF9CF96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181">
              <a:extLst>
                <a:ext uri="{FF2B5EF4-FFF2-40B4-BE49-F238E27FC236}">
                  <a16:creationId xmlns:a16="http://schemas.microsoft.com/office/drawing/2014/main" id="{D613293D-F74C-8E0C-C8F2-6F0BABAB14F4}"/>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6" name="Group 66">
            <a:extLst>
              <a:ext uri="{FF2B5EF4-FFF2-40B4-BE49-F238E27FC236}">
                <a16:creationId xmlns:a16="http://schemas.microsoft.com/office/drawing/2014/main" id="{0804379E-3664-C435-412D-3C404A672523}"/>
              </a:ext>
              <a:ext uri="{C183D7F6-B498-43B3-948B-1728B52AA6E4}">
                <adec:decorative xmlns:adec="http://schemas.microsoft.com/office/drawing/2017/decorative" val="1"/>
              </a:ext>
            </a:extLst>
          </p:cNvPr>
          <p:cNvGrpSpPr>
            <a:grpSpLocks noChangeAspect="1"/>
          </p:cNvGrpSpPr>
          <p:nvPr/>
        </p:nvGrpSpPr>
        <p:grpSpPr bwMode="auto">
          <a:xfrm>
            <a:off x="7238625" y="2386597"/>
            <a:ext cx="679450" cy="679450"/>
            <a:chOff x="2812" y="2781"/>
            <a:chExt cx="312" cy="312"/>
          </a:xfrm>
        </p:grpSpPr>
        <p:sp>
          <p:nvSpPr>
            <p:cNvPr id="37" name="AutoShape 65">
              <a:extLst>
                <a:ext uri="{FF2B5EF4-FFF2-40B4-BE49-F238E27FC236}">
                  <a16:creationId xmlns:a16="http://schemas.microsoft.com/office/drawing/2014/main" id="{EE3EE43F-B72B-D202-E562-69A4F1C01710}"/>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67">
              <a:extLst>
                <a:ext uri="{FF2B5EF4-FFF2-40B4-BE49-F238E27FC236}">
                  <a16:creationId xmlns:a16="http://schemas.microsoft.com/office/drawing/2014/main" id="{262A2496-CA4F-470A-8C93-DE0A6B44D0BA}"/>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68">
              <a:extLst>
                <a:ext uri="{FF2B5EF4-FFF2-40B4-BE49-F238E27FC236}">
                  <a16:creationId xmlns:a16="http://schemas.microsoft.com/office/drawing/2014/main" id="{30F49719-4FC3-92DE-0A48-B370DDEBAE70}"/>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69">
              <a:extLst>
                <a:ext uri="{FF2B5EF4-FFF2-40B4-BE49-F238E27FC236}">
                  <a16:creationId xmlns:a16="http://schemas.microsoft.com/office/drawing/2014/main" id="{F669ABC0-FFA8-8523-C1D0-E9B9C16B81DC}"/>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535C8DD1-26E7-E996-19C3-C7DBC27074BC}"/>
              </a:ext>
              <a:ext uri="{C183D7F6-B498-43B3-948B-1728B52AA6E4}">
                <adec:decorative xmlns:adec="http://schemas.microsoft.com/office/drawing/2017/decorative" val="1"/>
              </a:ext>
            </a:extLst>
          </p:cNvPr>
          <p:cNvGrpSpPr/>
          <p:nvPr/>
        </p:nvGrpSpPr>
        <p:grpSpPr>
          <a:xfrm>
            <a:off x="10100106" y="2418505"/>
            <a:ext cx="1125904" cy="583713"/>
            <a:chOff x="8110280" y="2525812"/>
            <a:chExt cx="1104044" cy="680524"/>
          </a:xfrm>
        </p:grpSpPr>
        <p:sp>
          <p:nvSpPr>
            <p:cNvPr id="42" name="cloud 4" descr="cloud">
              <a:extLst>
                <a:ext uri="{FF2B5EF4-FFF2-40B4-BE49-F238E27FC236}">
                  <a16:creationId xmlns:a16="http://schemas.microsoft.com/office/drawing/2014/main" id="{896F5BD2-0993-BCF6-5EA1-FBFE6BD6BFDA}"/>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F495ACFD-82FC-935B-6E2F-CBB3421BA671}"/>
                </a:ext>
              </a:extLst>
            </p:cNvPr>
            <p:cNvSpPr txBox="1"/>
            <p:nvPr/>
          </p:nvSpPr>
          <p:spPr>
            <a:xfrm>
              <a:off x="8640688" y="2809875"/>
              <a:ext cx="74" cy="20590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endParaRPr>
            </a:p>
          </p:txBody>
        </p:sp>
      </p:grpSp>
    </p:spTree>
    <p:extLst>
      <p:ext uri="{BB962C8B-B14F-4D97-AF65-F5344CB8AC3E}">
        <p14:creationId xmlns:p14="http://schemas.microsoft.com/office/powerpoint/2010/main" val="998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1367 -0.00046 L 1.875E-6 -1.85185E-6 " pathEditMode="relative" rAng="0" ptsTypes="AA">
                                      <p:cBhvr>
                                        <p:cTn id="9" dur="750" fill="hold"/>
                                        <p:tgtEl>
                                          <p:spTgt spid="112"/>
                                        </p:tgtEl>
                                        <p:attrNameLst>
                                          <p:attrName>ppt_x</p:attrName>
                                          <p:attrName>ppt_y</p:attrName>
                                        </p:attrNameLst>
                                      </p:cBhvr>
                                      <p:rCtr x="67700" y="2300"/>
                                    </p:animMotion>
                                  </p:childTnLst>
                                </p:cTn>
                              </p:par>
                            </p:childTnLst>
                          </p:cTn>
                        </p:par>
                        <p:par>
                          <p:cTn id="10" fill="hold">
                            <p:stCondLst>
                              <p:cond delay="750"/>
                            </p:stCondLst>
                            <p:childTnLst>
                              <p:par>
                                <p:cTn id="11" presetID="1" presetClass="entr" presetSubtype="0" fill="hold" grpId="0" nodeType="after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par>
                          <p:cTn id="13" fill="hold">
                            <p:stCondLst>
                              <p:cond delay="750"/>
                            </p:stCondLst>
                            <p:childTnLst>
                              <p:par>
                                <p:cTn id="14" presetID="63" presetClass="path" presetSubtype="0" accel="50000" decel="50000" fill="hold" grpId="1" nodeType="afterEffect">
                                  <p:stCondLst>
                                    <p:cond delay="0"/>
                                  </p:stCondLst>
                                  <p:childTnLst>
                                    <p:animMotion origin="layout" path="M -0.01367 -0.00046 L -4.375E-6 -1.85185E-6 " pathEditMode="relative" rAng="0" ptsTypes="AA">
                                      <p:cBhvr>
                                        <p:cTn id="15" dur="750" fill="hold"/>
                                        <p:tgtEl>
                                          <p:spTgt spid="115"/>
                                        </p:tgtEl>
                                        <p:attrNameLst>
                                          <p:attrName>ppt_x</p:attrName>
                                          <p:attrName>ppt_y</p:attrName>
                                        </p:attrNameLst>
                                      </p:cBhvr>
                                      <p:rCtr x="67700" y="2300"/>
                                    </p:animMotion>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par>
                          <p:cTn id="19" fill="hold">
                            <p:stCondLst>
                              <p:cond delay="1500"/>
                            </p:stCondLst>
                            <p:childTnLst>
                              <p:par>
                                <p:cTn id="20" presetID="63" presetClass="path" presetSubtype="0" accel="50000" decel="50000" fill="hold" grpId="1" nodeType="afterEffect">
                                  <p:stCondLst>
                                    <p:cond delay="0"/>
                                  </p:stCondLst>
                                  <p:childTnLst>
                                    <p:animMotion origin="layout" path="M -0.01368 -0.00046 L 4.375E-6 -1.85185E-6 " pathEditMode="relative" rAng="0" ptsTypes="AA">
                                      <p:cBhvr>
                                        <p:cTn id="21" dur="750" fill="hold"/>
                                        <p:tgtEl>
                                          <p:spTgt spid="116"/>
                                        </p:tgtEl>
                                        <p:attrNameLst>
                                          <p:attrName>ppt_x</p:attrName>
                                          <p:attrName>ppt_y</p:attrName>
                                        </p:attrNameLst>
                                      </p:cBhvr>
                                      <p:rCtr x="677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2" grpId="1" animBg="1"/>
      <p:bldP spid="115" grpId="0" animBg="1"/>
      <p:bldP spid="115" grpId="1" animBg="1"/>
      <p:bldP spid="116" grpId="0" animBg="1"/>
      <p:bldP spid="11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5196-C3F2-4DF1-B37A-3B192F786B2E}"/>
              </a:ext>
            </a:extLst>
          </p:cNvPr>
          <p:cNvSpPr>
            <a:spLocks noGrp="1"/>
          </p:cNvSpPr>
          <p:nvPr>
            <p:ph type="title"/>
          </p:nvPr>
        </p:nvSpPr>
        <p:spPr/>
        <p:txBody>
          <a:bodyPr/>
          <a:lstStyle/>
          <a:p>
            <a:r>
              <a:rPr lang="en-US"/>
              <a:t>Tools and services for your migration journey</a:t>
            </a:r>
          </a:p>
        </p:txBody>
      </p:sp>
      <p:sp>
        <p:nvSpPr>
          <p:cNvPr id="4" name="TextBox 3">
            <a:extLst>
              <a:ext uri="{FF2B5EF4-FFF2-40B4-BE49-F238E27FC236}">
                <a16:creationId xmlns:a16="http://schemas.microsoft.com/office/drawing/2014/main" id="{E9BC63B9-4D1C-4039-A14E-BAE4773F610A}"/>
              </a:ext>
            </a:extLst>
          </p:cNvPr>
          <p:cNvSpPr txBox="1"/>
          <p:nvPr/>
        </p:nvSpPr>
        <p:spPr>
          <a:xfrm>
            <a:off x="603524" y="1499796"/>
            <a:ext cx="1342888" cy="507831"/>
          </a:xfrm>
          <a:prstGeom prst="rect">
            <a:avLst/>
          </a:prstGeom>
        </p:spPr>
        <p:txBody>
          <a:bodyPr wrap="square" lIns="0" tIns="0" rIns="0" bIns="0" rtlCol="0">
            <a:spAutoFit/>
          </a:bodyPr>
          <a:lstStyle>
            <a:defPPr>
              <a:defRPr lang="en-US"/>
            </a:defPPr>
            <a:lvl1pPr marR="0" lvl="0" indent="0" defTabSz="914377" fontAlgn="auto">
              <a:lnSpc>
                <a:spcPct val="100000"/>
              </a:lnSpc>
              <a:spcBef>
                <a:spcPts val="0"/>
              </a:spcBef>
              <a:spcAft>
                <a:spcPts val="588"/>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On-premises</a:t>
            </a:r>
          </a:p>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Other clouds</a:t>
            </a:r>
          </a:p>
        </p:txBody>
      </p:sp>
      <p:pic>
        <p:nvPicPr>
          <p:cNvPr id="38" name="Picture 37" descr="sql server logo">
            <a:extLst>
              <a:ext uri="{FF2B5EF4-FFF2-40B4-BE49-F238E27FC236}">
                <a16:creationId xmlns:a16="http://schemas.microsoft.com/office/drawing/2014/main" id="{5D14A2CE-7B47-418F-B602-06A114B2511D}"/>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03524" y="2261952"/>
            <a:ext cx="806275" cy="223367"/>
          </a:xfrm>
          <a:prstGeom prst="rect">
            <a:avLst/>
          </a:prstGeom>
        </p:spPr>
      </p:pic>
      <p:pic>
        <p:nvPicPr>
          <p:cNvPr id="37" name="Picture 14" descr="Oracle logo">
            <a:extLst>
              <a:ext uri="{FF2B5EF4-FFF2-40B4-BE49-F238E27FC236}">
                <a16:creationId xmlns:a16="http://schemas.microsoft.com/office/drawing/2014/main" id="{11D76ED2-0E04-4E6D-BEC3-20AA4767B7A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15361" y="2714681"/>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MySQL logo">
            <a:extLst>
              <a:ext uri="{FF2B5EF4-FFF2-40B4-BE49-F238E27FC236}">
                <a16:creationId xmlns:a16="http://schemas.microsoft.com/office/drawing/2014/main" id="{87D928EC-7967-45CB-8C02-59336DDFBA9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0757" y="3055216"/>
            <a:ext cx="731808" cy="37917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descr="PostgreSQL logo">
            <a:extLst>
              <a:ext uri="{FF2B5EF4-FFF2-40B4-BE49-F238E27FC236}">
                <a16:creationId xmlns:a16="http://schemas.microsoft.com/office/drawing/2014/main" id="{DE73446F-E08C-4BD2-A9FB-17739400EBDD}"/>
              </a:ext>
            </a:extLst>
          </p:cNvPr>
          <p:cNvGrpSpPr/>
          <p:nvPr/>
        </p:nvGrpSpPr>
        <p:grpSpPr>
          <a:xfrm>
            <a:off x="631544" y="3705378"/>
            <a:ext cx="750235" cy="668202"/>
            <a:chOff x="631544" y="3705378"/>
            <a:chExt cx="750235" cy="668202"/>
          </a:xfrm>
        </p:grpSpPr>
        <p:pic>
          <p:nvPicPr>
            <p:cNvPr id="35" name="Picture 34">
              <a:extLst>
                <a:ext uri="{FF2B5EF4-FFF2-40B4-BE49-F238E27FC236}">
                  <a16:creationId xmlns:a16="http://schemas.microsoft.com/office/drawing/2014/main" id="{87AF862D-0974-408E-964F-2AF2F2027125}"/>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t="72087" b="7452"/>
            <a:stretch/>
          </p:blipFill>
          <p:spPr>
            <a:xfrm>
              <a:off x="631544" y="4202906"/>
              <a:ext cx="750235" cy="170674"/>
            </a:xfrm>
            <a:prstGeom prst="rect">
              <a:avLst/>
            </a:prstGeom>
          </p:spPr>
        </p:pic>
        <p:grpSp>
          <p:nvGrpSpPr>
            <p:cNvPr id="44" name="Group 43">
              <a:extLst>
                <a:ext uri="{FF2B5EF4-FFF2-40B4-BE49-F238E27FC236}">
                  <a16:creationId xmlns:a16="http://schemas.microsoft.com/office/drawing/2014/main" id="{7AE0DFA2-E425-434B-BCFC-FC8A30F67DD1}"/>
                </a:ext>
              </a:extLst>
            </p:cNvPr>
            <p:cNvGrpSpPr/>
            <p:nvPr/>
          </p:nvGrpSpPr>
          <p:grpSpPr>
            <a:xfrm>
              <a:off x="768559" y="3705378"/>
              <a:ext cx="453884" cy="470209"/>
              <a:chOff x="10970759" y="2371811"/>
              <a:chExt cx="661987" cy="685800"/>
            </a:xfrm>
            <a:solidFill>
              <a:schemeClr val="tx1"/>
            </a:solidFill>
          </p:grpSpPr>
          <p:sp>
            <p:nvSpPr>
              <p:cNvPr id="45" name="Freeform 235">
                <a:extLst>
                  <a:ext uri="{FF2B5EF4-FFF2-40B4-BE49-F238E27FC236}">
                    <a16:creationId xmlns:a16="http://schemas.microsoft.com/office/drawing/2014/main" id="{30BA8947-8FBF-4E11-9098-B16687474A6E}"/>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236">
                <a:extLst>
                  <a:ext uri="{FF2B5EF4-FFF2-40B4-BE49-F238E27FC236}">
                    <a16:creationId xmlns:a16="http://schemas.microsoft.com/office/drawing/2014/main" id="{E2FAFCE4-C242-41A2-BEA9-95E594C9BDA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4" name="Picture 2" descr="MongoDB logo">
            <a:extLst>
              <a:ext uri="{FF2B5EF4-FFF2-40B4-BE49-F238E27FC236}">
                <a16:creationId xmlns:a16="http://schemas.microsoft.com/office/drawing/2014/main" id="{A88018C6-F6DE-4DD6-ACCC-A1B5D971FFBF}"/>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615361" y="4600651"/>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ache Cassandra logo">
            <a:extLst>
              <a:ext uri="{FF2B5EF4-FFF2-40B4-BE49-F238E27FC236}">
                <a16:creationId xmlns:a16="http://schemas.microsoft.com/office/drawing/2014/main" id="{F151844E-05B2-441A-A258-935BEB7D6C3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5307" y="4846567"/>
            <a:ext cx="895212" cy="67140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AWS logo">
            <a:extLst>
              <a:ext uri="{FF2B5EF4-FFF2-40B4-BE49-F238E27FC236}">
                <a16:creationId xmlns:a16="http://schemas.microsoft.com/office/drawing/2014/main" id="{29344315-F1CE-4E21-882D-D66B2C37F4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768559" y="5595076"/>
            <a:ext cx="476204" cy="3111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Google Cloud logo">
            <a:extLst>
              <a:ext uri="{FF2B5EF4-FFF2-40B4-BE49-F238E27FC236}">
                <a16:creationId xmlns:a16="http://schemas.microsoft.com/office/drawing/2014/main" id="{DFD51603-5179-4383-8BF1-171C91209EA9}"/>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588263" y="6060387"/>
            <a:ext cx="1047552" cy="163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9E0C99-5327-4B7D-AE6C-7F243777702D}"/>
              </a:ext>
            </a:extLst>
          </p:cNvPr>
          <p:cNvSpPr txBox="1"/>
          <p:nvPr/>
        </p:nvSpPr>
        <p:spPr>
          <a:xfrm>
            <a:off x="2742365" y="4708439"/>
            <a:ext cx="2479004" cy="305961"/>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Assessment</a:t>
            </a:r>
          </a:p>
        </p:txBody>
      </p:sp>
      <p:sp>
        <p:nvSpPr>
          <p:cNvPr id="42" name="TextBox 41">
            <a:extLst>
              <a:ext uri="{FF2B5EF4-FFF2-40B4-BE49-F238E27FC236}">
                <a16:creationId xmlns:a16="http://schemas.microsoft.com/office/drawing/2014/main" id="{C0B0C09A-ADBD-4BA8-A570-3D95F31921B4}"/>
              </a:ext>
            </a:extLst>
          </p:cNvPr>
          <p:cNvSpPr txBox="1"/>
          <p:nvPr/>
        </p:nvSpPr>
        <p:spPr>
          <a:xfrm>
            <a:off x="2862267" y="5018826"/>
            <a:ext cx="2359102" cy="769441"/>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Azure Migrate, SQL Server Migration Assistant, Data Migration Assistant, Database Experimentation Assistant </a:t>
            </a:r>
          </a:p>
        </p:txBody>
      </p:sp>
      <p:sp>
        <p:nvSpPr>
          <p:cNvPr id="6" name="TextBox 5">
            <a:extLst>
              <a:ext uri="{FF2B5EF4-FFF2-40B4-BE49-F238E27FC236}">
                <a16:creationId xmlns:a16="http://schemas.microsoft.com/office/drawing/2014/main" id="{BE1676BF-A53F-42B8-B63B-4683EF04CA6C}"/>
              </a:ext>
            </a:extLst>
          </p:cNvPr>
          <p:cNvSpPr txBox="1"/>
          <p:nvPr/>
        </p:nvSpPr>
        <p:spPr>
          <a:xfrm>
            <a:off x="5998143" y="4730175"/>
            <a:ext cx="3079764" cy="305961"/>
          </a:xfrm>
          <a:prstGeom prst="rect">
            <a:avLst/>
          </a:prstGeom>
        </p:spPr>
        <p:txBody>
          <a:bodyPr wrap="square" lIns="89643" tIns="44821" rIns="89643"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a:t>
            </a:r>
          </a:p>
        </p:txBody>
      </p:sp>
      <p:sp>
        <p:nvSpPr>
          <p:cNvPr id="3" name="TextBox 2">
            <a:extLst>
              <a:ext uri="{FF2B5EF4-FFF2-40B4-BE49-F238E27FC236}">
                <a16:creationId xmlns:a16="http://schemas.microsoft.com/office/drawing/2014/main" id="{9F777E5A-0974-4692-AE35-30FB7A26EFD7}"/>
              </a:ext>
            </a:extLst>
          </p:cNvPr>
          <p:cNvSpPr txBox="1"/>
          <p:nvPr/>
        </p:nvSpPr>
        <p:spPr>
          <a:xfrm>
            <a:off x="6358923" y="5016804"/>
            <a:ext cx="2358204" cy="818159"/>
          </a:xfrm>
          <a:prstGeom prst="rect">
            <a:avLst/>
          </a:prstGeom>
        </p:spPr>
        <p:txBody>
          <a:bodyPr wrap="square" lIns="91428" tIns="45713" rIns="91428" bIns="45713"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Azure Database Migration Service, Azure SQL Migration extension in Azure Data Studio</a:t>
            </a:r>
          </a:p>
          <a:p>
            <a:pPr marL="0" marR="0" lvl="0" indent="0" algn="l" defTabSz="932573" rtl="0" eaLnBrk="1" fontAlgn="auto" latinLnBrk="0" hangingPunct="1">
              <a:lnSpc>
                <a:spcPct val="100000"/>
              </a:lnSpc>
              <a:spcBef>
                <a:spcPts val="0"/>
              </a:spcBef>
              <a:spcAft>
                <a:spcPts val="544"/>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50E6D8CE-0AE4-4D46-933B-B09E6FFBB2AD}"/>
              </a:ext>
            </a:extLst>
          </p:cNvPr>
          <p:cNvSpPr txBox="1"/>
          <p:nvPr/>
        </p:nvSpPr>
        <p:spPr>
          <a:xfrm>
            <a:off x="10169587" y="1755638"/>
            <a:ext cx="1579854"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Microsoft Azure</a:t>
            </a:r>
          </a:p>
        </p:txBody>
      </p:sp>
      <p:pic>
        <p:nvPicPr>
          <p:cNvPr id="50" name="Graphic 49" descr="Azure sql logo">
            <a:extLst>
              <a:ext uri="{FF2B5EF4-FFF2-40B4-BE49-F238E27FC236}">
                <a16:creationId xmlns:a16="http://schemas.microsoft.com/office/drawing/2014/main" id="{D65CADE4-1E02-4671-9B54-9EB9610104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27214" y="2614287"/>
            <a:ext cx="539356" cy="539356"/>
          </a:xfrm>
          <a:prstGeom prst="rect">
            <a:avLst/>
          </a:prstGeom>
        </p:spPr>
      </p:pic>
      <p:pic>
        <p:nvPicPr>
          <p:cNvPr id="47" name="Graphic 46" descr="Azure Database for MySQL logo">
            <a:extLst>
              <a:ext uri="{FF2B5EF4-FFF2-40B4-BE49-F238E27FC236}">
                <a16:creationId xmlns:a16="http://schemas.microsoft.com/office/drawing/2014/main" id="{E90C2963-C0AF-48F4-8F8D-39D6F3EA5D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69567" y="3453323"/>
            <a:ext cx="497160" cy="497160"/>
          </a:xfrm>
          <a:prstGeom prst="rect">
            <a:avLst/>
          </a:prstGeom>
        </p:spPr>
      </p:pic>
      <p:pic>
        <p:nvPicPr>
          <p:cNvPr id="49" name="Graphic 48" descr="Azure Database for Postgresql logo">
            <a:extLst>
              <a:ext uri="{FF2B5EF4-FFF2-40B4-BE49-F238E27FC236}">
                <a16:creationId xmlns:a16="http://schemas.microsoft.com/office/drawing/2014/main" id="{EF9BA6AA-5CA6-437E-9494-F2D74FF3866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75414" y="4250163"/>
            <a:ext cx="497161" cy="497161"/>
          </a:xfrm>
          <a:prstGeom prst="rect">
            <a:avLst/>
          </a:prstGeom>
        </p:spPr>
      </p:pic>
      <p:pic>
        <p:nvPicPr>
          <p:cNvPr id="48" name="Graphic 47" descr="Azure Cosmos DB logo">
            <a:extLst>
              <a:ext uri="{FF2B5EF4-FFF2-40B4-BE49-F238E27FC236}">
                <a16:creationId xmlns:a16="http://schemas.microsoft.com/office/drawing/2014/main" id="{1B2A8602-5152-4DA4-BD84-7CB470A8A1A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41304" y="5016804"/>
            <a:ext cx="461985" cy="461985"/>
          </a:xfrm>
          <a:prstGeom prst="rect">
            <a:avLst/>
          </a:prstGeom>
        </p:spPr>
      </p:pic>
      <p:grpSp>
        <p:nvGrpSpPr>
          <p:cNvPr id="18" name="Group 17">
            <a:extLst>
              <a:ext uri="{FF2B5EF4-FFF2-40B4-BE49-F238E27FC236}">
                <a16:creationId xmlns:a16="http://schemas.microsoft.com/office/drawing/2014/main" id="{73F4B7DF-ED27-47A6-87F0-0310446686E6}"/>
              </a:ext>
              <a:ext uri="{C183D7F6-B498-43B3-948B-1728B52AA6E4}">
                <adec:decorative xmlns:adec="http://schemas.microsoft.com/office/drawing/2017/decorative" val="1"/>
              </a:ext>
            </a:extLst>
          </p:cNvPr>
          <p:cNvGrpSpPr/>
          <p:nvPr/>
        </p:nvGrpSpPr>
        <p:grpSpPr>
          <a:xfrm>
            <a:off x="7102069" y="3258151"/>
            <a:ext cx="871912" cy="1298648"/>
            <a:chOff x="6690034" y="1281804"/>
            <a:chExt cx="871912" cy="1298648"/>
          </a:xfrm>
        </p:grpSpPr>
        <p:sp>
          <p:nvSpPr>
            <p:cNvPr id="19" name="Arrow: Up 45">
              <a:extLst>
                <a:ext uri="{FF2B5EF4-FFF2-40B4-BE49-F238E27FC236}">
                  <a16:creationId xmlns:a16="http://schemas.microsoft.com/office/drawing/2014/main" id="{4E07F458-AC56-4769-9B01-FE772AA937C1}"/>
                </a:ext>
              </a:extLst>
            </p:cNvPr>
            <p:cNvSpPr/>
            <p:nvPr/>
          </p:nvSpPr>
          <p:spPr bwMode="auto">
            <a:xfrm>
              <a:off x="7066614" y="1847158"/>
              <a:ext cx="136188" cy="290264"/>
            </a:xfrm>
            <a:custGeom>
              <a:avLst/>
              <a:gdLst>
                <a:gd name="connsiteX0" fmla="*/ 0 w 272376"/>
                <a:gd name="connsiteY0" fmla="*/ 148434 h 438698"/>
                <a:gd name="connsiteX1" fmla="*/ 136188 w 272376"/>
                <a:gd name="connsiteY1" fmla="*/ 0 h 438698"/>
                <a:gd name="connsiteX2" fmla="*/ 272376 w 272376"/>
                <a:gd name="connsiteY2" fmla="*/ 148434 h 438698"/>
                <a:gd name="connsiteX3" fmla="*/ 204282 w 272376"/>
                <a:gd name="connsiteY3" fmla="*/ 148434 h 438698"/>
                <a:gd name="connsiteX4" fmla="*/ 204282 w 272376"/>
                <a:gd name="connsiteY4" fmla="*/ 438698 h 438698"/>
                <a:gd name="connsiteX5" fmla="*/ 68094 w 272376"/>
                <a:gd name="connsiteY5" fmla="*/ 438698 h 438698"/>
                <a:gd name="connsiteX6" fmla="*/ 68094 w 272376"/>
                <a:gd name="connsiteY6" fmla="*/ 148434 h 438698"/>
                <a:gd name="connsiteX7" fmla="*/ 0 w 272376"/>
                <a:gd name="connsiteY7" fmla="*/ 148434 h 438698"/>
                <a:gd name="connsiteX0" fmla="*/ 0 w 204282"/>
                <a:gd name="connsiteY0" fmla="*/ 148434 h 438698"/>
                <a:gd name="connsiteX1" fmla="*/ 68094 w 204282"/>
                <a:gd name="connsiteY1" fmla="*/ 0 h 438698"/>
                <a:gd name="connsiteX2" fmla="*/ 204282 w 204282"/>
                <a:gd name="connsiteY2" fmla="*/ 148434 h 438698"/>
                <a:gd name="connsiteX3" fmla="*/ 136188 w 204282"/>
                <a:gd name="connsiteY3" fmla="*/ 148434 h 438698"/>
                <a:gd name="connsiteX4" fmla="*/ 136188 w 204282"/>
                <a:gd name="connsiteY4" fmla="*/ 438698 h 438698"/>
                <a:gd name="connsiteX5" fmla="*/ 0 w 204282"/>
                <a:gd name="connsiteY5" fmla="*/ 438698 h 438698"/>
                <a:gd name="connsiteX6" fmla="*/ 0 w 204282"/>
                <a:gd name="connsiteY6" fmla="*/ 148434 h 438698"/>
                <a:gd name="connsiteX0" fmla="*/ 0 w 136188"/>
                <a:gd name="connsiteY0" fmla="*/ 148434 h 438698"/>
                <a:gd name="connsiteX1" fmla="*/ 68094 w 136188"/>
                <a:gd name="connsiteY1" fmla="*/ 0 h 438698"/>
                <a:gd name="connsiteX2" fmla="*/ 136188 w 136188"/>
                <a:gd name="connsiteY2" fmla="*/ 148434 h 438698"/>
                <a:gd name="connsiteX3" fmla="*/ 136188 w 136188"/>
                <a:gd name="connsiteY3" fmla="*/ 438698 h 438698"/>
                <a:gd name="connsiteX4" fmla="*/ 0 w 136188"/>
                <a:gd name="connsiteY4" fmla="*/ 438698 h 438698"/>
                <a:gd name="connsiteX5" fmla="*/ 0 w 136188"/>
                <a:gd name="connsiteY5" fmla="*/ 148434 h 438698"/>
                <a:gd name="connsiteX0" fmla="*/ 0 w 136188"/>
                <a:gd name="connsiteY0" fmla="*/ 0 h 290264"/>
                <a:gd name="connsiteX1" fmla="*/ 136188 w 136188"/>
                <a:gd name="connsiteY1" fmla="*/ 0 h 290264"/>
                <a:gd name="connsiteX2" fmla="*/ 136188 w 136188"/>
                <a:gd name="connsiteY2" fmla="*/ 290264 h 290264"/>
                <a:gd name="connsiteX3" fmla="*/ 0 w 136188"/>
                <a:gd name="connsiteY3" fmla="*/ 290264 h 290264"/>
                <a:gd name="connsiteX4" fmla="*/ 0 w 136188"/>
                <a:gd name="connsiteY4" fmla="*/ 0 h 29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88" h="290264">
                  <a:moveTo>
                    <a:pt x="0" y="0"/>
                  </a:moveTo>
                  <a:lnTo>
                    <a:pt x="136188" y="0"/>
                  </a:lnTo>
                  <a:lnTo>
                    <a:pt x="136188" y="290264"/>
                  </a:lnTo>
                  <a:lnTo>
                    <a:pt x="0" y="29026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82">
              <a:extLst>
                <a:ext uri="{FF2B5EF4-FFF2-40B4-BE49-F238E27FC236}">
                  <a16:creationId xmlns:a16="http://schemas.microsoft.com/office/drawing/2014/main" id="{15A28F3D-5776-41C2-A36F-DD6AAF40B0F7}"/>
                </a:ext>
              </a:extLst>
            </p:cNvPr>
            <p:cNvSpPr/>
            <p:nvPr/>
          </p:nvSpPr>
          <p:spPr bwMode="auto">
            <a:xfrm>
              <a:off x="6868414" y="1904821"/>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69E9193E-BC28-49E9-8A1E-C9CE24DE4BF5}"/>
                </a:ext>
              </a:extLst>
            </p:cNvPr>
            <p:cNvSpPr>
              <a:spLocks noChangeAspect="1"/>
            </p:cNvSpPr>
            <p:nvPr/>
          </p:nvSpPr>
          <p:spPr bwMode="auto">
            <a:xfrm>
              <a:off x="6690034" y="1281804"/>
              <a:ext cx="871912" cy="5521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2" name="Arrow: Up 21">
              <a:extLst>
                <a:ext uri="{FF2B5EF4-FFF2-40B4-BE49-F238E27FC236}">
                  <a16:creationId xmlns:a16="http://schemas.microsoft.com/office/drawing/2014/main" id="{991416C9-14B3-4228-A975-86D26BB04092}"/>
                </a:ext>
              </a:extLst>
            </p:cNvPr>
            <p:cNvSpPr/>
            <p:nvPr/>
          </p:nvSpPr>
          <p:spPr bwMode="auto">
            <a:xfrm>
              <a:off x="6998520" y="1585232"/>
              <a:ext cx="272376" cy="438698"/>
            </a:xfrm>
            <a:prstGeom prst="upArrow">
              <a:avLst>
                <a:gd name="adj1" fmla="val 50000"/>
                <a:gd name="adj2" fmla="val 5449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F765A4B-6F1F-40B2-9D32-B5E80651E7B4}"/>
              </a:ext>
              <a:ext uri="{C183D7F6-B498-43B3-948B-1728B52AA6E4}">
                <adec:decorative xmlns:adec="http://schemas.microsoft.com/office/drawing/2017/decorative" val="1"/>
              </a:ext>
            </a:extLst>
          </p:cNvPr>
          <p:cNvGrpSpPr/>
          <p:nvPr/>
        </p:nvGrpSpPr>
        <p:grpSpPr>
          <a:xfrm>
            <a:off x="3492066" y="3510206"/>
            <a:ext cx="979603" cy="979603"/>
            <a:chOff x="4088333" y="2853036"/>
            <a:chExt cx="979603" cy="979603"/>
          </a:xfrm>
        </p:grpSpPr>
        <p:sp>
          <p:nvSpPr>
            <p:cNvPr id="24" name="Freeform 182">
              <a:extLst>
                <a:ext uri="{FF2B5EF4-FFF2-40B4-BE49-F238E27FC236}">
                  <a16:creationId xmlns:a16="http://schemas.microsoft.com/office/drawing/2014/main" id="{8914845B-44C0-474E-8B15-90331DEEA8DC}"/>
                </a:ext>
              </a:extLst>
            </p:cNvPr>
            <p:cNvSpPr/>
            <p:nvPr/>
          </p:nvSpPr>
          <p:spPr bwMode="auto">
            <a:xfrm>
              <a:off x="4214029" y="2933817"/>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B931741F-9923-4268-BE18-D0B4DE0D9ED7}"/>
                </a:ext>
              </a:extLst>
            </p:cNvPr>
            <p:cNvSpPr/>
            <p:nvPr/>
          </p:nvSpPr>
          <p:spPr>
            <a:xfrm>
              <a:off x="4872764" y="2853036"/>
              <a:ext cx="195172" cy="195172"/>
            </a:xfrm>
            <a:custGeom>
              <a:avLst/>
              <a:gdLst>
                <a:gd name="connsiteX0" fmla="*/ 0 w 195172"/>
                <a:gd name="connsiteY0" fmla="*/ 0 h 195172"/>
                <a:gd name="connsiteX1" fmla="*/ 195172 w 195172"/>
                <a:gd name="connsiteY1" fmla="*/ 0 h 195172"/>
                <a:gd name="connsiteX2" fmla="*/ 195172 w 195172"/>
                <a:gd name="connsiteY2" fmla="*/ 195172 h 195172"/>
                <a:gd name="connsiteX3" fmla="*/ 111528 w 195172"/>
                <a:gd name="connsiteY3" fmla="*/ 195172 h 195172"/>
                <a:gd name="connsiteX4" fmla="*/ 111528 w 195172"/>
                <a:gd name="connsiteY4" fmla="*/ 83646 h 195172"/>
                <a:gd name="connsiteX5" fmla="*/ 0 w 195172"/>
                <a:gd name="connsiteY5" fmla="*/ 83646 h 195172"/>
                <a:gd name="connsiteX6" fmla="*/ 0 w 195172"/>
                <a:gd name="connsiteY6" fmla="*/ 0 h 19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72" h="195172">
                  <a:moveTo>
                    <a:pt x="0" y="0"/>
                  </a:moveTo>
                  <a:lnTo>
                    <a:pt x="195172" y="0"/>
                  </a:lnTo>
                  <a:lnTo>
                    <a:pt x="195172" y="195172"/>
                  </a:lnTo>
                  <a:lnTo>
                    <a:pt x="111528" y="195172"/>
                  </a:lnTo>
                  <a:lnTo>
                    <a:pt x="111528" y="83646"/>
                  </a:lnTo>
                  <a:lnTo>
                    <a:pt x="0" y="836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1B32CCA-FB35-4DF6-8E5B-FD19ECE443F6}"/>
                </a:ext>
              </a:extLst>
            </p:cNvPr>
            <p:cNvSpPr/>
            <p:nvPr/>
          </p:nvSpPr>
          <p:spPr>
            <a:xfrm>
              <a:off x="4442106" y="3274383"/>
              <a:ext cx="549365" cy="468933"/>
            </a:xfrm>
            <a:custGeom>
              <a:avLst/>
              <a:gdLst>
                <a:gd name="connsiteX0" fmla="*/ 168663 w 549365"/>
                <a:gd name="connsiteY0" fmla="*/ 0 h 468933"/>
                <a:gd name="connsiteX1" fmla="*/ 201885 w 549365"/>
                <a:gd name="connsiteY1" fmla="*/ 33222 h 468933"/>
                <a:gd name="connsiteX2" fmla="*/ 168663 w 549365"/>
                <a:gd name="connsiteY2" fmla="*/ 66443 h 468933"/>
                <a:gd name="connsiteX3" fmla="*/ 168655 w 549365"/>
                <a:gd name="connsiteY3" fmla="*/ 66451 h 468933"/>
                <a:gd name="connsiteX4" fmla="*/ 168663 w 549365"/>
                <a:gd name="connsiteY4" fmla="*/ 133312 h 468933"/>
                <a:gd name="connsiteX5" fmla="*/ 285364 w 549365"/>
                <a:gd name="connsiteY5" fmla="*/ 250013 h 468933"/>
                <a:gd name="connsiteX6" fmla="*/ 370547 w 549365"/>
                <a:gd name="connsiteY6" fmla="*/ 164830 h 468933"/>
                <a:gd name="connsiteX7" fmla="*/ 360619 w 549365"/>
                <a:gd name="connsiteY7" fmla="*/ 92019 h 468933"/>
                <a:gd name="connsiteX8" fmla="*/ 475748 w 549365"/>
                <a:gd name="connsiteY8" fmla="*/ 26407 h 468933"/>
                <a:gd name="connsiteX9" fmla="*/ 418249 w 549365"/>
                <a:gd name="connsiteY9" fmla="*/ 83905 h 468933"/>
                <a:gd name="connsiteX10" fmla="*/ 487248 w 549365"/>
                <a:gd name="connsiteY10" fmla="*/ 150349 h 468933"/>
                <a:gd name="connsiteX11" fmla="*/ 546024 w 549365"/>
                <a:gd name="connsiteY11" fmla="*/ 94979 h 468933"/>
                <a:gd name="connsiteX12" fmla="*/ 534788 w 549365"/>
                <a:gd name="connsiteY12" fmla="*/ 169971 h 468933"/>
                <a:gd name="connsiteX13" fmla="*/ 405472 w 549365"/>
                <a:gd name="connsiteY13" fmla="*/ 198903 h 468933"/>
                <a:gd name="connsiteX14" fmla="*/ 320289 w 549365"/>
                <a:gd name="connsiteY14" fmla="*/ 284086 h 468933"/>
                <a:gd name="connsiteX15" fmla="*/ 470211 w 549365"/>
                <a:gd name="connsiteY15" fmla="*/ 435712 h 468933"/>
                <a:gd name="connsiteX16" fmla="*/ 436990 w 549365"/>
                <a:gd name="connsiteY16" fmla="*/ 468933 h 468933"/>
                <a:gd name="connsiteX17" fmla="*/ 286642 w 549365"/>
                <a:gd name="connsiteY17" fmla="*/ 318585 h 468933"/>
                <a:gd name="connsiteX18" fmla="*/ 136294 w 549365"/>
                <a:gd name="connsiteY18" fmla="*/ 468933 h 468933"/>
                <a:gd name="connsiteX19" fmla="*/ 103073 w 549365"/>
                <a:gd name="connsiteY19" fmla="*/ 435712 h 468933"/>
                <a:gd name="connsiteX20" fmla="*/ 250013 w 549365"/>
                <a:gd name="connsiteY20" fmla="*/ 285364 h 468933"/>
                <a:gd name="connsiteX21" fmla="*/ 133312 w 549365"/>
                <a:gd name="connsiteY21" fmla="*/ 168663 h 468933"/>
                <a:gd name="connsiteX22" fmla="*/ 99878 w 549365"/>
                <a:gd name="connsiteY22" fmla="*/ 168876 h 468933"/>
                <a:gd name="connsiteX23" fmla="*/ 100091 w 549365"/>
                <a:gd name="connsiteY23" fmla="*/ 202311 h 468933"/>
                <a:gd name="connsiteX24" fmla="*/ 66870 w 549365"/>
                <a:gd name="connsiteY24" fmla="*/ 235532 h 468933"/>
                <a:gd name="connsiteX25" fmla="*/ 0 w 549365"/>
                <a:gd name="connsiteY25" fmla="*/ 168663 h 468933"/>
                <a:gd name="connsiteX26" fmla="*/ 33222 w 549365"/>
                <a:gd name="connsiteY26" fmla="*/ 135442 h 468933"/>
                <a:gd name="connsiteX27" fmla="*/ 66444 w 549365"/>
                <a:gd name="connsiteY27" fmla="*/ 135442 h 468933"/>
                <a:gd name="connsiteX28" fmla="*/ 66444 w 549365"/>
                <a:gd name="connsiteY28" fmla="*/ 102220 h 468933"/>
                <a:gd name="connsiteX29" fmla="*/ 126072 w 549365"/>
                <a:gd name="connsiteY29" fmla="*/ 42592 h 468933"/>
                <a:gd name="connsiteX30" fmla="*/ 168663 w 549365"/>
                <a:gd name="connsiteY30" fmla="*/ 0 h 4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9365" h="468933">
                  <a:moveTo>
                    <a:pt x="168663" y="0"/>
                  </a:moveTo>
                  <a:lnTo>
                    <a:pt x="201885" y="33222"/>
                  </a:lnTo>
                  <a:lnTo>
                    <a:pt x="168663" y="66443"/>
                  </a:lnTo>
                  <a:cubicBezTo>
                    <a:pt x="168659" y="66447"/>
                    <a:pt x="168659" y="66447"/>
                    <a:pt x="168655" y="66451"/>
                  </a:cubicBezTo>
                  <a:cubicBezTo>
                    <a:pt x="150196" y="84919"/>
                    <a:pt x="150200" y="114852"/>
                    <a:pt x="168663" y="133312"/>
                  </a:cubicBezTo>
                  <a:lnTo>
                    <a:pt x="285364" y="250013"/>
                  </a:lnTo>
                  <a:lnTo>
                    <a:pt x="370547" y="164830"/>
                  </a:lnTo>
                  <a:cubicBezTo>
                    <a:pt x="357463" y="142925"/>
                    <a:pt x="353877" y="116628"/>
                    <a:pt x="360619" y="92019"/>
                  </a:cubicBezTo>
                  <a:cubicBezTo>
                    <a:pt x="374291" y="42110"/>
                    <a:pt x="425839" y="12735"/>
                    <a:pt x="475748" y="26407"/>
                  </a:cubicBezTo>
                  <a:lnTo>
                    <a:pt x="418249" y="83905"/>
                  </a:lnTo>
                  <a:lnTo>
                    <a:pt x="487248" y="150349"/>
                  </a:lnTo>
                  <a:lnTo>
                    <a:pt x="546024" y="94979"/>
                  </a:lnTo>
                  <a:cubicBezTo>
                    <a:pt x="553013" y="120441"/>
                    <a:pt x="548933" y="147674"/>
                    <a:pt x="534788" y="169971"/>
                  </a:cubicBezTo>
                  <a:cubicBezTo>
                    <a:pt x="507070" y="213670"/>
                    <a:pt x="449171" y="226622"/>
                    <a:pt x="405472" y="198903"/>
                  </a:cubicBezTo>
                  <a:lnTo>
                    <a:pt x="320289" y="284086"/>
                  </a:lnTo>
                  <a:lnTo>
                    <a:pt x="470211" y="435712"/>
                  </a:lnTo>
                  <a:lnTo>
                    <a:pt x="436990" y="468933"/>
                  </a:lnTo>
                  <a:lnTo>
                    <a:pt x="286642" y="318585"/>
                  </a:lnTo>
                  <a:lnTo>
                    <a:pt x="136294" y="468933"/>
                  </a:lnTo>
                  <a:lnTo>
                    <a:pt x="103073" y="435712"/>
                  </a:lnTo>
                  <a:lnTo>
                    <a:pt x="250013" y="285364"/>
                  </a:lnTo>
                  <a:lnTo>
                    <a:pt x="133312" y="168663"/>
                  </a:lnTo>
                  <a:cubicBezTo>
                    <a:pt x="124019" y="159489"/>
                    <a:pt x="109052" y="159583"/>
                    <a:pt x="99878" y="168876"/>
                  </a:cubicBezTo>
                  <a:cubicBezTo>
                    <a:pt x="90704" y="178170"/>
                    <a:pt x="90798" y="193136"/>
                    <a:pt x="100091" y="202311"/>
                  </a:cubicBezTo>
                  <a:lnTo>
                    <a:pt x="66870" y="235532"/>
                  </a:lnTo>
                  <a:lnTo>
                    <a:pt x="0" y="168663"/>
                  </a:lnTo>
                  <a:lnTo>
                    <a:pt x="33222" y="135442"/>
                  </a:lnTo>
                  <a:cubicBezTo>
                    <a:pt x="42396" y="144616"/>
                    <a:pt x="57269" y="144616"/>
                    <a:pt x="66444" y="135442"/>
                  </a:cubicBezTo>
                  <a:cubicBezTo>
                    <a:pt x="75618" y="126268"/>
                    <a:pt x="75618" y="111394"/>
                    <a:pt x="66444" y="102220"/>
                  </a:cubicBezTo>
                  <a:lnTo>
                    <a:pt x="126072" y="42592"/>
                  </a:lnTo>
                  <a:lnTo>
                    <a:pt x="168663"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700DCFA-9EEF-4ECF-9245-C9330A5A67CD}"/>
                </a:ext>
              </a:extLst>
            </p:cNvPr>
            <p:cNvSpPr/>
            <p:nvPr/>
          </p:nvSpPr>
          <p:spPr>
            <a:xfrm>
              <a:off x="4088333" y="3645393"/>
              <a:ext cx="187246" cy="187246"/>
            </a:xfrm>
            <a:custGeom>
              <a:avLst/>
              <a:gdLst>
                <a:gd name="connsiteX0" fmla="*/ 0 w 187246"/>
                <a:gd name="connsiteY0" fmla="*/ 0 h 187246"/>
                <a:gd name="connsiteX1" fmla="*/ 80249 w 187246"/>
                <a:gd name="connsiteY1" fmla="*/ 0 h 187246"/>
                <a:gd name="connsiteX2" fmla="*/ 80249 w 187246"/>
                <a:gd name="connsiteY2" fmla="*/ 106998 h 187246"/>
                <a:gd name="connsiteX3" fmla="*/ 187246 w 187246"/>
                <a:gd name="connsiteY3" fmla="*/ 106998 h 187246"/>
                <a:gd name="connsiteX4" fmla="*/ 187246 w 187246"/>
                <a:gd name="connsiteY4" fmla="*/ 187246 h 187246"/>
                <a:gd name="connsiteX5" fmla="*/ 0 w 187246"/>
                <a:gd name="connsiteY5" fmla="*/ 187246 h 187246"/>
                <a:gd name="connsiteX6" fmla="*/ 0 w 187246"/>
                <a:gd name="connsiteY6" fmla="*/ 0 h 1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46" h="187246">
                  <a:moveTo>
                    <a:pt x="0" y="0"/>
                  </a:moveTo>
                  <a:lnTo>
                    <a:pt x="80249" y="0"/>
                  </a:lnTo>
                  <a:lnTo>
                    <a:pt x="80249" y="106998"/>
                  </a:lnTo>
                  <a:lnTo>
                    <a:pt x="187246" y="106998"/>
                  </a:lnTo>
                  <a:lnTo>
                    <a:pt x="187246" y="187246"/>
                  </a:lnTo>
                  <a:lnTo>
                    <a:pt x="0" y="1872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28" name="Straight Arrow Connector 27">
            <a:extLst>
              <a:ext uri="{FF2B5EF4-FFF2-40B4-BE49-F238E27FC236}">
                <a16:creationId xmlns:a16="http://schemas.microsoft.com/office/drawing/2014/main" id="{FAE45592-AFE2-44D9-8723-A2C24A0A5E76}"/>
              </a:ext>
              <a:ext uri="{C183D7F6-B498-43B3-948B-1728B52AA6E4}">
                <adec:decorative xmlns:adec="http://schemas.microsoft.com/office/drawing/2017/decorative" val="1"/>
              </a:ext>
            </a:extLst>
          </p:cNvPr>
          <p:cNvCxnSpPr>
            <a:cxnSpLocks/>
          </p:cNvCxnSpPr>
          <p:nvPr/>
        </p:nvCxnSpPr>
        <p:spPr>
          <a:xfrm>
            <a:off x="4768728" y="4030014"/>
            <a:ext cx="1935443"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ight Bracket 28">
            <a:extLst>
              <a:ext uri="{FF2B5EF4-FFF2-40B4-BE49-F238E27FC236}">
                <a16:creationId xmlns:a16="http://schemas.microsoft.com/office/drawing/2014/main" id="{9964FFE2-3869-49B3-A8B1-BFED4D1EFBA5}"/>
              </a:ext>
              <a:ext uri="{C183D7F6-B498-43B3-948B-1728B52AA6E4}">
                <adec:decorative xmlns:adec="http://schemas.microsoft.com/office/drawing/2017/decorative" val="1"/>
              </a:ext>
            </a:extLst>
          </p:cNvPr>
          <p:cNvSpPr/>
          <p:nvPr/>
        </p:nvSpPr>
        <p:spPr>
          <a:xfrm>
            <a:off x="1806740" y="2186911"/>
            <a:ext cx="47989" cy="4273156"/>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ight Bracket 29">
            <a:extLst>
              <a:ext uri="{FF2B5EF4-FFF2-40B4-BE49-F238E27FC236}">
                <a16:creationId xmlns:a16="http://schemas.microsoft.com/office/drawing/2014/main" id="{8ED1CE15-CB6E-43C4-BCF6-095A5B97FD38}"/>
              </a:ext>
              <a:ext uri="{C183D7F6-B498-43B3-948B-1728B52AA6E4}">
                <adec:decorative xmlns:adec="http://schemas.microsoft.com/office/drawing/2017/decorative" val="1"/>
              </a:ext>
            </a:extLst>
          </p:cNvPr>
          <p:cNvSpPr/>
          <p:nvPr/>
        </p:nvSpPr>
        <p:spPr>
          <a:xfrm flipH="1">
            <a:off x="10190061" y="2563182"/>
            <a:ext cx="153204" cy="2933664"/>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31" name="Straight Arrow Connector 30">
            <a:extLst>
              <a:ext uri="{FF2B5EF4-FFF2-40B4-BE49-F238E27FC236}">
                <a16:creationId xmlns:a16="http://schemas.microsoft.com/office/drawing/2014/main" id="{1ED658CC-36FF-4CD4-8DC5-1AD1732A2D45}"/>
              </a:ext>
              <a:ext uri="{C183D7F6-B498-43B3-948B-1728B52AA6E4}">
                <adec:decorative xmlns:adec="http://schemas.microsoft.com/office/drawing/2017/decorative" val="1"/>
              </a:ext>
            </a:extLst>
          </p:cNvPr>
          <p:cNvCxnSpPr>
            <a:cxnSpLocks/>
          </p:cNvCxnSpPr>
          <p:nvPr/>
        </p:nvCxnSpPr>
        <p:spPr>
          <a:xfrm>
            <a:off x="1936015" y="4030014"/>
            <a:ext cx="1353285"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683387-6BA9-4E73-BCFF-07B9208972C2}"/>
              </a:ext>
              <a:ext uri="{C183D7F6-B498-43B3-948B-1728B52AA6E4}">
                <adec:decorative xmlns:adec="http://schemas.microsoft.com/office/drawing/2017/decorative" val="1"/>
              </a:ext>
            </a:extLst>
          </p:cNvPr>
          <p:cNvCxnSpPr>
            <a:cxnSpLocks/>
          </p:cNvCxnSpPr>
          <p:nvPr/>
        </p:nvCxnSpPr>
        <p:spPr>
          <a:xfrm>
            <a:off x="8750300" y="4030014"/>
            <a:ext cx="1439761" cy="0"/>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AutoShape 4">
            <a:extLst>
              <a:ext uri="{FF2B5EF4-FFF2-40B4-BE49-F238E27FC236}">
                <a16:creationId xmlns:a16="http://schemas.microsoft.com/office/drawing/2014/main" id="{D617B2D7-7B49-4BBA-8860-4CD4DCB28912}"/>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27730420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3DE63-8679-40F5-9744-E9FCFBF4D55F}"/>
              </a:ext>
            </a:extLst>
          </p:cNvPr>
          <p:cNvSpPr>
            <a:spLocks noGrp="1"/>
          </p:cNvSpPr>
          <p:nvPr>
            <p:ph type="title"/>
          </p:nvPr>
        </p:nvSpPr>
        <p:spPr>
          <a:xfrm>
            <a:off x="551977" y="118407"/>
            <a:ext cx="11027591" cy="492443"/>
          </a:xfrm>
        </p:spPr>
        <p:txBody>
          <a:bodyPr/>
          <a:lstStyle/>
          <a:p>
            <a:r>
              <a:rPr lang="en-US" sz="3200">
                <a:cs typeface="Segoe UI"/>
              </a:rPr>
              <a:t>FY23 AMMP: Build or modernize apps with Azure data</a:t>
            </a:r>
          </a:p>
        </p:txBody>
      </p:sp>
      <p:sp>
        <p:nvSpPr>
          <p:cNvPr id="67" name="Rectangle 66">
            <a:extLst>
              <a:ext uri="{FF2B5EF4-FFF2-40B4-BE49-F238E27FC236}">
                <a16:creationId xmlns:a16="http://schemas.microsoft.com/office/drawing/2014/main" id="{76EA1DBE-A171-4D90-A808-10972BC87FE4}"/>
              </a:ext>
            </a:extLst>
          </p:cNvPr>
          <p:cNvSpPr/>
          <p:nvPr/>
        </p:nvSpPr>
        <p:spPr bwMode="auto">
          <a:xfrm>
            <a:off x="1593273" y="641627"/>
            <a:ext cx="10002519" cy="80483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a:ea typeface="+mn-ea"/>
                <a:cs typeface="Segoe UI"/>
              </a:rPr>
              <a:t>Criteria: </a:t>
            </a:r>
          </a:p>
          <a:p>
            <a:pPr marL="171450" marR="0" lvl="0" indent="0" algn="l" defTabSz="895698" rtl="0" eaLnBrk="1" fontAlgn="auto" latinLnBrk="0" hangingPunct="1">
              <a:lnSpc>
                <a:spcPct val="90000"/>
              </a:lnSpc>
              <a:spcBef>
                <a:spcPts val="200"/>
              </a:spcBef>
              <a:spcAft>
                <a:spcPts val="4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Project: Create cloud native apps or modernize application data to Azure Cosmos DB (along with compute to Azure App Service, Azure Kubernetes Service, Azure VMs, and Azure Spring Cloud).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All details live on </a:t>
            </a: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3"/>
              </a:rPr>
              <a:t>GearUp</a:t>
            </a:r>
            <a:r>
              <a:rPr kumimoji="0" lang="en-US" sz="1200" b="0" i="0" u="none" strike="noStrike" kern="1200" cap="none" spc="0" normalizeH="0" baseline="0" noProof="0">
                <a:ln>
                  <a:noFill/>
                </a:ln>
                <a:solidFill>
                  <a:srgbClr val="00CCFF"/>
                </a:solidFill>
                <a:effectLst/>
                <a:uLnTx/>
                <a:uFillTx/>
                <a:latin typeface="Segoe UI" panose="020B0502040204020203" pitchFamily="34" charset="0"/>
                <a:ea typeface="+mn-ea"/>
                <a:cs typeface="+mn-cs"/>
              </a:rPr>
              <a:t>.</a:t>
            </a:r>
            <a:endParaRPr kumimoji="0" lang="en-US" sz="1200" b="0" i="0" u="none" strike="noStrike" kern="0" cap="none" spc="0" normalizeH="0" baseline="0" noProof="0">
              <a:ln>
                <a:noFill/>
              </a:ln>
              <a:solidFill>
                <a:prstClr val="white"/>
              </a:solidFill>
              <a:effectLst/>
              <a:uLnTx/>
              <a:uFillTx/>
              <a:latin typeface="Segoe UI"/>
              <a:ea typeface="+mn-ea"/>
              <a:cs typeface="Segoe UI"/>
            </a:endParaRPr>
          </a:p>
          <a:p>
            <a:pPr marL="171450" marR="0" lvl="0" indent="0" algn="l" defTabSz="895698" rtl="0" eaLnBrk="1" fontAlgn="auto" latinLnBrk="0" hangingPunct="1">
              <a:lnSpc>
                <a:spcPct val="90000"/>
              </a:lnSpc>
              <a:spcBef>
                <a:spcPts val="200"/>
              </a:spcBef>
              <a:spcAft>
                <a:spcPts val="40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 </a:t>
            </a:r>
            <a:endParaRPr kumimoji="0" lang="en-US" sz="1200" b="0" i="0" u="none" strike="noStrike" kern="0" cap="none" spc="0" normalizeH="0" baseline="0" noProof="0">
              <a:ln>
                <a:noFill/>
              </a:ln>
              <a:solidFill>
                <a:prstClr val="white"/>
              </a:solidFill>
              <a:effectLst/>
              <a:uLnTx/>
              <a:uFillTx/>
              <a:latin typeface="Segoe UI"/>
              <a:ea typeface="+mn-ea"/>
              <a:cs typeface="Segoe UI"/>
            </a:endParaRPr>
          </a:p>
        </p:txBody>
      </p:sp>
      <p:sp>
        <p:nvSpPr>
          <p:cNvPr id="71" name="Rectangle 70">
            <a:extLst>
              <a:ext uri="{FF2B5EF4-FFF2-40B4-BE49-F238E27FC236}">
                <a16:creationId xmlns:a16="http://schemas.microsoft.com/office/drawing/2014/main" id="{94F56520-817F-40B1-8A27-8733BC1A2A24}"/>
              </a:ext>
            </a:extLst>
          </p:cNvPr>
          <p:cNvSpPr/>
          <p:nvPr/>
        </p:nvSpPr>
        <p:spPr bwMode="auto">
          <a:xfrm>
            <a:off x="1298310" y="1404434"/>
            <a:ext cx="4681071" cy="24068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a:ea typeface="+mn-ea"/>
                <a:cs typeface="Segoe UI"/>
              </a:rPr>
              <a:t>AMMP Offer: </a:t>
            </a:r>
            <a:endParaRPr kumimoji="0" lang="en-US" sz="1400" b="1" i="0" u="none" strike="noStrike" kern="0" cap="none" spc="0" normalizeH="0" baseline="0" noProof="0">
              <a:ln>
                <a:noFill/>
              </a:ln>
              <a:solidFill>
                <a:srgbClr val="50E6FF"/>
              </a:solidFill>
              <a:effectLst/>
              <a:uLnTx/>
              <a:uFillTx/>
              <a:latin typeface="Segoe UI"/>
              <a:ea typeface="+mn-ea"/>
              <a:cs typeface="Segoe UI" panose="020B0502040204020203" pitchFamily="34" charset="0"/>
            </a:endParaRPr>
          </a:p>
          <a:p>
            <a:pPr marL="115888" marR="0" lvl="0" indent="-11430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Create cloud native apps or modernize NoSQL data to Azure Cosmos DB</a:t>
            </a:r>
          </a:p>
          <a:p>
            <a:pPr marL="115888" marR="0" lvl="0" indent="-11430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Partner Led + FastTrack for Azure engineers (Advanced offer only)</a:t>
            </a:r>
          </a:p>
          <a:p>
            <a:pPr marL="115888" marR="0" lvl="0" indent="-11430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Assess &amp; Plan resources:</a:t>
            </a:r>
          </a:p>
          <a:p>
            <a:pPr marL="288925" marR="0" lvl="1" indent="-173038" algn="l" defTabSz="895698" rtl="0" eaLnBrk="1" fontAlgn="auto" latinLnBrk="0" hangingPunct="1">
              <a:lnSpc>
                <a:spcPct val="90000"/>
              </a:lnSpc>
              <a:spcBef>
                <a:spcPts val="200"/>
              </a:spcBef>
              <a:spcAft>
                <a:spcPts val="200"/>
              </a:spcAft>
              <a:buClrTx/>
              <a:buSzTx/>
              <a:buFont typeface="Courier New" panose="02070309020205020404" pitchFamily="49" charset="0"/>
              <a:buChar char="o"/>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Solution Assessment, Cloud Adoption Framework Workshop, and Pilot/POC (up to $35K partner funding and $5K Azure credits</a:t>
            </a:r>
            <a:r>
              <a:rPr kumimoji="0" lang="en-US" sz="1200" b="0" i="0" u="none" strike="noStrike" kern="0" cap="none" spc="0" normalizeH="0" baseline="0" noProof="0">
                <a:ln>
                  <a:noFill/>
                </a:ln>
                <a:solidFill>
                  <a:prstClr val="white"/>
                </a:solidFill>
                <a:effectLst/>
                <a:uLnTx/>
                <a:uFillTx/>
                <a:latin typeface="Segoe UI"/>
                <a:ea typeface="+mn-ea"/>
                <a:cs typeface="Segoe UI"/>
              </a:rPr>
              <a:t>)</a:t>
            </a:r>
          </a:p>
          <a:p>
            <a:pPr marL="115888" marR="0" lvl="0" indent="-11430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n-ea"/>
                <a:cs typeface="Segoe UI"/>
              </a:rPr>
              <a:t>Migrate &amp; Modernize resources:</a:t>
            </a:r>
          </a:p>
          <a:p>
            <a:pPr marL="288925" marR="0" lvl="1" indent="-173038" algn="l" defTabSz="895698" rtl="0" eaLnBrk="1" fontAlgn="auto" latinLnBrk="0" hangingPunct="1">
              <a:lnSpc>
                <a:spcPct val="90000"/>
              </a:lnSpc>
              <a:spcBef>
                <a:spcPts val="200"/>
              </a:spcBef>
              <a:spcAft>
                <a:spcPts val="200"/>
              </a:spcAft>
              <a:buClrTx/>
              <a:buSzTx/>
              <a:buFont typeface="Courier New" panose="02070309020205020404" pitchFamily="49" charset="0"/>
              <a:buChar char="o"/>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Landing Zone and Deployment Activity (up to $500k partner funding, Azure credits and FastTrack for Azure (Advanced only)) ​</a:t>
            </a:r>
          </a:p>
          <a:p>
            <a:pPr marL="288925" marR="0" lvl="1" indent="-173038" algn="l" defTabSz="895698" rtl="0" eaLnBrk="1" fontAlgn="auto" latinLnBrk="0" hangingPunct="1">
              <a:lnSpc>
                <a:spcPct val="90000"/>
              </a:lnSpc>
              <a:spcBef>
                <a:spcPts val="200"/>
              </a:spcBef>
              <a:spcAft>
                <a:spcPts val="200"/>
              </a:spcAft>
              <a:buClrTx/>
              <a:buSzTx/>
              <a:buFont typeface="Courier New" panose="02070309020205020404" pitchFamily="49" charset="0"/>
              <a:buChar char="o"/>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Skilling: Free or discounted Azure technical skilling and exams</a:t>
            </a:r>
          </a:p>
        </p:txBody>
      </p:sp>
      <p:cxnSp>
        <p:nvCxnSpPr>
          <p:cNvPr id="70" name="Straight Connector 69">
            <a:extLst>
              <a:ext uri="{FF2B5EF4-FFF2-40B4-BE49-F238E27FC236}">
                <a16:creationId xmlns:a16="http://schemas.microsoft.com/office/drawing/2014/main" id="{4F1EC378-7AD4-4A9E-ACBE-4F96E98F89AE}"/>
              </a:ext>
              <a:ext uri="{C183D7F6-B498-43B3-948B-1728B52AA6E4}">
                <adec:decorative xmlns:adec="http://schemas.microsoft.com/office/drawing/2017/decorative" val="1"/>
              </a:ext>
            </a:extLst>
          </p:cNvPr>
          <p:cNvCxnSpPr>
            <a:cxnSpLocks/>
          </p:cNvCxnSpPr>
          <p:nvPr/>
        </p:nvCxnSpPr>
        <p:spPr>
          <a:xfrm flipH="1">
            <a:off x="584200" y="1315450"/>
            <a:ext cx="11018520" cy="0"/>
          </a:xfrm>
          <a:prstGeom prst="line">
            <a:avLst/>
          </a:prstGeom>
          <a:noFill/>
          <a:ln w="6350" cap="flat" cmpd="sng" algn="ctr">
            <a:solidFill>
              <a:srgbClr val="50E6FF"/>
            </a:solidFill>
            <a:prstDash val="solid"/>
            <a:miter lim="800000"/>
            <a:headEnd type="none"/>
          </a:ln>
          <a:effectLst/>
        </p:spPr>
      </p:cxnSp>
      <p:cxnSp>
        <p:nvCxnSpPr>
          <p:cNvPr id="72" name="Straight Connector 71">
            <a:extLst>
              <a:ext uri="{FF2B5EF4-FFF2-40B4-BE49-F238E27FC236}">
                <a16:creationId xmlns:a16="http://schemas.microsoft.com/office/drawing/2014/main" id="{9D75B32A-4A9F-4C2D-B4C1-F94D8818D375}"/>
              </a:ext>
              <a:ext uri="{C183D7F6-B498-43B3-948B-1728B52AA6E4}">
                <adec:decorative xmlns:adec="http://schemas.microsoft.com/office/drawing/2017/decorative" val="1"/>
              </a:ext>
            </a:extLst>
          </p:cNvPr>
          <p:cNvCxnSpPr>
            <a:cxnSpLocks/>
          </p:cNvCxnSpPr>
          <p:nvPr/>
        </p:nvCxnSpPr>
        <p:spPr>
          <a:xfrm>
            <a:off x="6031684" y="1309799"/>
            <a:ext cx="0" cy="2854561"/>
          </a:xfrm>
          <a:prstGeom prst="line">
            <a:avLst/>
          </a:prstGeom>
          <a:noFill/>
          <a:ln w="6350" cap="flat" cmpd="sng" algn="ctr">
            <a:solidFill>
              <a:srgbClr val="50E6FF"/>
            </a:solidFill>
            <a:prstDash val="solid"/>
            <a:miter lim="800000"/>
            <a:headEnd type="none"/>
          </a:ln>
          <a:effectLst/>
        </p:spPr>
      </p:cxnSp>
      <p:sp>
        <p:nvSpPr>
          <p:cNvPr id="34" name="Rectangle 33">
            <a:extLst>
              <a:ext uri="{FF2B5EF4-FFF2-40B4-BE49-F238E27FC236}">
                <a16:creationId xmlns:a16="http://schemas.microsoft.com/office/drawing/2014/main" id="{E646B460-10BA-472C-9B1E-B3330BB9E01A}"/>
              </a:ext>
            </a:extLst>
          </p:cNvPr>
          <p:cNvSpPr/>
          <p:nvPr/>
        </p:nvSpPr>
        <p:spPr bwMode="auto">
          <a:xfrm>
            <a:off x="6999037" y="1434119"/>
            <a:ext cx="4776964" cy="62889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a:ea typeface="+mn-ea"/>
                <a:cs typeface="Segoe UI"/>
              </a:rPr>
              <a:t>Nomination Form</a:t>
            </a:r>
          </a:p>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Nominate your Strategic, Major, or SMC customer to AMMP via the </a:t>
            </a:r>
            <a:r>
              <a:rPr kumimoji="0" lang="en-US" sz="1200" b="0" i="0" u="none" strike="noStrike" kern="1200" cap="none" spc="0" normalizeH="0" baseline="0" noProof="0">
                <a:ln>
                  <a:noFill/>
                </a:ln>
                <a:solidFill>
                  <a:srgbClr val="0067B8"/>
                </a:solidFill>
                <a:effectLst/>
                <a:uLnTx/>
                <a:uFillTx/>
                <a:latin typeface="Segoe UI"/>
                <a:ea typeface="+mn-ea"/>
                <a:cs typeface="+mn-cs"/>
                <a:hlinkClick r:id="rId4"/>
              </a:rPr>
              <a:t>OneAsk</a:t>
            </a:r>
            <a:r>
              <a:rPr kumimoji="0" lang="en-US" sz="1200" b="0" i="0" u="none" strike="noStrike" kern="1200" cap="none" spc="0" normalizeH="0" baseline="0" noProof="0">
                <a:ln>
                  <a:noFill/>
                </a:ln>
                <a:solidFill>
                  <a:srgbClr val="212529"/>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nomination form</a:t>
            </a:r>
            <a:endParaRPr kumimoji="0" lang="en-US" sz="1200" b="1" i="0" u="none" strike="noStrike" kern="0" cap="none" spc="0" normalizeH="0" baseline="0" noProof="0">
              <a:ln>
                <a:noFill/>
              </a:ln>
              <a:solidFill>
                <a:srgbClr val="FFFFFF"/>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31DF2008-DD67-4C04-AB73-4EF6F269E8B9}"/>
              </a:ext>
            </a:extLst>
          </p:cNvPr>
          <p:cNvSpPr/>
          <p:nvPr/>
        </p:nvSpPr>
        <p:spPr bwMode="auto">
          <a:xfrm>
            <a:off x="6999037" y="2175427"/>
            <a:ext cx="4776964" cy="79508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a:ea typeface="+mn-ea"/>
                <a:cs typeface="Segoe UI"/>
              </a:rPr>
              <a:t>Partner Requirement </a:t>
            </a:r>
          </a:p>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Partners will need to have an Advanced Specialization in Modernization of Web Applications to Microsoft Azure or Advanced Specialization in Kubernetes on Microsoft Azure</a:t>
            </a:r>
          </a:p>
        </p:txBody>
      </p:sp>
      <p:sp>
        <p:nvSpPr>
          <p:cNvPr id="87" name="Rectangle 86">
            <a:extLst>
              <a:ext uri="{FF2B5EF4-FFF2-40B4-BE49-F238E27FC236}">
                <a16:creationId xmlns:a16="http://schemas.microsoft.com/office/drawing/2014/main" id="{F6939509-EC23-4F16-A350-251E6FEA4572}"/>
              </a:ext>
            </a:extLst>
          </p:cNvPr>
          <p:cNvSpPr/>
          <p:nvPr/>
        </p:nvSpPr>
        <p:spPr bwMode="auto">
          <a:xfrm>
            <a:off x="7017957" y="3047704"/>
            <a:ext cx="4776964" cy="103823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5698" rtl="0" eaLnBrk="1" fontAlgn="auto" latinLnBrk="0" hangingPunct="1">
              <a:lnSpc>
                <a:spcPct val="90000"/>
              </a:lnSpc>
              <a:spcBef>
                <a:spcPts val="400"/>
              </a:spcBef>
              <a:spcAft>
                <a:spcPts val="40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a:ea typeface="+mn-ea"/>
                <a:cs typeface="Segoe UI"/>
              </a:rPr>
              <a:t>Workload Eligibility</a:t>
            </a:r>
          </a:p>
          <a:p>
            <a:pPr marL="171450" marR="0" lvl="0" indent="-17145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n-ea"/>
                <a:cs typeface="Segoe UI"/>
              </a:rPr>
              <a:t>Standard offer: Min. project size $25k/year Azure consumption</a:t>
            </a:r>
          </a:p>
          <a:p>
            <a:pPr marL="171450" marR="0" lvl="0" indent="-17145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mn-ea"/>
                <a:cs typeface="Segoe UI"/>
              </a:rPr>
              <a:t>Advanced offer: Min project size $100k/year Azure consumption up to $2.5M/year</a:t>
            </a:r>
          </a:p>
          <a:p>
            <a:pPr marL="171450" marR="0" lvl="0" indent="-171450" algn="l" defTabSz="895698" rtl="0" eaLnBrk="1" fontAlgn="auto" latinLnBrk="0" hangingPunct="1">
              <a:lnSpc>
                <a:spcPct val="90000"/>
              </a:lnSpc>
              <a:spcBef>
                <a:spcPts val="200"/>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white"/>
                </a:solidFill>
                <a:effectLst/>
                <a:uLnTx/>
                <a:uFillTx/>
                <a:latin typeface="Segoe UI"/>
                <a:ea typeface="+mn-ea"/>
                <a:cs typeface="Segoe UI"/>
              </a:rPr>
              <a:t>Should be completed in 12 months</a:t>
            </a:r>
            <a:endParaRPr kumimoji="0" lang="en-US" sz="1100" b="0" i="0" u="none" strike="noStrike" kern="0" cap="none" spc="0" normalizeH="0" baseline="0" noProof="0">
              <a:ln>
                <a:noFill/>
              </a:ln>
              <a:solidFill>
                <a:prstClr val="white"/>
              </a:solidFill>
              <a:effectLst/>
              <a:uLnTx/>
              <a:uFillTx/>
              <a:latin typeface="Segoe UI"/>
              <a:ea typeface="+mn-ea"/>
              <a:cs typeface="Segoe UI"/>
            </a:endParaRPr>
          </a:p>
        </p:txBody>
      </p:sp>
      <p:grpSp>
        <p:nvGrpSpPr>
          <p:cNvPr id="74" name="Group 73">
            <a:extLst>
              <a:ext uri="{FF2B5EF4-FFF2-40B4-BE49-F238E27FC236}">
                <a16:creationId xmlns:a16="http://schemas.microsoft.com/office/drawing/2014/main" id="{351669F1-9235-4934-A311-1849D9D3B6BE}"/>
              </a:ext>
              <a:ext uri="{C183D7F6-B498-43B3-948B-1728B52AA6E4}">
                <adec:decorative xmlns:adec="http://schemas.microsoft.com/office/drawing/2017/decorative" val="1"/>
              </a:ext>
            </a:extLst>
          </p:cNvPr>
          <p:cNvGrpSpPr/>
          <p:nvPr/>
        </p:nvGrpSpPr>
        <p:grpSpPr>
          <a:xfrm>
            <a:off x="609564" y="796665"/>
            <a:ext cx="350768" cy="390202"/>
            <a:chOff x="5388740" y="3006662"/>
            <a:chExt cx="361186" cy="401793"/>
          </a:xfrm>
        </p:grpSpPr>
        <p:sp>
          <p:nvSpPr>
            <p:cNvPr id="75" name="Rectangle 86">
              <a:extLst>
                <a:ext uri="{FF2B5EF4-FFF2-40B4-BE49-F238E27FC236}">
                  <a16:creationId xmlns:a16="http://schemas.microsoft.com/office/drawing/2014/main" id="{03A70EF7-D84E-4EB8-BCB6-AF84F9CD8F01}"/>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6" name="Rectangle 87">
              <a:extLst>
                <a:ext uri="{FF2B5EF4-FFF2-40B4-BE49-F238E27FC236}">
                  <a16:creationId xmlns:a16="http://schemas.microsoft.com/office/drawing/2014/main" id="{A8FEC813-7E38-4A0A-BB3D-2C2EF70F746D}"/>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8">
              <a:extLst>
                <a:ext uri="{FF2B5EF4-FFF2-40B4-BE49-F238E27FC236}">
                  <a16:creationId xmlns:a16="http://schemas.microsoft.com/office/drawing/2014/main" id="{5B576512-52FF-4C49-BBCB-20337A0DD545}"/>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49172FA8-A011-48F5-B7AE-DF531C6D1002}"/>
              </a:ext>
              <a:ext uri="{C183D7F6-B498-43B3-948B-1728B52AA6E4}">
                <adec:decorative xmlns:adec="http://schemas.microsoft.com/office/drawing/2017/decorative" val="1"/>
              </a:ext>
            </a:extLst>
          </p:cNvPr>
          <p:cNvCxnSpPr>
            <a:cxnSpLocks/>
          </p:cNvCxnSpPr>
          <p:nvPr/>
        </p:nvCxnSpPr>
        <p:spPr>
          <a:xfrm>
            <a:off x="1280266" y="793575"/>
            <a:ext cx="0" cy="396383"/>
          </a:xfrm>
          <a:prstGeom prst="line">
            <a:avLst/>
          </a:prstGeom>
          <a:noFill/>
          <a:ln w="6350" cap="flat" cmpd="sng" algn="ctr">
            <a:solidFill>
              <a:srgbClr val="50E6FF"/>
            </a:solidFill>
            <a:prstDash val="solid"/>
            <a:miter lim="800000"/>
            <a:headEnd type="none"/>
          </a:ln>
          <a:effectLst/>
        </p:spPr>
      </p:cxnSp>
      <p:pic>
        <p:nvPicPr>
          <p:cNvPr id="79" name="Graphic 78">
            <a:extLst>
              <a:ext uri="{FF2B5EF4-FFF2-40B4-BE49-F238E27FC236}">
                <a16:creationId xmlns:a16="http://schemas.microsoft.com/office/drawing/2014/main" id="{5AFD39C1-6130-4AAC-8150-886F54D06DC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787" y="2134651"/>
            <a:ext cx="367680" cy="351154"/>
          </a:xfrm>
          <a:prstGeom prst="rect">
            <a:avLst/>
          </a:prstGeom>
        </p:spPr>
      </p:pic>
      <p:grpSp>
        <p:nvGrpSpPr>
          <p:cNvPr id="80" name="Graphic 186">
            <a:extLst>
              <a:ext uri="{FF2B5EF4-FFF2-40B4-BE49-F238E27FC236}">
                <a16:creationId xmlns:a16="http://schemas.microsoft.com/office/drawing/2014/main" id="{EA29F10D-856B-43D5-84C7-D27343B4A218}"/>
              </a:ext>
              <a:ext uri="{C183D7F6-B498-43B3-948B-1728B52AA6E4}">
                <adec:decorative xmlns:adec="http://schemas.microsoft.com/office/drawing/2017/decorative" val="1"/>
              </a:ext>
            </a:extLst>
          </p:cNvPr>
          <p:cNvGrpSpPr/>
          <p:nvPr/>
        </p:nvGrpSpPr>
        <p:grpSpPr>
          <a:xfrm>
            <a:off x="634197" y="2365020"/>
            <a:ext cx="405543" cy="402996"/>
            <a:chOff x="1591400" y="3015985"/>
            <a:chExt cx="405543" cy="402996"/>
          </a:xfrm>
        </p:grpSpPr>
        <p:sp>
          <p:nvSpPr>
            <p:cNvPr id="81" name="Freeform: Shape 80">
              <a:extLst>
                <a:ext uri="{FF2B5EF4-FFF2-40B4-BE49-F238E27FC236}">
                  <a16:creationId xmlns:a16="http://schemas.microsoft.com/office/drawing/2014/main" id="{D44027F7-95DE-4149-A52B-40EB4862A6F8}"/>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9C5EC10-1389-4C91-AEB5-A2C1490380AA}"/>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4094794-0121-49D9-9017-E3F343B812D1}"/>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A36DAD2B-7B77-490A-A997-7D5F9DE97D3A}"/>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87751F70-F43A-447E-B7E1-79F42AF823E0}"/>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8" name="Group 175">
            <a:extLst>
              <a:ext uri="{FF2B5EF4-FFF2-40B4-BE49-F238E27FC236}">
                <a16:creationId xmlns:a16="http://schemas.microsoft.com/office/drawing/2014/main" id="{64C34327-38E9-4752-98A4-998C059A992D}"/>
              </a:ext>
              <a:ext uri="{C183D7F6-B498-43B3-948B-1728B52AA6E4}">
                <adec:decorative xmlns:adec="http://schemas.microsoft.com/office/drawing/2017/decorative" val="1"/>
              </a:ext>
            </a:extLst>
          </p:cNvPr>
          <p:cNvGrpSpPr>
            <a:grpSpLocks noChangeAspect="1"/>
          </p:cNvGrpSpPr>
          <p:nvPr/>
        </p:nvGrpSpPr>
        <p:grpSpPr bwMode="auto">
          <a:xfrm>
            <a:off x="6294925" y="3009532"/>
            <a:ext cx="402988" cy="402988"/>
            <a:chOff x="4557" y="3028"/>
            <a:chExt cx="329" cy="329"/>
          </a:xfrm>
        </p:grpSpPr>
        <p:sp>
          <p:nvSpPr>
            <p:cNvPr id="89" name="AutoShape 174">
              <a:extLst>
                <a:ext uri="{FF2B5EF4-FFF2-40B4-BE49-F238E27FC236}">
                  <a16:creationId xmlns:a16="http://schemas.microsoft.com/office/drawing/2014/main" id="{370D319D-D4A6-439C-B154-07E38BC3BB8D}"/>
                </a:ext>
              </a:extLst>
            </p:cNvPr>
            <p:cNvSpPr>
              <a:spLocks noChangeAspect="1" noChangeArrowheads="1" noTextEdit="1"/>
            </p:cNvSpPr>
            <p:nvPr/>
          </p:nvSpPr>
          <p:spPr bwMode="auto">
            <a:xfrm>
              <a:off x="4557" y="3028"/>
              <a:ext cx="3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176">
              <a:extLst>
                <a:ext uri="{FF2B5EF4-FFF2-40B4-BE49-F238E27FC236}">
                  <a16:creationId xmlns:a16="http://schemas.microsoft.com/office/drawing/2014/main" id="{E1B904F5-FCE9-4D37-8BDE-D518EB6E5C14}"/>
                </a:ext>
              </a:extLst>
            </p:cNvPr>
            <p:cNvSpPr>
              <a:spLocks noEditPoints="1"/>
            </p:cNvSpPr>
            <p:nvPr/>
          </p:nvSpPr>
          <p:spPr bwMode="auto">
            <a:xfrm>
              <a:off x="4557" y="3028"/>
              <a:ext cx="329"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177">
              <a:extLst>
                <a:ext uri="{FF2B5EF4-FFF2-40B4-BE49-F238E27FC236}">
                  <a16:creationId xmlns:a16="http://schemas.microsoft.com/office/drawing/2014/main" id="{777E2A86-0BF3-4A23-B80F-3AA00B2F44E6}"/>
                </a:ext>
              </a:extLst>
            </p:cNvPr>
            <p:cNvSpPr>
              <a:spLocks/>
            </p:cNvSpPr>
            <p:nvPr/>
          </p:nvSpPr>
          <p:spPr bwMode="auto">
            <a:xfrm>
              <a:off x="4593" y="3136"/>
              <a:ext cx="185" cy="185"/>
            </a:xfrm>
            <a:custGeom>
              <a:avLst/>
              <a:gdLst>
                <a:gd name="T0" fmla="*/ 151 w 185"/>
                <a:gd name="T1" fmla="*/ 0 h 185"/>
                <a:gd name="T2" fmla="*/ 65 w 185"/>
                <a:gd name="T3" fmla="*/ 0 h 185"/>
                <a:gd name="T4" fmla="*/ 65 w 185"/>
                <a:gd name="T5" fmla="*/ 34 h 185"/>
                <a:gd name="T6" fmla="*/ 127 w 185"/>
                <a:gd name="T7" fmla="*/ 34 h 185"/>
                <a:gd name="T8" fmla="*/ 0 w 185"/>
                <a:gd name="T9" fmla="*/ 161 h 185"/>
                <a:gd name="T10" fmla="*/ 24 w 185"/>
                <a:gd name="T11" fmla="*/ 185 h 185"/>
                <a:gd name="T12" fmla="*/ 151 w 185"/>
                <a:gd name="T13" fmla="*/ 58 h 185"/>
                <a:gd name="T14" fmla="*/ 151 w 185"/>
                <a:gd name="T15" fmla="*/ 120 h 185"/>
                <a:gd name="T16" fmla="*/ 185 w 185"/>
                <a:gd name="T17" fmla="*/ 120 h 185"/>
                <a:gd name="T18" fmla="*/ 185 w 185"/>
                <a:gd name="T19" fmla="*/ 34 h 185"/>
                <a:gd name="T20" fmla="*/ 185 w 185"/>
                <a:gd name="T21" fmla="*/ 0 h 185"/>
                <a:gd name="T22" fmla="*/ 151 w 185"/>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85">
                  <a:moveTo>
                    <a:pt x="151" y="0"/>
                  </a:moveTo>
                  <a:lnTo>
                    <a:pt x="65" y="0"/>
                  </a:lnTo>
                  <a:lnTo>
                    <a:pt x="65" y="34"/>
                  </a:lnTo>
                  <a:lnTo>
                    <a:pt x="127" y="34"/>
                  </a:lnTo>
                  <a:lnTo>
                    <a:pt x="0" y="161"/>
                  </a:lnTo>
                  <a:lnTo>
                    <a:pt x="24" y="185"/>
                  </a:lnTo>
                  <a:lnTo>
                    <a:pt x="151" y="58"/>
                  </a:lnTo>
                  <a:lnTo>
                    <a:pt x="151" y="120"/>
                  </a:lnTo>
                  <a:lnTo>
                    <a:pt x="185" y="120"/>
                  </a:lnTo>
                  <a:lnTo>
                    <a:pt x="185" y="34"/>
                  </a:lnTo>
                  <a:lnTo>
                    <a:pt x="185"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35" name="Graphic 34">
            <a:extLst>
              <a:ext uri="{FF2B5EF4-FFF2-40B4-BE49-F238E27FC236}">
                <a16:creationId xmlns:a16="http://schemas.microsoft.com/office/drawing/2014/main" id="{840DA4F6-9CA2-4783-8FA0-C087BB03A2B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383928" y="1393343"/>
            <a:ext cx="345397" cy="351154"/>
          </a:xfrm>
          <a:prstGeom prst="rect">
            <a:avLst/>
          </a:prstGeom>
        </p:spPr>
      </p:pic>
      <p:graphicFrame>
        <p:nvGraphicFramePr>
          <p:cNvPr id="8" name="Table 7" descr="What’s New in FY23&#10;We are continuing to drive improvements in AMMP, including delivering compelling offers, and opening up AMMP to even more customers. Here is a summary of the program changes in FY23:&#10;OVERALL PROGRAM ENHANCEMENTS&#10;• Expanded segment coverage—AMMP is now available to Strategic, Major and SMC (Corporate and Scale) customers across all offers and supported workloads. &#10;Work with your Partner Development Managers (PDMs) and Microsoft contacts to determine SMB customer eligibility.&#10;&#10;AMMP - ASSESS &amp; PLAN&#10;• Simplified Assess &amp; Plan offer—AMMP is now offering a packaged offer (w/ workshop + assessment + pilot/POC) to get customers ready for Migrate &amp; Modernize.&#10;• Enhanced deliverables in Assess &amp; Plan&#10; Deployment plan with defined scope and timelines&#10; “Foundational” landing zone build to support pilot workload&#10;&#10;AMMP - MIGRATE &amp; MODERNIZE&#10;• Increased partner funding for Advanced offer — ECIF limits are now $500K for all supported workloads. This increases the range of supported project sizes to $2.5M/year ACR.&#10;• Increased Azure credits—the Advanced offer now supports up to $100K ACO (at 10% of the 1st year Azure consumption).">
            <a:extLst>
              <a:ext uri="{FF2B5EF4-FFF2-40B4-BE49-F238E27FC236}">
                <a16:creationId xmlns:a16="http://schemas.microsoft.com/office/drawing/2014/main" id="{6DC34F7F-54C2-95F3-4827-60D47CFC1BEC}"/>
              </a:ext>
            </a:extLst>
          </p:cNvPr>
          <p:cNvGraphicFramePr>
            <a:graphicFrameLocks noGrp="1"/>
          </p:cNvGraphicFramePr>
          <p:nvPr/>
        </p:nvGraphicFramePr>
        <p:xfrm>
          <a:off x="139483" y="4279185"/>
          <a:ext cx="11784401" cy="2251375"/>
        </p:xfrm>
        <a:graphic>
          <a:graphicData uri="http://schemas.openxmlformats.org/drawingml/2006/table">
            <a:tbl>
              <a:tblPr firstRow="1"/>
              <a:tblGrid>
                <a:gridCol w="1472903">
                  <a:extLst>
                    <a:ext uri="{9D8B030D-6E8A-4147-A177-3AD203B41FA5}">
                      <a16:colId xmlns:a16="http://schemas.microsoft.com/office/drawing/2014/main" val="2858763592"/>
                    </a:ext>
                  </a:extLst>
                </a:gridCol>
                <a:gridCol w="1094411">
                  <a:extLst>
                    <a:ext uri="{9D8B030D-6E8A-4147-A177-3AD203B41FA5}">
                      <a16:colId xmlns:a16="http://schemas.microsoft.com/office/drawing/2014/main" val="2123545304"/>
                    </a:ext>
                  </a:extLst>
                </a:gridCol>
                <a:gridCol w="2184845">
                  <a:extLst>
                    <a:ext uri="{9D8B030D-6E8A-4147-A177-3AD203B41FA5}">
                      <a16:colId xmlns:a16="http://schemas.microsoft.com/office/drawing/2014/main" val="2554752475"/>
                    </a:ext>
                  </a:extLst>
                </a:gridCol>
                <a:gridCol w="1313220">
                  <a:extLst>
                    <a:ext uri="{9D8B030D-6E8A-4147-A177-3AD203B41FA5}">
                      <a16:colId xmlns:a16="http://schemas.microsoft.com/office/drawing/2014/main" val="1848624147"/>
                    </a:ext>
                  </a:extLst>
                </a:gridCol>
                <a:gridCol w="713934">
                  <a:extLst>
                    <a:ext uri="{9D8B030D-6E8A-4147-A177-3AD203B41FA5}">
                      <a16:colId xmlns:a16="http://schemas.microsoft.com/office/drawing/2014/main" val="4209489542"/>
                    </a:ext>
                  </a:extLst>
                </a:gridCol>
                <a:gridCol w="1335601">
                  <a:extLst>
                    <a:ext uri="{9D8B030D-6E8A-4147-A177-3AD203B41FA5}">
                      <a16:colId xmlns:a16="http://schemas.microsoft.com/office/drawing/2014/main" val="3965040210"/>
                    </a:ext>
                  </a:extLst>
                </a:gridCol>
                <a:gridCol w="296044">
                  <a:extLst>
                    <a:ext uri="{9D8B030D-6E8A-4147-A177-3AD203B41FA5}">
                      <a16:colId xmlns:a16="http://schemas.microsoft.com/office/drawing/2014/main" val="1419700294"/>
                    </a:ext>
                  </a:extLst>
                </a:gridCol>
                <a:gridCol w="1199357">
                  <a:extLst>
                    <a:ext uri="{9D8B030D-6E8A-4147-A177-3AD203B41FA5}">
                      <a16:colId xmlns:a16="http://schemas.microsoft.com/office/drawing/2014/main" val="967124020"/>
                    </a:ext>
                  </a:extLst>
                </a:gridCol>
                <a:gridCol w="2174086">
                  <a:extLst>
                    <a:ext uri="{9D8B030D-6E8A-4147-A177-3AD203B41FA5}">
                      <a16:colId xmlns:a16="http://schemas.microsoft.com/office/drawing/2014/main" val="3319615117"/>
                    </a:ext>
                  </a:extLst>
                </a:gridCol>
              </a:tblGrid>
              <a:tr h="253886">
                <a:tc gridSpan="9">
                  <a:txBody>
                    <a:bodyPr/>
                    <a:lstStyle/>
                    <a:p>
                      <a:pPr algn="ctr" fontAlgn="base"/>
                      <a:r>
                        <a:rPr lang="en-US" sz="1100" b="1" i="0" kern="1200">
                          <a:solidFill>
                            <a:schemeClr val="bg1"/>
                          </a:solidFill>
                          <a:effectLst/>
                          <a:latin typeface="+mj-lt"/>
                          <a:ea typeface="+mn-ea"/>
                          <a:cs typeface="+mn-cs"/>
                        </a:rPr>
                        <a:t>Assess &amp; Plan: Support for Developing Your Cloud Adoption Plan​</a:t>
                      </a:r>
                    </a:p>
                  </a:txBody>
                  <a:tcPr marL="42445" marR="42445" marT="21222" marB="21222" anchor="ctr">
                    <a:lnL w="7690" cap="flat" cmpd="sng" algn="ctr">
                      <a:solidFill>
                        <a:srgbClr val="000000"/>
                      </a:solidFill>
                      <a:prstDash val="solid"/>
                      <a:round/>
                      <a:headEnd type="none" w="med" len="med"/>
                      <a:tailEnd type="none" w="med" len="med"/>
                    </a:lnL>
                    <a:lnR w="7690" cap="flat" cmpd="sng" algn="ctr">
                      <a:solidFill>
                        <a:srgbClr val="000000"/>
                      </a:solidFill>
                      <a:prstDash val="solid"/>
                      <a:round/>
                      <a:headEnd type="none" w="med" len="med"/>
                      <a:tailEnd type="none" w="med" len="med"/>
                    </a:lnR>
                    <a:lnT w="7690" cap="flat" cmpd="sng" algn="ctr">
                      <a:solidFill>
                        <a:srgbClr val="000000"/>
                      </a:solidFill>
                      <a:prstDash val="solid"/>
                      <a:round/>
                      <a:headEnd type="none" w="med" len="med"/>
                      <a:tailEnd type="none" w="med" len="med"/>
                    </a:lnT>
                    <a:lnB w="769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lnL w="7690" cap="flat" cmpd="sng" algn="ctr">
                      <a:solidFill>
                        <a:srgbClr val="000000"/>
                      </a:solidFill>
                      <a:prstDash val="solid"/>
                      <a:round/>
                      <a:headEnd type="none" w="med" len="med"/>
                      <a:tailEnd type="none" w="med" len="med"/>
                    </a:lnL>
                  </a:tcPr>
                </a:tc>
                <a:tc hMerge="1">
                  <a:txBody>
                    <a:bodyPr/>
                    <a:lstStyle/>
                    <a:p>
                      <a:endParaRPr lang="en-US"/>
                    </a:p>
                  </a:txBody>
                  <a:tcPr>
                    <a:lnL w="769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7376661"/>
                  </a:ext>
                </a:extLst>
              </a:tr>
              <a:tr h="142973">
                <a:tc>
                  <a:txBody>
                    <a:bodyPr/>
                    <a:lstStyle/>
                    <a:p>
                      <a:pPr marL="0" algn="ctr" defTabSz="932742" rtl="0" eaLnBrk="1" fontAlgn="base" latinLnBrk="0" hangingPunct="1"/>
                      <a:r>
                        <a:rPr lang="en-US" sz="1000" b="0" i="0" kern="1200">
                          <a:solidFill>
                            <a:schemeClr val="tx1"/>
                          </a:solidFill>
                          <a:effectLst/>
                          <a:latin typeface="+mj-lt"/>
                          <a:ea typeface="+mn-ea"/>
                          <a:cs typeface="+mn-cs"/>
                        </a:rPr>
                        <a:t>Project Size​</a:t>
                      </a:r>
                    </a:p>
                  </a:txBody>
                  <a:tcPr marL="42445" marR="42445" marT="21222" marB="21222" anchor="ctr">
                    <a:lnL w="769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9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algn="ctr" defTabSz="932742" rtl="0" eaLnBrk="1" fontAlgn="base" latinLnBrk="0" hangingPunct="1"/>
                      <a:r>
                        <a:rPr lang="en-US" sz="1000" b="0" i="0" kern="1200">
                          <a:solidFill>
                            <a:schemeClr val="tx1"/>
                          </a:solidFill>
                          <a:effectLst/>
                          <a:latin typeface="+mj-lt"/>
                          <a:ea typeface="+mn-ea"/>
                          <a:cs typeface="+mn-cs"/>
                        </a:rPr>
                        <a:t>Packaged Assess and Plan Activities​</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9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a:txBody>
                    <a:bodyPr/>
                    <a:lstStyle/>
                    <a:p>
                      <a:pPr algn="ctr" fontAlgn="base"/>
                      <a:r>
                        <a:rPr lang="en-US" sz="1000" b="0" i="0" kern="1200">
                          <a:solidFill>
                            <a:schemeClr val="tx1"/>
                          </a:solidFill>
                          <a:effectLst/>
                          <a:latin typeface="+mj-lt"/>
                          <a:ea typeface="+mn-ea"/>
                          <a:cs typeface="+mn-cs"/>
                        </a:rPr>
                        <a:t>Partner Funding​</a:t>
                      </a:r>
                      <a:endParaRPr lang="en-US" sz="800" b="0" i="0">
                        <a:solidFill>
                          <a:srgbClr val="000000"/>
                        </a:solidFill>
                        <a:effectLst/>
                        <a:latin typeface="+mj-lt"/>
                      </a:endParaRP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marL="0" algn="ctr" defTabSz="932742" rtl="0" eaLnBrk="1" fontAlgn="base" latinLnBrk="0" hangingPunct="1"/>
                      <a:r>
                        <a:rPr lang="en-US" sz="1000" b="0" i="0" kern="1200">
                          <a:solidFill>
                            <a:schemeClr val="tx1"/>
                          </a:solidFill>
                          <a:effectLst/>
                          <a:latin typeface="+mj-lt"/>
                          <a:ea typeface="+mn-ea"/>
                          <a:cs typeface="+mn-cs"/>
                        </a:rPr>
                        <a:t>Azure Credits​</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algn="ctr" defTabSz="932742" rtl="0" eaLnBrk="1" fontAlgn="base" latinLnBrk="0" hangingPunct="1"/>
                      <a:r>
                        <a:rPr lang="en-US" sz="1000" b="1" i="0" kern="1200">
                          <a:solidFill>
                            <a:schemeClr val="tx1"/>
                          </a:solidFill>
                          <a:effectLst/>
                          <a:latin typeface="+mn-lt"/>
                          <a:ea typeface="+mn-ea"/>
                          <a:cs typeface="+mn-cs"/>
                        </a:rPr>
                        <a:t>Azure Credits​</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9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algn="ctr" defTabSz="932742" rtl="0" eaLnBrk="1" fontAlgn="base" latinLnBrk="0" hangingPunct="1"/>
                      <a:r>
                        <a:rPr lang="en-US" sz="1000" b="0" i="0" kern="1200">
                          <a:solidFill>
                            <a:schemeClr val="tx1"/>
                          </a:solidFill>
                          <a:effectLst/>
                          <a:latin typeface="+mj-lt"/>
                          <a:ea typeface="+mn-ea"/>
                          <a:cs typeface="+mn-cs"/>
                        </a:rPr>
                        <a:t>Engagement Assistance​</a:t>
                      </a:r>
                    </a:p>
                  </a:txBody>
                  <a:tcPr marL="42445" marR="42445" marT="21222" marB="21222" anchor="ctr">
                    <a:lnL w="12700" cap="flat" cmpd="sng" algn="ctr">
                      <a:solidFill>
                        <a:schemeClr val="tx1"/>
                      </a:solidFill>
                      <a:prstDash val="solid"/>
                      <a:round/>
                      <a:headEnd type="none" w="med" len="med"/>
                      <a:tailEnd type="none" w="med" len="med"/>
                    </a:lnL>
                    <a:lnR w="7690" cap="flat" cmpd="sng" algn="ctr">
                      <a:noFill/>
                      <a:prstDash val="solid"/>
                      <a:round/>
                      <a:headEnd type="none" w="med" len="med"/>
                      <a:tailEnd type="none" w="med" len="med"/>
                    </a:lnR>
                    <a:lnT w="769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extLst>
                  <a:ext uri="{0D108BD9-81ED-4DB2-BD59-A6C34878D82A}">
                    <a16:rowId xmlns:a16="http://schemas.microsoft.com/office/drawing/2014/main" val="3732136617"/>
                  </a:ext>
                </a:extLst>
              </a:tr>
              <a:tr h="594011">
                <a:tc>
                  <a:txBody>
                    <a:bodyPr/>
                    <a:lstStyle/>
                    <a:p>
                      <a:pPr marL="0" algn="ctr" defTabSz="932742" rtl="0" eaLnBrk="1" fontAlgn="base" latinLnBrk="0" hangingPunct="1"/>
                      <a:r>
                        <a:rPr lang="en-US" sz="1000" b="0" i="0" kern="1200">
                          <a:solidFill>
                            <a:schemeClr val="tx1"/>
                          </a:solidFill>
                          <a:effectLst/>
                          <a:latin typeface="+mn-lt"/>
                          <a:ea typeface="+mn-ea"/>
                          <a:cs typeface="+mn-cs"/>
                        </a:rPr>
                        <a:t>&gt;$25K/year ACR​</a:t>
                      </a:r>
                    </a:p>
                  </a:txBody>
                  <a:tcPr marL="42445" marR="42445" marT="21222" marB="21222" anchor="ctr">
                    <a:lnL w="769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Solution Assessment (Ind. Migration &amp; deployment plan</a:t>
                      </a:r>
                    </a:p>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Cloud Adoption Framework Workshops​</a:t>
                      </a:r>
                    </a:p>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Pilot/POC +”foundational” Landing Zone</a:t>
                      </a:r>
                    </a:p>
                  </a:txBody>
                  <a:tcPr marL="42445" marR="42445" marT="21222" marB="21222"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fontAlgn="base"/>
                      <a:r>
                        <a:rPr lang="en-US" sz="1000" b="0" i="0" kern="1200">
                          <a:solidFill>
                            <a:schemeClr val="tx1"/>
                          </a:solidFill>
                          <a:effectLst/>
                          <a:latin typeface="+mn-lt"/>
                          <a:ea typeface="+mn-ea"/>
                          <a:cs typeface="+mn-cs"/>
                        </a:rPr>
                        <a:t>Up to $35K​</a:t>
                      </a:r>
                      <a:endParaRPr lang="en-US" sz="800" b="0" i="0">
                        <a:solidFill>
                          <a:srgbClr val="000000"/>
                        </a:solidFill>
                        <a:effectLst/>
                      </a:endParaRPr>
                    </a:p>
                  </a:txBody>
                  <a:tcPr marL="42445" marR="42445" marT="21222" marB="21222"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algn="ctr" defTabSz="932742" rtl="0" eaLnBrk="1" fontAlgn="base" latinLnBrk="0" hangingPunct="1"/>
                      <a:r>
                        <a:rPr lang="en-US" sz="1000" b="0" i="0" kern="1200">
                          <a:solidFill>
                            <a:schemeClr val="tx1"/>
                          </a:solidFill>
                          <a:effectLst/>
                          <a:latin typeface="+mn-lt"/>
                          <a:ea typeface="+mn-ea"/>
                          <a:cs typeface="+mn-cs"/>
                        </a:rPr>
                        <a:t>UP to $5K Azure Access Sandbox ​</a:t>
                      </a:r>
                    </a:p>
                    <a:p>
                      <a:pPr marL="0" algn="ctr" defTabSz="932742" rtl="0" eaLnBrk="1" fontAlgn="base" latinLnBrk="0" hangingPunct="1"/>
                      <a:r>
                        <a:rPr lang="en-US" sz="1000" b="0" i="0" kern="1200">
                          <a:solidFill>
                            <a:schemeClr val="tx1"/>
                          </a:solidFill>
                          <a:effectLst/>
                          <a:latin typeface="+mn-lt"/>
                          <a:ea typeface="+mn-ea"/>
                          <a:cs typeface="+mn-cs"/>
                        </a:rPr>
                        <a:t>Or​ Azure Credits​</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32742" rtl="0" eaLnBrk="1" fontAlgn="base" latinLnBrk="0" hangingPunct="1"/>
                      <a:r>
                        <a:rPr lang="en-US" sz="1000" b="0" i="0" kern="1200">
                          <a:solidFill>
                            <a:schemeClr val="tx1"/>
                          </a:solidFill>
                          <a:effectLst/>
                          <a:latin typeface="+mn-lt"/>
                          <a:ea typeface="+mn-ea"/>
                          <a:cs typeface="+mn-cs"/>
                        </a:rPr>
                        <a:t>UP to $5K Azure Access Sandbox ​</a:t>
                      </a:r>
                    </a:p>
                    <a:p>
                      <a:pPr marL="0" algn="ctr" defTabSz="932742" rtl="0" eaLnBrk="1" fontAlgn="base" latinLnBrk="0" hangingPunct="1"/>
                      <a:r>
                        <a:rPr lang="en-US" sz="1000" b="0" i="0" kern="1200">
                          <a:solidFill>
                            <a:schemeClr val="tx1"/>
                          </a:solidFill>
                          <a:effectLst/>
                          <a:latin typeface="+mn-lt"/>
                          <a:ea typeface="+mn-ea"/>
                          <a:cs typeface="+mn-cs"/>
                        </a:rPr>
                        <a:t>Or​</a:t>
                      </a:r>
                    </a:p>
                    <a:p>
                      <a:pPr marL="0" algn="ctr" defTabSz="932742" rtl="0" eaLnBrk="1" fontAlgn="base" latinLnBrk="0" hangingPunct="1"/>
                      <a:r>
                        <a:rPr lang="en-US" sz="1000" b="0" i="0" kern="1200">
                          <a:solidFill>
                            <a:schemeClr val="tx1"/>
                          </a:solidFill>
                          <a:effectLst/>
                          <a:latin typeface="+mn-lt"/>
                          <a:ea typeface="+mn-ea"/>
                          <a:cs typeface="+mn-cs"/>
                        </a:rPr>
                        <a:t>Azure Credits​</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Microsoft Solution Assessment Specialist (SAS) Assigned​</a:t>
                      </a:r>
                    </a:p>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Free Access to 1st or 3rd Party Tools for Assessment​</a:t>
                      </a:r>
                    </a:p>
                    <a:p>
                      <a:pPr marL="171450" indent="-171450" algn="l" defTabSz="932742" rtl="0" eaLnBrk="1" fontAlgn="base" latinLnBrk="0" hangingPunct="1">
                        <a:buFont typeface="Arial" panose="020B0604020202020204" pitchFamily="34" charset="0"/>
                        <a:buChar char="•"/>
                      </a:pPr>
                      <a:r>
                        <a:rPr lang="en-US" sz="1000" b="0" i="0" kern="1200">
                          <a:solidFill>
                            <a:schemeClr val="tx1"/>
                          </a:solidFill>
                          <a:effectLst/>
                          <a:latin typeface="+mn-lt"/>
                          <a:ea typeface="+mn-ea"/>
                          <a:cs typeface="+mn-cs"/>
                        </a:rPr>
                        <a:t>Partner-led Engagement (w/ incentives) for all phases​</a:t>
                      </a:r>
                    </a:p>
                  </a:txBody>
                  <a:tcPr marL="42445" marR="42445" marT="21222" marB="21222" anchor="ctr">
                    <a:lnL w="12700" cap="flat" cmpd="sng" algn="ctr">
                      <a:solidFill>
                        <a:schemeClr val="tx1"/>
                      </a:solidFill>
                      <a:prstDash val="solid"/>
                      <a:round/>
                      <a:headEnd type="none" w="med" len="med"/>
                      <a:tailEnd type="none" w="med" len="med"/>
                    </a:lnL>
                    <a:lnR w="769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4117993526"/>
                  </a:ext>
                </a:extLst>
              </a:tr>
              <a:tr h="249762">
                <a:tc gridSpan="9">
                  <a:txBody>
                    <a:bodyPr/>
                    <a:lstStyle/>
                    <a:p>
                      <a:pPr algn="ctr" fontAlgn="base"/>
                      <a:r>
                        <a:rPr lang="en-US" sz="1100" b="1" i="0">
                          <a:solidFill>
                            <a:schemeClr val="bg1"/>
                          </a:solidFill>
                          <a:effectLst/>
                          <a:latin typeface="+mj-lt"/>
                        </a:rPr>
                        <a:t>Migrate and Modernize: Support to Accelerate your Azure Deployment </a:t>
                      </a:r>
                      <a:r>
                        <a:rPr lang="en-US" sz="1100" b="0" i="0">
                          <a:solidFill>
                            <a:schemeClr val="bg1"/>
                          </a:solidFill>
                          <a:effectLst/>
                          <a:latin typeface="+mj-lt"/>
                        </a:rPr>
                        <a:t>​</a:t>
                      </a:r>
                      <a:r>
                        <a:rPr lang="en-US" sz="1100" b="1" i="0">
                          <a:solidFill>
                            <a:schemeClr val="bg1"/>
                          </a:solidFill>
                          <a:effectLst/>
                          <a:latin typeface="+mj-lt"/>
                        </a:rPr>
                        <a:t>(Standard and Advanced Offers)</a:t>
                      </a:r>
                      <a:r>
                        <a:rPr lang="en-US" sz="1100" b="0" i="0">
                          <a:solidFill>
                            <a:schemeClr val="bg1"/>
                          </a:solidFill>
                          <a:effectLst/>
                          <a:latin typeface="+mj-lt"/>
                        </a:rPr>
                        <a:t>​</a:t>
                      </a:r>
                    </a:p>
                  </a:txBody>
                  <a:tcPr marL="42445" marR="42445" marT="21222" marB="2122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8204711"/>
                  </a:ext>
                </a:extLst>
              </a:tr>
              <a:tr h="206351">
                <a:tc gridSpan="2">
                  <a:txBody>
                    <a:bodyPr/>
                    <a:lstStyle/>
                    <a:p>
                      <a:pPr algn="ctr" fontAlgn="base"/>
                      <a:r>
                        <a:rPr lang="en-US" sz="1000" b="1" i="0">
                          <a:solidFill>
                            <a:schemeClr val="tx1"/>
                          </a:solidFill>
                          <a:effectLst/>
                          <a:latin typeface="+mj-lt"/>
                        </a:rPr>
                        <a:t>Project Size</a:t>
                      </a:r>
                      <a:r>
                        <a:rPr lang="en-US" sz="1000" b="0" i="0">
                          <a:solidFill>
                            <a:schemeClr val="tx1"/>
                          </a:solidFill>
                          <a:effectLst/>
                          <a:latin typeface="+mj-lt"/>
                        </a:rPr>
                        <a:t>​</a:t>
                      </a:r>
                    </a:p>
                  </a:txBody>
                  <a:tcPr marL="42445" marR="42445" marT="21222" marB="2122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a:txBody>
                    <a:bodyPr/>
                    <a:lstStyle/>
                    <a:p>
                      <a:pPr algn="ctr" fontAlgn="base"/>
                      <a:r>
                        <a:rPr lang="en-US" sz="1000" b="1" i="0">
                          <a:solidFill>
                            <a:schemeClr val="tx1"/>
                          </a:solidFill>
                          <a:effectLst/>
                          <a:latin typeface="+mj-lt"/>
                        </a:rPr>
                        <a:t>Landing Zone (Enterprise Scale)</a:t>
                      </a:r>
                      <a:r>
                        <a:rPr lang="en-US" sz="1000" b="0" i="0">
                          <a:solidFill>
                            <a:schemeClr val="tx1"/>
                          </a:solidFill>
                          <a:effectLst/>
                          <a:latin typeface="+mj-lt"/>
                        </a:rPr>
                        <a:t>​</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ctr"/>
                      <a:r>
                        <a:rPr lang="en-US" sz="1000" b="1" i="0">
                          <a:solidFill>
                            <a:schemeClr val="tx1"/>
                          </a:solidFill>
                          <a:effectLst/>
                          <a:latin typeface="+mj-lt"/>
                        </a:rPr>
                        <a:t>Deployment Activity</a:t>
                      </a:r>
                      <a:r>
                        <a:rPr lang="en-US" sz="1000" b="0" i="0">
                          <a:solidFill>
                            <a:schemeClr val="tx1"/>
                          </a:solidFill>
                          <a:effectLst/>
                          <a:latin typeface="+mj-lt"/>
                        </a:rPr>
                        <a:t>​</a:t>
                      </a:r>
                      <a:endParaRPr lang="en-US">
                        <a:solidFill>
                          <a:schemeClr val="tx1"/>
                        </a:solidFill>
                        <a:latin typeface="+mj-lt"/>
                      </a:endParaRP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solidFill>
                          <a:schemeClr val="tx1"/>
                        </a:solidFill>
                      </a:endParaRP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ase"/>
                      <a:r>
                        <a:rPr lang="en-US" sz="1000" b="1" i="0">
                          <a:solidFill>
                            <a:schemeClr val="tx1"/>
                          </a:solidFill>
                          <a:effectLst/>
                          <a:latin typeface="+mj-lt"/>
                        </a:rPr>
                        <a:t>Partner Funding</a:t>
                      </a:r>
                      <a:r>
                        <a:rPr lang="en-US" sz="1000" b="0" i="0">
                          <a:solidFill>
                            <a:schemeClr val="tx1"/>
                          </a:solidFill>
                          <a:effectLst/>
                          <a:latin typeface="+mj-lt"/>
                        </a:rPr>
                        <a:t>​</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ctr" fontAlgn="base"/>
                      <a:r>
                        <a:rPr lang="en-US" sz="1000" b="1" i="0">
                          <a:solidFill>
                            <a:schemeClr val="tx1"/>
                          </a:solidFill>
                          <a:effectLst/>
                          <a:latin typeface="+mj-lt"/>
                        </a:rPr>
                        <a:t>Azure Credits</a:t>
                      </a:r>
                      <a:r>
                        <a:rPr lang="en-US" sz="1000" b="0" i="0">
                          <a:solidFill>
                            <a:schemeClr val="tx1"/>
                          </a:solidFill>
                          <a:effectLst/>
                          <a:latin typeface="+mj-lt"/>
                        </a:rPr>
                        <a:t>​</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a:txBody>
                    <a:bodyPr/>
                    <a:lstStyle/>
                    <a:p>
                      <a:pPr algn="ctr" fontAlgn="base"/>
                      <a:r>
                        <a:rPr lang="en-US" sz="1000" b="1" i="0">
                          <a:solidFill>
                            <a:schemeClr val="tx1"/>
                          </a:solidFill>
                          <a:effectLst/>
                          <a:latin typeface="+mj-lt"/>
                        </a:rPr>
                        <a:t>Engagement Assistance</a:t>
                      </a:r>
                      <a:r>
                        <a:rPr lang="en-US" sz="1000" b="0" i="0">
                          <a:solidFill>
                            <a:schemeClr val="tx1"/>
                          </a:solidFill>
                          <a:effectLst/>
                          <a:latin typeface="+mj-lt"/>
                        </a:rPr>
                        <a:t>​</a:t>
                      </a:r>
                    </a:p>
                  </a:txBody>
                  <a:tcPr marL="42445" marR="42445" marT="21222" marB="2122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24025954"/>
                  </a:ext>
                </a:extLst>
              </a:tr>
              <a:tr h="231644">
                <a:tc gridSpan="2">
                  <a:txBody>
                    <a:bodyPr/>
                    <a:lstStyle/>
                    <a:p>
                      <a:pPr algn="ctr" fontAlgn="base"/>
                      <a:r>
                        <a:rPr lang="en-US" sz="1000" b="0" i="0">
                          <a:solidFill>
                            <a:schemeClr val="tx1"/>
                          </a:solidFill>
                          <a:effectLst/>
                          <a:latin typeface="+mn-lt"/>
                        </a:rPr>
                        <a:t>Standard Offer:​ $25K-$100K/year ACR​</a:t>
                      </a:r>
                    </a:p>
                  </a:txBody>
                  <a:tcPr marL="42445" marR="42445" marT="21222" marB="2122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3">
                  <a:txBody>
                    <a:bodyPr/>
                    <a:lstStyle/>
                    <a:p>
                      <a:pPr algn="ctr" fontAlgn="base"/>
                      <a:r>
                        <a:rPr lang="en-US" sz="1000" b="0" i="0">
                          <a:solidFill>
                            <a:schemeClr val="tx1"/>
                          </a:solidFill>
                          <a:effectLst/>
                          <a:latin typeface="+mn-lt"/>
                        </a:rPr>
                        <a:t>Single milestone reflective of all above activities up to the max funding.​</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fontAlgn="base"/>
                      <a:endParaRPr lang="en-US" sz="1000" b="0" i="0">
                        <a:solidFill>
                          <a:schemeClr val="tx1"/>
                        </a:solidFill>
                        <a:effectLst/>
                        <a:latin typeface="+mn-lt"/>
                      </a:endParaRP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000" b="0" i="0">
                          <a:solidFill>
                            <a:schemeClr val="tx1"/>
                          </a:solidFill>
                          <a:effectLst/>
                          <a:latin typeface="+mn-lt"/>
                        </a:rPr>
                        <a:t>Up to $20K​</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ase"/>
                      <a:r>
                        <a:rPr lang="en-US" sz="1000" b="0" i="0">
                          <a:solidFill>
                            <a:schemeClr val="tx1"/>
                          </a:solidFill>
                          <a:effectLst/>
                          <a:latin typeface="+mn-lt"/>
                        </a:rPr>
                        <a:t>Up to $5K​</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ase"/>
                      <a:r>
                        <a:rPr lang="en-US" sz="1000" b="0" i="0">
                          <a:solidFill>
                            <a:schemeClr val="tx1"/>
                          </a:solidFill>
                          <a:effectLst/>
                          <a:latin typeface="+mn-lt"/>
                        </a:rPr>
                        <a:t>- Partner-led​</a:t>
                      </a:r>
                    </a:p>
                    <a:p>
                      <a:pPr algn="l" fontAlgn="base"/>
                      <a:r>
                        <a:rPr lang="en-US" sz="1000" b="0" i="0">
                          <a:solidFill>
                            <a:schemeClr val="tx1"/>
                          </a:solidFill>
                          <a:effectLst/>
                          <a:latin typeface="+mn-lt"/>
                        </a:rPr>
                        <a:t>- Technical Skilling​</a:t>
                      </a:r>
                    </a:p>
                  </a:txBody>
                  <a:tcPr marL="42445" marR="42445" marT="21222" marB="2122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5615352"/>
                  </a:ext>
                </a:extLst>
              </a:tr>
              <a:tr h="222739">
                <a:tc gridSpan="2">
                  <a:txBody>
                    <a:bodyPr/>
                    <a:lstStyle/>
                    <a:p>
                      <a:pPr algn="ctr" fontAlgn="base"/>
                      <a:r>
                        <a:rPr lang="en-US" sz="1000" b="0" i="0">
                          <a:solidFill>
                            <a:schemeClr val="tx1"/>
                          </a:solidFill>
                          <a:effectLst/>
                          <a:latin typeface="+mn-lt"/>
                        </a:rPr>
                        <a:t>Advanced Offer: &gt;$100K/year ACR​</a:t>
                      </a:r>
                    </a:p>
                  </a:txBody>
                  <a:tcPr marL="42445" marR="42445" marT="21222" marB="2122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ase"/>
                      <a:r>
                        <a:rPr lang="en-US" sz="1000" b="0" i="0">
                          <a:solidFill>
                            <a:schemeClr val="tx1"/>
                          </a:solidFill>
                          <a:effectLst/>
                          <a:latin typeface="+mn-lt"/>
                        </a:rPr>
                        <a:t>Recommend Allocating ~30% </a:t>
                      </a:r>
                    </a:p>
                    <a:p>
                      <a:pPr algn="l" fontAlgn="base"/>
                      <a:r>
                        <a:rPr lang="en-US" sz="1000" b="0" i="0">
                          <a:solidFill>
                            <a:schemeClr val="tx1"/>
                          </a:solidFill>
                          <a:effectLst/>
                          <a:latin typeface="+mn-lt"/>
                        </a:rPr>
                        <a:t>of Funding​</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r>
                        <a:rPr lang="en-US" sz="1000" b="0" i="0">
                          <a:solidFill>
                            <a:schemeClr val="tx1"/>
                          </a:solidFill>
                          <a:effectLst/>
                          <a:latin typeface="+mn-lt"/>
                        </a:rPr>
                        <a:t>Recommend Allocating ~70% </a:t>
                      </a:r>
                    </a:p>
                    <a:p>
                      <a:pPr algn="l"/>
                      <a:r>
                        <a:rPr lang="en-US" sz="1000" b="0" i="0">
                          <a:solidFill>
                            <a:schemeClr val="tx1"/>
                          </a:solidFill>
                          <a:effectLst/>
                          <a:latin typeface="+mn-lt"/>
                        </a:rPr>
                        <a:t>of Funding​</a:t>
                      </a:r>
                      <a:endParaRPr lang="en-US"/>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000" b="0" i="0">
                          <a:solidFill>
                            <a:schemeClr val="tx1"/>
                          </a:solidFill>
                          <a:effectLst/>
                          <a:latin typeface="+mn-lt"/>
                        </a:rPr>
                        <a:t>Up to $500K​</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ase"/>
                      <a:r>
                        <a:rPr lang="en-US" sz="1000" b="0" i="0">
                          <a:solidFill>
                            <a:schemeClr val="tx1"/>
                          </a:solidFill>
                          <a:effectLst/>
                          <a:latin typeface="+mn-lt"/>
                        </a:rPr>
                        <a:t>Up to $100K ​</a:t>
                      </a:r>
                    </a:p>
                  </a:txBody>
                  <a:tcPr marL="42445" marR="42445" marT="21222" marB="21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ase"/>
                      <a:r>
                        <a:rPr lang="en-US" sz="1000" b="0" i="0" dirty="0">
                          <a:solidFill>
                            <a:schemeClr val="tx1"/>
                          </a:solidFill>
                          <a:effectLst/>
                          <a:latin typeface="+mn-lt"/>
                        </a:rPr>
                        <a:t>- Partner-led + FastTrack for Azure​</a:t>
                      </a:r>
                    </a:p>
                    <a:p>
                      <a:pPr algn="l" fontAlgn="base"/>
                      <a:r>
                        <a:rPr lang="en-US" sz="1000" b="0" i="0" dirty="0">
                          <a:solidFill>
                            <a:schemeClr val="tx1"/>
                          </a:solidFill>
                          <a:effectLst/>
                          <a:latin typeface="+mn-lt"/>
                        </a:rPr>
                        <a:t>- Technical Skilling​</a:t>
                      </a:r>
                    </a:p>
                  </a:txBody>
                  <a:tcPr marL="42445" marR="42445" marT="21222" marB="2122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9081864"/>
                  </a:ext>
                </a:extLst>
              </a:tr>
            </a:tbl>
          </a:graphicData>
        </a:graphic>
      </p:graphicFrame>
      <p:sp>
        <p:nvSpPr>
          <p:cNvPr id="10" name="TextBox 9">
            <a:extLst>
              <a:ext uri="{FF2B5EF4-FFF2-40B4-BE49-F238E27FC236}">
                <a16:creationId xmlns:a16="http://schemas.microsoft.com/office/drawing/2014/main" id="{C81B4C16-0862-4B05-95DE-2751CF303AA7}"/>
              </a:ext>
            </a:extLst>
          </p:cNvPr>
          <p:cNvSpPr txBox="1"/>
          <p:nvPr/>
        </p:nvSpPr>
        <p:spPr>
          <a:xfrm>
            <a:off x="4343297" y="6631100"/>
            <a:ext cx="3444949" cy="265793"/>
          </a:xfrm>
          <a:prstGeom prst="rect">
            <a:avLst/>
          </a:prstGeom>
          <a:noFill/>
        </p:spPr>
        <p:txBody>
          <a:bodyPr wrap="square" lIns="121903" tIns="60952" rIns="121903" bIns="60952" rtlCol="0" anchor="ctr" anchorCtr="1">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4172002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DDB2-31F4-41B2-8EA6-B32AA2910E1A}"/>
              </a:ext>
            </a:extLst>
          </p:cNvPr>
          <p:cNvSpPr>
            <a:spLocks noGrp="1"/>
          </p:cNvSpPr>
          <p:nvPr>
            <p:ph type="title"/>
          </p:nvPr>
        </p:nvSpPr>
        <p:spPr>
          <a:xfrm>
            <a:off x="656282" y="1727983"/>
            <a:ext cx="3362390" cy="1916299"/>
          </a:xfrm>
        </p:spPr>
        <p:txBody>
          <a:bodyPr/>
          <a:lstStyle/>
          <a:p>
            <a:pPr lvl="0" defTabSz="914400">
              <a:spcBef>
                <a:spcPts val="0"/>
              </a:spcBef>
              <a:defRPr/>
            </a:pPr>
            <a:r>
              <a:rPr lang="en-US" sz="3200">
                <a:solidFill>
                  <a:srgbClr val="50E6FF"/>
                </a:solidFill>
              </a:rPr>
              <a:t>Propel your app development into the future with Azure Cosmos DB </a:t>
            </a:r>
            <a:endParaRPr lang="en-US"/>
          </a:p>
        </p:txBody>
      </p:sp>
      <p:sp>
        <p:nvSpPr>
          <p:cNvPr id="4" name="Content Placeholder 3">
            <a:extLst>
              <a:ext uri="{FF2B5EF4-FFF2-40B4-BE49-F238E27FC236}">
                <a16:creationId xmlns:a16="http://schemas.microsoft.com/office/drawing/2014/main" id="{AE361FF5-61C7-4BB2-8939-0D14255E703C}"/>
              </a:ext>
            </a:extLst>
          </p:cNvPr>
          <p:cNvSpPr>
            <a:spLocks noGrp="1"/>
          </p:cNvSpPr>
          <p:nvPr>
            <p:ph sz="quarter" idx="11"/>
          </p:nvPr>
        </p:nvSpPr>
        <p:spPr>
          <a:xfrm>
            <a:off x="633593" y="3970337"/>
            <a:ext cx="3737291" cy="1107996"/>
          </a:xfrm>
        </p:spPr>
        <p:txBody>
          <a:bodyPr/>
          <a:lstStyle/>
          <a:p>
            <a:pPr lvl="0" defTabSz="914400">
              <a:spcBef>
                <a:spcPts val="0"/>
              </a:spcBef>
              <a:spcAft>
                <a:spcPts val="600"/>
              </a:spcAft>
              <a:buSzTx/>
              <a:defRPr/>
            </a:pPr>
            <a:r>
              <a:rPr lang="en-US" sz="2400" dirty="0">
                <a:ln w="3175">
                  <a:noFill/>
                </a:ln>
                <a:solidFill>
                  <a:srgbClr val="FFFFFF"/>
                </a:solidFill>
                <a:latin typeface="Segoe UI Semibold"/>
                <a:cs typeface="Segoe UI" pitchFamily="34" charset="0"/>
              </a:rPr>
              <a:t>Fast, distributed NoSQL and relational database for any scale</a:t>
            </a:r>
          </a:p>
        </p:txBody>
      </p:sp>
      <p:grpSp>
        <p:nvGrpSpPr>
          <p:cNvPr id="20" name="Group 135">
            <a:extLst>
              <a:ext uri="{FF2B5EF4-FFF2-40B4-BE49-F238E27FC236}">
                <a16:creationId xmlns:a16="http://schemas.microsoft.com/office/drawing/2014/main" id="{55161529-2F16-F442-AFB9-69529FD2DD4C}"/>
              </a:ext>
              <a:ext uri="{C183D7F6-B498-43B3-948B-1728B52AA6E4}">
                <adec:decorative xmlns:adec="http://schemas.microsoft.com/office/drawing/2017/decorative" val="1"/>
              </a:ext>
            </a:extLst>
          </p:cNvPr>
          <p:cNvGrpSpPr>
            <a:grpSpLocks noChangeAspect="1"/>
          </p:cNvGrpSpPr>
          <p:nvPr/>
        </p:nvGrpSpPr>
        <p:grpSpPr bwMode="auto">
          <a:xfrm>
            <a:off x="7441571" y="1633844"/>
            <a:ext cx="449263" cy="372946"/>
            <a:chOff x="2204" y="1026"/>
            <a:chExt cx="312" cy="259"/>
          </a:xfrm>
        </p:grpSpPr>
        <p:sp>
          <p:nvSpPr>
            <p:cNvPr id="21" name="Freeform 136">
              <a:extLst>
                <a:ext uri="{FF2B5EF4-FFF2-40B4-BE49-F238E27FC236}">
                  <a16:creationId xmlns:a16="http://schemas.microsoft.com/office/drawing/2014/main" id="{8E95AE3D-DFE2-384C-A09A-4A22437EF32C}"/>
                </a:ext>
                <a:ext uri="{C183D7F6-B498-43B3-948B-1728B52AA6E4}">
                  <adec:decorative xmlns:adec="http://schemas.microsoft.com/office/drawing/2017/decorative" val="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137">
              <a:extLst>
                <a:ext uri="{FF2B5EF4-FFF2-40B4-BE49-F238E27FC236}">
                  <a16:creationId xmlns:a16="http://schemas.microsoft.com/office/drawing/2014/main" id="{0D7D0C07-F00A-AA40-A5D6-7C80714CA73C}"/>
                </a:ext>
                <a:ext uri="{C183D7F6-B498-43B3-948B-1728B52AA6E4}">
                  <adec:decorative xmlns:adec="http://schemas.microsoft.com/office/drawing/2017/decorative" val="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138">
              <a:extLst>
                <a:ext uri="{FF2B5EF4-FFF2-40B4-BE49-F238E27FC236}">
                  <a16:creationId xmlns:a16="http://schemas.microsoft.com/office/drawing/2014/main" id="{6FD1451A-1494-E94C-AEB9-8FB5C8BD8A9C}"/>
                </a:ext>
                <a:ext uri="{C183D7F6-B498-43B3-948B-1728B52AA6E4}">
                  <adec:decorative xmlns:adec="http://schemas.microsoft.com/office/drawing/2017/decorative" val="1"/>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139">
              <a:extLst>
                <a:ext uri="{FF2B5EF4-FFF2-40B4-BE49-F238E27FC236}">
                  <a16:creationId xmlns:a16="http://schemas.microsoft.com/office/drawing/2014/main" id="{D3CF2182-4ABA-604F-9E84-4EB07F5C8C5E}"/>
                </a:ext>
                <a:ext uri="{C183D7F6-B498-43B3-948B-1728B52AA6E4}">
                  <adec:decorative xmlns:adec="http://schemas.microsoft.com/office/drawing/2017/decorative" val="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140">
              <a:extLst>
                <a:ext uri="{FF2B5EF4-FFF2-40B4-BE49-F238E27FC236}">
                  <a16:creationId xmlns:a16="http://schemas.microsoft.com/office/drawing/2014/main" id="{BBE29D55-EEDF-EC4F-8423-68928692EF71}"/>
                </a:ext>
                <a:ext uri="{C183D7F6-B498-43B3-948B-1728B52AA6E4}">
                  <adec:decorative xmlns:adec="http://schemas.microsoft.com/office/drawing/2017/decorative" val="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141">
              <a:extLst>
                <a:ext uri="{FF2B5EF4-FFF2-40B4-BE49-F238E27FC236}">
                  <a16:creationId xmlns:a16="http://schemas.microsoft.com/office/drawing/2014/main" id="{ADE5D9B2-7A11-084B-A1F1-F01D63D698B2}"/>
                </a:ext>
                <a:ext uri="{C183D7F6-B498-43B3-948B-1728B52AA6E4}">
                  <adec:decorative xmlns:adec="http://schemas.microsoft.com/office/drawing/2017/decorative" val="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Oval 142">
              <a:extLst>
                <a:ext uri="{FF2B5EF4-FFF2-40B4-BE49-F238E27FC236}">
                  <a16:creationId xmlns:a16="http://schemas.microsoft.com/office/drawing/2014/main" id="{C74A107C-71D0-A944-A885-A479DA7E54C1}"/>
                </a:ext>
                <a:ext uri="{C183D7F6-B498-43B3-948B-1728B52AA6E4}">
                  <adec:decorative xmlns:adec="http://schemas.microsoft.com/office/drawing/2017/decorative" val="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143">
              <a:extLst>
                <a:ext uri="{FF2B5EF4-FFF2-40B4-BE49-F238E27FC236}">
                  <a16:creationId xmlns:a16="http://schemas.microsoft.com/office/drawing/2014/main" id="{1FCAA178-0F85-A848-8BC6-26A889B77097}"/>
                </a:ext>
                <a:ext uri="{C183D7F6-B498-43B3-948B-1728B52AA6E4}">
                  <adec:decorative xmlns:adec="http://schemas.microsoft.com/office/drawing/2017/decorative" val="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 name="Content Placeholder 4">
            <a:extLst>
              <a:ext uri="{FF2B5EF4-FFF2-40B4-BE49-F238E27FC236}">
                <a16:creationId xmlns:a16="http://schemas.microsoft.com/office/drawing/2014/main" id="{06E7161D-784B-45A6-9648-EADF959F0368}"/>
              </a:ext>
            </a:extLst>
          </p:cNvPr>
          <p:cNvSpPr>
            <a:spLocks noGrp="1"/>
          </p:cNvSpPr>
          <p:nvPr>
            <p:ph sz="quarter" idx="12"/>
          </p:nvPr>
        </p:nvSpPr>
        <p:spPr>
          <a:xfrm>
            <a:off x="8391932" y="1543023"/>
            <a:ext cx="2921801" cy="553998"/>
          </a:xfrm>
        </p:spPr>
        <p:txBody>
          <a:bodyPr/>
          <a:lstStyle/>
          <a:p>
            <a:pPr lvl="0" defTabSz="914400">
              <a:lnSpc>
                <a:spcPct val="90000"/>
              </a:lnSpc>
              <a:spcBef>
                <a:spcPts val="0"/>
              </a:spcBef>
              <a:spcAft>
                <a:spcPts val="600"/>
              </a:spcAft>
              <a:buSzTx/>
              <a:defRPr/>
            </a:pPr>
            <a:r>
              <a:rPr lang="en-US" sz="2000">
                <a:ln w="3175">
                  <a:noFill/>
                </a:ln>
                <a:solidFill>
                  <a:prstClr val="black"/>
                </a:solidFill>
                <a:latin typeface="Segoe UI Semibold"/>
                <a:cs typeface="Segoe UI" pitchFamily="34" charset="0"/>
              </a:rPr>
              <a:t>Guaranteed </a:t>
            </a:r>
            <a:r>
              <a:rPr lang="en-US" sz="2000">
                <a:ln w="3175">
                  <a:noFill/>
                </a:ln>
                <a:solidFill>
                  <a:schemeClr val="tx1"/>
                </a:solidFill>
                <a:latin typeface="Segoe UI Semibold"/>
                <a:cs typeface="Segoe UI" pitchFamily="34" charset="0"/>
              </a:rPr>
              <a:t>performance</a:t>
            </a:r>
            <a:r>
              <a:rPr lang="en-US" sz="2000">
                <a:ln w="3175">
                  <a:noFill/>
                </a:ln>
                <a:solidFill>
                  <a:prstClr val="black"/>
                </a:solidFill>
                <a:latin typeface="Segoe UI Semibold"/>
                <a:cs typeface="Segoe UI" pitchFamily="34" charset="0"/>
              </a:rPr>
              <a:t> at any scale </a:t>
            </a:r>
          </a:p>
        </p:txBody>
      </p:sp>
      <p:grpSp>
        <p:nvGrpSpPr>
          <p:cNvPr id="17" name="Group 34">
            <a:extLst>
              <a:ext uri="{FF2B5EF4-FFF2-40B4-BE49-F238E27FC236}">
                <a16:creationId xmlns:a16="http://schemas.microsoft.com/office/drawing/2014/main" id="{1BBD35C8-96FE-7D4C-92FF-6E482A6DABC1}"/>
              </a:ext>
              <a:ext uri="{C183D7F6-B498-43B3-948B-1728B52AA6E4}">
                <adec:decorative xmlns:adec="http://schemas.microsoft.com/office/drawing/2017/decorative" val="1"/>
              </a:ext>
            </a:extLst>
          </p:cNvPr>
          <p:cNvGrpSpPr>
            <a:grpSpLocks noChangeAspect="1"/>
          </p:cNvGrpSpPr>
          <p:nvPr/>
        </p:nvGrpSpPr>
        <p:grpSpPr bwMode="auto">
          <a:xfrm>
            <a:off x="7412995" y="2702305"/>
            <a:ext cx="506413" cy="495300"/>
            <a:chOff x="2805" y="999"/>
            <a:chExt cx="319" cy="312"/>
          </a:xfrm>
        </p:grpSpPr>
        <p:sp>
          <p:nvSpPr>
            <p:cNvPr id="18" name="Freeform 35">
              <a:extLst>
                <a:ext uri="{FF2B5EF4-FFF2-40B4-BE49-F238E27FC236}">
                  <a16:creationId xmlns:a16="http://schemas.microsoft.com/office/drawing/2014/main" id="{06CBCFEB-5056-E149-995B-E9417B3802A6}"/>
                </a:ext>
                <a:ext uri="{C183D7F6-B498-43B3-948B-1728B52AA6E4}">
                  <adec:decorative xmlns:adec="http://schemas.microsoft.com/office/drawing/2017/decorative" val="1"/>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36">
              <a:extLst>
                <a:ext uri="{FF2B5EF4-FFF2-40B4-BE49-F238E27FC236}">
                  <a16:creationId xmlns:a16="http://schemas.microsoft.com/office/drawing/2014/main" id="{35398E06-1565-6A40-AFF4-197E862FA899}"/>
                </a:ext>
                <a:ext uri="{C183D7F6-B498-43B3-948B-1728B52AA6E4}">
                  <adec:decorative xmlns:adec="http://schemas.microsoft.com/office/drawing/2017/decorative" val="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 name="Content Placeholder 5">
            <a:extLst>
              <a:ext uri="{FF2B5EF4-FFF2-40B4-BE49-F238E27FC236}">
                <a16:creationId xmlns:a16="http://schemas.microsoft.com/office/drawing/2014/main" id="{4254C73F-5140-4057-92A6-D0381C2B9114}"/>
              </a:ext>
            </a:extLst>
          </p:cNvPr>
          <p:cNvSpPr>
            <a:spLocks noGrp="1"/>
          </p:cNvSpPr>
          <p:nvPr>
            <p:ph sz="quarter" idx="13"/>
          </p:nvPr>
        </p:nvSpPr>
        <p:spPr>
          <a:xfrm>
            <a:off x="8391121" y="2673135"/>
            <a:ext cx="1736438" cy="553998"/>
          </a:xfrm>
        </p:spPr>
        <p:txBody>
          <a:bodyPr/>
          <a:lstStyle/>
          <a:p>
            <a:pPr lvl="0" defTabSz="914400">
              <a:lnSpc>
                <a:spcPct val="90000"/>
              </a:lnSpc>
              <a:spcBef>
                <a:spcPts val="0"/>
              </a:spcBef>
              <a:spcAft>
                <a:spcPts val="600"/>
              </a:spcAft>
              <a:buSzTx/>
              <a:defRPr/>
            </a:pPr>
            <a:r>
              <a:rPr lang="en-US" sz="2000">
                <a:ln w="3175">
                  <a:noFill/>
                </a:ln>
                <a:solidFill>
                  <a:prstClr val="black"/>
                </a:solidFill>
                <a:latin typeface="Segoe UI Semibold"/>
                <a:cs typeface="Segoe UI" pitchFamily="34" charset="0"/>
              </a:rPr>
              <a:t>Simplified app development </a:t>
            </a:r>
          </a:p>
        </p:txBody>
      </p:sp>
      <p:grpSp>
        <p:nvGrpSpPr>
          <p:cNvPr id="29" name="Group 13">
            <a:extLst>
              <a:ext uri="{FF2B5EF4-FFF2-40B4-BE49-F238E27FC236}">
                <a16:creationId xmlns:a16="http://schemas.microsoft.com/office/drawing/2014/main" id="{2FBA13C7-4333-5B45-904F-89022C132CF9}"/>
              </a:ext>
              <a:ext uri="{C183D7F6-B498-43B3-948B-1728B52AA6E4}">
                <adec:decorative xmlns:adec="http://schemas.microsoft.com/office/drawing/2017/decorative" val="1"/>
              </a:ext>
            </a:extLst>
          </p:cNvPr>
          <p:cNvGrpSpPr>
            <a:grpSpLocks noChangeAspect="1"/>
          </p:cNvGrpSpPr>
          <p:nvPr/>
        </p:nvGrpSpPr>
        <p:grpSpPr bwMode="auto">
          <a:xfrm>
            <a:off x="7502008" y="3644282"/>
            <a:ext cx="357187" cy="495300"/>
            <a:chOff x="1057" y="999"/>
            <a:chExt cx="225" cy="312"/>
          </a:xfrm>
        </p:grpSpPr>
        <p:sp>
          <p:nvSpPr>
            <p:cNvPr id="30" name="AutoShape 12">
              <a:extLst>
                <a:ext uri="{FF2B5EF4-FFF2-40B4-BE49-F238E27FC236}">
                  <a16:creationId xmlns:a16="http://schemas.microsoft.com/office/drawing/2014/main" id="{A3813D2E-0622-D241-867A-0E385677D5DE}"/>
                </a:ext>
                <a:ext uri="{C183D7F6-B498-43B3-948B-1728B52AA6E4}">
                  <adec:decorative xmlns:adec="http://schemas.microsoft.com/office/drawing/2017/decorative" val="1"/>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4">
              <a:extLst>
                <a:ext uri="{FF2B5EF4-FFF2-40B4-BE49-F238E27FC236}">
                  <a16:creationId xmlns:a16="http://schemas.microsoft.com/office/drawing/2014/main" id="{F0B9E711-5561-A542-B9CA-4D57CD0B9966}"/>
                </a:ext>
                <a:ext uri="{C183D7F6-B498-43B3-948B-1728B52AA6E4}">
                  <adec:decorative xmlns:adec="http://schemas.microsoft.com/office/drawing/2017/decorative" val="1"/>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B241916B-7E55-A74C-A184-01C163D5909B}"/>
                </a:ext>
                <a:ext uri="{C183D7F6-B498-43B3-948B-1728B52AA6E4}">
                  <adec:decorative xmlns:adec="http://schemas.microsoft.com/office/drawing/2017/decorative" val="1"/>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B6CA3476-2B93-2B4D-9761-59345DC6CE93}"/>
                </a:ext>
                <a:ext uri="{C183D7F6-B498-43B3-948B-1728B52AA6E4}">
                  <adec:decorative xmlns:adec="http://schemas.microsoft.com/office/drawing/2017/decorative" val="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284198C9-BEAB-2C47-89F7-5CE93920817F}"/>
                </a:ext>
                <a:ext uri="{C183D7F6-B498-43B3-948B-1728B52AA6E4}">
                  <adec:decorative xmlns:adec="http://schemas.microsoft.com/office/drawing/2017/decorative" val="1"/>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Content Placeholder 12">
            <a:extLst>
              <a:ext uri="{FF2B5EF4-FFF2-40B4-BE49-F238E27FC236}">
                <a16:creationId xmlns:a16="http://schemas.microsoft.com/office/drawing/2014/main" id="{F6FE9477-1160-41D3-BE5E-0CF5BE24739A}"/>
              </a:ext>
            </a:extLst>
          </p:cNvPr>
          <p:cNvSpPr>
            <a:spLocks noGrp="1"/>
          </p:cNvSpPr>
          <p:nvPr>
            <p:ph sz="quarter" idx="14"/>
          </p:nvPr>
        </p:nvSpPr>
        <p:spPr>
          <a:xfrm>
            <a:off x="8391932" y="3802595"/>
            <a:ext cx="2583147" cy="336988"/>
          </a:xfrm>
        </p:spPr>
        <p:txBody>
          <a:bodyPr/>
          <a:lstStyle/>
          <a:p>
            <a:pPr lvl="0" defTabSz="914400">
              <a:lnSpc>
                <a:spcPct val="90000"/>
              </a:lnSpc>
              <a:spcBef>
                <a:spcPts val="0"/>
              </a:spcBef>
              <a:spcAft>
                <a:spcPts val="600"/>
              </a:spcAft>
              <a:buSzTx/>
              <a:defRPr/>
            </a:pPr>
            <a:r>
              <a:rPr lang="en-US" sz="2000">
                <a:ln w="3175">
                  <a:noFill/>
                </a:ln>
                <a:solidFill>
                  <a:prstClr val="black"/>
                </a:solidFill>
                <a:latin typeface="Segoe UI Semibold"/>
                <a:cs typeface="Segoe UI" pitchFamily="34" charset="0"/>
              </a:rPr>
              <a:t>Mission-critical ready </a:t>
            </a:r>
          </a:p>
        </p:txBody>
      </p:sp>
      <p:grpSp>
        <p:nvGrpSpPr>
          <p:cNvPr id="35" name="Group 84">
            <a:extLst>
              <a:ext uri="{FF2B5EF4-FFF2-40B4-BE49-F238E27FC236}">
                <a16:creationId xmlns:a16="http://schemas.microsoft.com/office/drawing/2014/main" id="{E3B072AF-160C-CA44-B7EB-85E025C5622E}"/>
              </a:ext>
              <a:ext uri="{C183D7F6-B498-43B3-948B-1728B52AA6E4}">
                <adec:decorative xmlns:adec="http://schemas.microsoft.com/office/drawing/2017/decorative" val="1"/>
              </a:ext>
            </a:extLst>
          </p:cNvPr>
          <p:cNvGrpSpPr>
            <a:grpSpLocks noChangeAspect="1"/>
          </p:cNvGrpSpPr>
          <p:nvPr/>
        </p:nvGrpSpPr>
        <p:grpSpPr bwMode="auto">
          <a:xfrm>
            <a:off x="7455969" y="4684582"/>
            <a:ext cx="449263" cy="495300"/>
            <a:chOff x="5822" y="999"/>
            <a:chExt cx="283" cy="312"/>
          </a:xfrm>
        </p:grpSpPr>
        <p:sp>
          <p:nvSpPr>
            <p:cNvPr id="36" name="AutoShape 83">
              <a:extLst>
                <a:ext uri="{FF2B5EF4-FFF2-40B4-BE49-F238E27FC236}">
                  <a16:creationId xmlns:a16="http://schemas.microsoft.com/office/drawing/2014/main" id="{830AA366-C0CF-604F-8676-95423DB44C83}"/>
                </a:ext>
                <a:ext uri="{C183D7F6-B498-43B3-948B-1728B52AA6E4}">
                  <adec:decorative xmlns:adec="http://schemas.microsoft.com/office/drawing/2017/decorative" val="1"/>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85">
              <a:extLst>
                <a:ext uri="{FF2B5EF4-FFF2-40B4-BE49-F238E27FC236}">
                  <a16:creationId xmlns:a16="http://schemas.microsoft.com/office/drawing/2014/main" id="{C03FEA95-C9EE-9A48-BDB7-E2465BDC06FB}"/>
                </a:ext>
                <a:ext uri="{C183D7F6-B498-43B3-948B-1728B52AA6E4}">
                  <adec:decorative xmlns:adec="http://schemas.microsoft.com/office/drawing/2017/decorative" val="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6">
              <a:extLst>
                <a:ext uri="{FF2B5EF4-FFF2-40B4-BE49-F238E27FC236}">
                  <a16:creationId xmlns:a16="http://schemas.microsoft.com/office/drawing/2014/main" id="{194D1F22-44D5-884B-B99E-7F3FD43ED862}"/>
                </a:ext>
                <a:ext uri="{C183D7F6-B498-43B3-948B-1728B52AA6E4}">
                  <adec:decorative xmlns:adec="http://schemas.microsoft.com/office/drawing/2017/decorative" val="1"/>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87">
              <a:extLst>
                <a:ext uri="{FF2B5EF4-FFF2-40B4-BE49-F238E27FC236}">
                  <a16:creationId xmlns:a16="http://schemas.microsoft.com/office/drawing/2014/main" id="{05F3CD7D-CF12-CD49-BA65-C97A81BA1FBF}"/>
                </a:ext>
                <a:ext uri="{C183D7F6-B498-43B3-948B-1728B52AA6E4}">
                  <adec:decorative xmlns:adec="http://schemas.microsoft.com/office/drawing/2017/decorative" val="1"/>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8">
              <a:extLst>
                <a:ext uri="{FF2B5EF4-FFF2-40B4-BE49-F238E27FC236}">
                  <a16:creationId xmlns:a16="http://schemas.microsoft.com/office/drawing/2014/main" id="{C198CFAD-2380-7D4C-948A-2ECC2BDA49DE}"/>
                </a:ext>
                <a:ext uri="{C183D7F6-B498-43B3-948B-1728B52AA6E4}">
                  <adec:decorative xmlns:adec="http://schemas.microsoft.com/office/drawing/2017/decorative" val="1"/>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9">
              <a:extLst>
                <a:ext uri="{FF2B5EF4-FFF2-40B4-BE49-F238E27FC236}">
                  <a16:creationId xmlns:a16="http://schemas.microsoft.com/office/drawing/2014/main" id="{950EEA3F-DBB3-D448-9103-B0AE089B657B}"/>
                </a:ext>
                <a:ext uri="{C183D7F6-B498-43B3-948B-1728B52AA6E4}">
                  <adec:decorative xmlns:adec="http://schemas.microsoft.com/office/drawing/2017/decorative" val="1"/>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90">
              <a:extLst>
                <a:ext uri="{FF2B5EF4-FFF2-40B4-BE49-F238E27FC236}">
                  <a16:creationId xmlns:a16="http://schemas.microsoft.com/office/drawing/2014/main" id="{5FABDF93-3420-864F-9256-36D13C53CA86}"/>
                </a:ext>
                <a:ext uri="{C183D7F6-B498-43B3-948B-1728B52AA6E4}">
                  <adec:decorative xmlns:adec="http://schemas.microsoft.com/office/drawing/2017/decorative" val="1"/>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Content Placeholder 13">
            <a:extLst>
              <a:ext uri="{FF2B5EF4-FFF2-40B4-BE49-F238E27FC236}">
                <a16:creationId xmlns:a16="http://schemas.microsoft.com/office/drawing/2014/main" id="{7CC0EE07-FECB-4D07-905A-2C6F9FB4406B}"/>
              </a:ext>
            </a:extLst>
          </p:cNvPr>
          <p:cNvSpPr>
            <a:spLocks noGrp="1"/>
          </p:cNvSpPr>
          <p:nvPr>
            <p:ph sz="quarter" idx="15"/>
          </p:nvPr>
        </p:nvSpPr>
        <p:spPr>
          <a:xfrm>
            <a:off x="8391932" y="4655233"/>
            <a:ext cx="2455740" cy="553998"/>
          </a:xfrm>
        </p:spPr>
        <p:txBody>
          <a:bodyPr/>
          <a:lstStyle/>
          <a:p>
            <a:pPr lvl="0" defTabSz="914400">
              <a:lnSpc>
                <a:spcPct val="90000"/>
              </a:lnSpc>
              <a:spcBef>
                <a:spcPts val="0"/>
              </a:spcBef>
              <a:spcAft>
                <a:spcPts val="600"/>
              </a:spcAft>
              <a:buSzTx/>
              <a:defRPr/>
            </a:pPr>
            <a:r>
              <a:rPr lang="en-US" sz="2000">
                <a:ln w="3175">
                  <a:noFill/>
                </a:ln>
                <a:solidFill>
                  <a:prstClr val="black"/>
                </a:solidFill>
                <a:latin typeface="Segoe UI Semibold"/>
                <a:cs typeface="Segoe UI" pitchFamily="34" charset="0"/>
              </a:rPr>
              <a:t>Fully managed and cost-effective </a:t>
            </a:r>
          </a:p>
        </p:txBody>
      </p:sp>
    </p:spTree>
    <p:extLst>
      <p:ext uri="{BB962C8B-B14F-4D97-AF65-F5344CB8AC3E}">
        <p14:creationId xmlns:p14="http://schemas.microsoft.com/office/powerpoint/2010/main" val="14282555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p:txBody>
          <a:bodyPr/>
          <a:lstStyle/>
          <a:p>
            <a:r>
              <a:rPr lang="en-CA" sz="2800"/>
              <a:t>Azure Cosmos DB powers real-time apps anywhere in the world</a:t>
            </a:r>
            <a:endParaRPr lang="en-US" sz="2800"/>
          </a:p>
        </p:txBody>
      </p:sp>
      <p:pic>
        <p:nvPicPr>
          <p:cNvPr id="10" name="Picture 9" descr="View of woman walking in a field depicting use of Microsoft's FarmBeats technology tracking soil, moisture and displaying data.">
            <a:extLst>
              <a:ext uri="{FF2B5EF4-FFF2-40B4-BE49-F238E27FC236}">
                <a16:creationId xmlns:a16="http://schemas.microsoft.com/office/drawing/2014/main" id="{127E4068-FE89-6405-4855-AC84E4E75D2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37648" y="1192936"/>
            <a:ext cx="4116842" cy="2568155"/>
          </a:xfrm>
          <a:prstGeom prst="rect">
            <a:avLst/>
          </a:prstGeom>
        </p:spPr>
      </p:pic>
      <p:sp>
        <p:nvSpPr>
          <p:cNvPr id="15" name="Rectangle 14">
            <a:extLst>
              <a:ext uri="{FF2B5EF4-FFF2-40B4-BE49-F238E27FC236}">
                <a16:creationId xmlns:a16="http://schemas.microsoft.com/office/drawing/2014/main" id="{36768646-C245-F4A6-81F6-372415025C45}"/>
              </a:ext>
              <a:ext uri="{C183D7F6-B498-43B3-948B-1728B52AA6E4}">
                <adec:decorative xmlns:adec="http://schemas.microsoft.com/office/drawing/2017/decorative" val="1"/>
              </a:ext>
            </a:extLst>
          </p:cNvPr>
          <p:cNvSpPr/>
          <p:nvPr/>
        </p:nvSpPr>
        <p:spPr bwMode="auto">
          <a:xfrm>
            <a:off x="1533755" y="2996079"/>
            <a:ext cx="4124628" cy="765011"/>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50" normalizeH="0" baseline="0" noProof="0">
                <a:ln w="3175">
                  <a:noFill/>
                </a:ln>
                <a:solidFill>
                  <a:srgbClr val="50E6FF"/>
                </a:solidFill>
                <a:effectLst/>
                <a:uLnTx/>
                <a:uFillTx/>
                <a:latin typeface="Segoe UI Semibold"/>
                <a:ea typeface="+mn-ea"/>
                <a:cs typeface="+mn-cs"/>
              </a:rPr>
              <a:t>IoT device telemetry</a:t>
            </a:r>
            <a:endParaRPr kumimoji="0" lang="en-US" sz="2400" b="1" i="0" u="none" strike="noStrike" kern="1200" cap="none" spc="-50" normalizeH="0" baseline="0" noProof="0">
              <a:ln w="3175">
                <a:noFill/>
              </a:ln>
              <a:solidFill>
                <a:srgbClr val="50E6FF"/>
              </a:solidFill>
              <a:effectLst/>
              <a:uLnTx/>
              <a:uFillTx/>
              <a:latin typeface="Segoe UI Semibold"/>
              <a:ea typeface="+mn-ea"/>
              <a:cs typeface="+mn-cs"/>
            </a:endParaRPr>
          </a:p>
        </p:txBody>
      </p:sp>
      <p:pic>
        <p:nvPicPr>
          <p:cNvPr id="20" name="Picture 19" descr="A woman showing a tablet to a man in a clothing store.">
            <a:extLst>
              <a:ext uri="{FF2B5EF4-FFF2-40B4-BE49-F238E27FC236}">
                <a16:creationId xmlns:a16="http://schemas.microsoft.com/office/drawing/2014/main" id="{F4569688-4140-DBC8-11C7-72D06E6AE67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5831" t="5170" r="2246" b="36971"/>
          <a:stretch/>
        </p:blipFill>
        <p:spPr>
          <a:xfrm>
            <a:off x="6688772" y="1192935"/>
            <a:ext cx="4080674" cy="2568155"/>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21" name="Rectangle 20">
            <a:extLst>
              <a:ext uri="{FF2B5EF4-FFF2-40B4-BE49-F238E27FC236}">
                <a16:creationId xmlns:a16="http://schemas.microsoft.com/office/drawing/2014/main" id="{F4A2ECBC-A8CD-1C5E-A96F-C93AC223B34E}"/>
              </a:ext>
              <a:ext uri="{C183D7F6-B498-43B3-948B-1728B52AA6E4}">
                <adec:decorative xmlns:adec="http://schemas.microsoft.com/office/drawing/2017/decorative" val="1"/>
              </a:ext>
            </a:extLst>
          </p:cNvPr>
          <p:cNvSpPr/>
          <p:nvPr/>
        </p:nvSpPr>
        <p:spPr bwMode="auto">
          <a:xfrm>
            <a:off x="6684879" y="2996079"/>
            <a:ext cx="4116841" cy="765012"/>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50" normalizeH="0" baseline="0" noProof="0">
                <a:ln w="3175">
                  <a:noFill/>
                </a:ln>
                <a:solidFill>
                  <a:srgbClr val="50E6FF"/>
                </a:solidFill>
                <a:effectLst/>
                <a:uLnTx/>
                <a:uFillTx/>
                <a:latin typeface="Segoe UI Semibold"/>
                <a:ea typeface="+mn-ea"/>
                <a:cs typeface="+mn-cs"/>
              </a:rPr>
              <a:t>Personalization and recommendations</a:t>
            </a:r>
          </a:p>
        </p:txBody>
      </p:sp>
      <p:pic>
        <p:nvPicPr>
          <p:cNvPr id="31" name="Picture 30" descr="A person in a car talking on a cell phone">
            <a:extLst>
              <a:ext uri="{FF2B5EF4-FFF2-40B4-BE49-F238E27FC236}">
                <a16:creationId xmlns:a16="http://schemas.microsoft.com/office/drawing/2014/main" id="{4EE68DAD-4267-0631-F4F0-11C70A98DAD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531795" y="3993847"/>
            <a:ext cx="4122695" cy="2568155"/>
          </a:xfrm>
          <a:prstGeom prst="rect">
            <a:avLst/>
          </a:prstGeom>
        </p:spPr>
      </p:pic>
      <p:sp>
        <p:nvSpPr>
          <p:cNvPr id="28" name="Rectangle 27">
            <a:extLst>
              <a:ext uri="{FF2B5EF4-FFF2-40B4-BE49-F238E27FC236}">
                <a16:creationId xmlns:a16="http://schemas.microsoft.com/office/drawing/2014/main" id="{F25968CC-0CEE-3500-53D3-CB5C7D95C240}"/>
              </a:ext>
              <a:ext uri="{C183D7F6-B498-43B3-948B-1728B52AA6E4}">
                <adec:decorative xmlns:adec="http://schemas.microsoft.com/office/drawing/2017/decorative" val="1"/>
              </a:ext>
            </a:extLst>
          </p:cNvPr>
          <p:cNvSpPr/>
          <p:nvPr/>
        </p:nvSpPr>
        <p:spPr bwMode="auto">
          <a:xfrm>
            <a:off x="1533755" y="5805267"/>
            <a:ext cx="4124628" cy="765011"/>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50" normalizeH="0" baseline="0" noProof="0">
                <a:ln w="3175">
                  <a:noFill/>
                </a:ln>
                <a:solidFill>
                  <a:srgbClr val="50E6FF"/>
                </a:solidFill>
                <a:effectLst/>
                <a:uLnTx/>
                <a:uFillTx/>
                <a:latin typeface="Segoe UI Semibold"/>
                <a:ea typeface="+mn-ea"/>
                <a:cs typeface="+mn-cs"/>
              </a:rPr>
              <a:t>Multi-tenant SaaS</a:t>
            </a:r>
          </a:p>
        </p:txBody>
      </p:sp>
      <p:pic>
        <p:nvPicPr>
          <p:cNvPr id="23" name="Picture 2" descr="Distant view of ships in a sea.">
            <a:extLst>
              <a:ext uri="{FF2B5EF4-FFF2-40B4-BE49-F238E27FC236}">
                <a16:creationId xmlns:a16="http://schemas.microsoft.com/office/drawing/2014/main" id="{773A6839-32F2-6D5D-3713-3A13EAA29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84879" y="3993847"/>
            <a:ext cx="4116841" cy="255776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CBF27F8-4AD9-96A4-7589-01AF2A7F837D}"/>
              </a:ext>
              <a:ext uri="{C183D7F6-B498-43B3-948B-1728B52AA6E4}">
                <adec:decorative xmlns:adec="http://schemas.microsoft.com/office/drawing/2017/decorative" val="1"/>
              </a:ext>
            </a:extLst>
          </p:cNvPr>
          <p:cNvSpPr/>
          <p:nvPr/>
        </p:nvSpPr>
        <p:spPr bwMode="auto">
          <a:xfrm>
            <a:off x="6684879" y="5805267"/>
            <a:ext cx="4116841" cy="765012"/>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50" normalizeH="0" baseline="0" noProof="0">
                <a:ln w="3175">
                  <a:noFill/>
                </a:ln>
                <a:solidFill>
                  <a:srgbClr val="50E6FF"/>
                </a:solidFill>
                <a:effectLst/>
                <a:uLnTx/>
                <a:uFillTx/>
                <a:latin typeface="Segoe UI Semibold"/>
                <a:ea typeface="+mn-ea"/>
                <a:cs typeface="+mn-cs"/>
              </a:rPr>
              <a:t>Global, mission-critical </a:t>
            </a:r>
          </a:p>
        </p:txBody>
      </p:sp>
    </p:spTree>
    <p:extLst>
      <p:ext uri="{BB962C8B-B14F-4D97-AF65-F5344CB8AC3E}">
        <p14:creationId xmlns:p14="http://schemas.microsoft.com/office/powerpoint/2010/main" val="4051171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ADBA87-29B8-49F9-B09C-8F85E2BF0E1C}"/>
              </a:ext>
            </a:extLst>
          </p:cNvPr>
          <p:cNvSpPr>
            <a:spLocks noGrp="1"/>
          </p:cNvSpPr>
          <p:nvPr>
            <p:ph type="title"/>
          </p:nvPr>
        </p:nvSpPr>
        <p:spPr>
          <a:xfrm>
            <a:off x="6703311" y="607202"/>
            <a:ext cx="5310889" cy="492443"/>
          </a:xfrm>
        </p:spPr>
        <p:txBody>
          <a:bodyPr/>
          <a:lstStyle/>
          <a:p>
            <a:pPr lvl="0" defTabSz="914400">
              <a:spcBef>
                <a:spcPts val="0"/>
              </a:spcBef>
              <a:spcAft>
                <a:spcPts val="1200"/>
              </a:spcAft>
            </a:pPr>
            <a:r>
              <a:rPr lang="en-CA" sz="3200" b="1" spc="0">
                <a:ln>
                  <a:noFill/>
                </a:ln>
                <a:noFill/>
                <a:latin typeface="Segoe UI"/>
                <a:cs typeface="+mn-cs"/>
              </a:rPr>
              <a:t>Mercedes-Benz (1 of 2)</a:t>
            </a:r>
            <a:endParaRPr lang="en-US">
              <a:noFill/>
            </a:endParaRPr>
          </a:p>
        </p:txBody>
      </p:sp>
      <p:pic>
        <p:nvPicPr>
          <p:cNvPr id="8194" name="Picture 2" descr="Interior view of Mercedes Benz steering wheel.">
            <a:extLst>
              <a:ext uri="{FF2B5EF4-FFF2-40B4-BE49-F238E27FC236}">
                <a16:creationId xmlns:a16="http://schemas.microsoft.com/office/drawing/2014/main" id="{E38B74C3-58FF-4689-A3B1-C1AA6683F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F314268-4474-426A-AF62-9B616696CA56}"/>
              </a:ext>
              <a:ext uri="{C183D7F6-B498-43B3-948B-1728B52AA6E4}">
                <adec:decorative xmlns:adec="http://schemas.microsoft.com/office/drawing/2017/decorative" val="1"/>
              </a:ext>
            </a:extLst>
          </p:cNvPr>
          <p:cNvGrpSpPr/>
          <p:nvPr/>
        </p:nvGrpSpPr>
        <p:grpSpPr>
          <a:xfrm>
            <a:off x="6096000" y="0"/>
            <a:ext cx="6096000" cy="6858000"/>
            <a:chOff x="6096000" y="0"/>
            <a:chExt cx="6096000" cy="6858000"/>
          </a:xfrm>
        </p:grpSpPr>
        <p:sp>
          <p:nvSpPr>
            <p:cNvPr id="2" name="Rectangle 1">
              <a:extLst>
                <a:ext uri="{FF2B5EF4-FFF2-40B4-BE49-F238E27FC236}">
                  <a16:creationId xmlns:a16="http://schemas.microsoft.com/office/drawing/2014/main" id="{72E2FAE9-B319-9245-9E57-0EA00B5D8AF2}"/>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FA9C9C0-7505-4B33-85D1-D9CCA7C4DEC1}"/>
                </a:ext>
                <a:ext uri="{C183D7F6-B498-43B3-948B-1728B52AA6E4}">
                  <adec:decorative xmlns:adec="http://schemas.microsoft.com/office/drawing/2017/decorative" val="1"/>
                </a:ext>
              </a:extLst>
            </p:cNvPr>
            <p:cNvSpPr txBox="1"/>
            <p:nvPr/>
          </p:nvSpPr>
          <p:spPr>
            <a:xfrm>
              <a:off x="6703772" y="608761"/>
              <a:ext cx="5488227" cy="490884"/>
            </a:xfrm>
            <a:prstGeom prst="rect">
              <a:avLst/>
            </a:prstGeom>
            <a:noFill/>
          </p:spPr>
          <p:txBody>
            <a:bodyPr wrap="square" lIns="0" tIns="0" rIns="0" bIns="0" rtlCol="0">
              <a:spAutoFit/>
            </a:bodyPr>
            <a:lstStyle/>
            <a:p>
              <a:r>
                <a:rPr lang="en-CA" sz="3200" b="1">
                  <a:solidFill>
                    <a:srgbClr val="FFFFFF"/>
                  </a:solidFill>
                  <a:cs typeface="Segoe UI" pitchFamily="34" charset="0"/>
                </a:rPr>
                <a:t>Mercedes-Benz </a:t>
              </a:r>
              <a:r>
                <a:rPr lang="en-CA" sz="3200" b="1">
                  <a:cs typeface="Segoe UI" pitchFamily="34" charset="0"/>
                </a:rPr>
                <a:t>(1 of 2)</a:t>
              </a:r>
              <a:endParaRPr lang="en-US" sz="2000" err="1"/>
            </a:p>
          </p:txBody>
        </p:sp>
      </p:grpSp>
      <p:sp>
        <p:nvSpPr>
          <p:cNvPr id="7" name="Content Placeholder 6">
            <a:extLst>
              <a:ext uri="{FF2B5EF4-FFF2-40B4-BE49-F238E27FC236}">
                <a16:creationId xmlns:a16="http://schemas.microsoft.com/office/drawing/2014/main" id="{BA57B749-9035-4C11-8823-88498C80316D}"/>
              </a:ext>
            </a:extLst>
          </p:cNvPr>
          <p:cNvSpPr>
            <a:spLocks noGrp="1"/>
          </p:cNvSpPr>
          <p:nvPr>
            <p:ph sz="quarter" idx="10"/>
          </p:nvPr>
        </p:nvSpPr>
        <p:spPr>
          <a:xfrm>
            <a:off x="6703083" y="1247363"/>
            <a:ext cx="4775600" cy="1445071"/>
          </a:xfrm>
        </p:spPr>
        <p:txBody>
          <a:bodyPr/>
          <a:lstStyle/>
          <a:p>
            <a:pPr lvl="0" defTabSz="914400">
              <a:spcBef>
                <a:spcPts val="0"/>
              </a:spcBef>
              <a:spcAft>
                <a:spcPts val="1200"/>
              </a:spcAft>
              <a:buSzTx/>
            </a:pPr>
            <a:r>
              <a:rPr lang="en-CA" sz="2400">
                <a:solidFill>
                  <a:srgbClr val="FFFFFF"/>
                </a:solidFill>
                <a:latin typeface="Segoe UI" panose="020B0502040204020203" pitchFamily="34" charset="0"/>
              </a:rPr>
              <a:t>A cloud-native IoT solution for an in-car digital experience that runs on Azure Cosmos DB and Azure Kubernetes Service</a:t>
            </a:r>
          </a:p>
        </p:txBody>
      </p:sp>
      <p:sp>
        <p:nvSpPr>
          <p:cNvPr id="8" name="Content Placeholder 7">
            <a:extLst>
              <a:ext uri="{FF2B5EF4-FFF2-40B4-BE49-F238E27FC236}">
                <a16:creationId xmlns:a16="http://schemas.microsoft.com/office/drawing/2014/main" id="{BB07E1BE-7042-4A0C-A865-6DE5B1E21D23}"/>
              </a:ext>
            </a:extLst>
          </p:cNvPr>
          <p:cNvSpPr>
            <a:spLocks noGrp="1"/>
          </p:cNvSpPr>
          <p:nvPr>
            <p:ph sz="quarter" idx="11"/>
          </p:nvPr>
        </p:nvSpPr>
        <p:spPr>
          <a:xfrm>
            <a:off x="6703060" y="2982005"/>
            <a:ext cx="4295140" cy="1600438"/>
          </a:xfrm>
        </p:spPr>
        <p:txBody>
          <a:bodyPr/>
          <a:lstStyle/>
          <a:p>
            <a:pPr lvl="0" defTabSz="914400">
              <a:spcBef>
                <a:spcPts val="0"/>
              </a:spcBef>
              <a:spcAft>
                <a:spcPts val="800"/>
              </a:spcAft>
              <a:buSzTx/>
            </a:pPr>
            <a:r>
              <a:rPr lang="en-CA" sz="2400">
                <a:solidFill>
                  <a:srgbClr val="50E6FF"/>
                </a:solidFill>
                <a:latin typeface="Segoe UI Semibold"/>
                <a:cs typeface="+mn-cs"/>
              </a:rPr>
              <a:t>Azure Cosmos DB delivers</a:t>
            </a:r>
            <a:r>
              <a:rPr lang="en-US" sz="2400">
                <a:solidFill>
                  <a:srgbClr val="50E6FF"/>
                </a:solidFill>
                <a:latin typeface="Segoe UI Semibold"/>
                <a:cs typeface="+mn-cs"/>
              </a:rPr>
              <a:t>: </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Global data distribution</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High availability </a:t>
            </a:r>
          </a:p>
          <a:p>
            <a:pPr marL="236538" lvl="0" indent="-236538" defTabSz="914400">
              <a:spcBef>
                <a:spcPts val="0"/>
              </a:spcBef>
              <a:spcAft>
                <a:spcPts val="800"/>
              </a:spcAft>
              <a:buSzTx/>
              <a:buFont typeface="Arial" panose="020B0604020202020204" pitchFamily="34" charset="0"/>
              <a:buChar char="•"/>
            </a:pPr>
            <a:r>
              <a:rPr lang="en-US" sz="1800">
                <a:solidFill>
                  <a:srgbClr val="FFFFFF"/>
                </a:solidFill>
                <a:cs typeface="+mn-cs"/>
              </a:rPr>
              <a:t>Low latency reads and writes worldwide</a:t>
            </a:r>
          </a:p>
        </p:txBody>
      </p:sp>
      <p:pic>
        <p:nvPicPr>
          <p:cNvPr id="5" name="Picture 4" descr="Mercedes-Benz logo">
            <a:extLst>
              <a:ext uri="{FF2B5EF4-FFF2-40B4-BE49-F238E27FC236}">
                <a16:creationId xmlns:a16="http://schemas.microsoft.com/office/drawing/2014/main" id="{4F90356E-4261-2E4B-910A-C1D5211BAD5E}"/>
              </a:ext>
            </a:extLst>
          </p:cNvPr>
          <p:cNvPicPr>
            <a:picLocks noChangeAspect="1"/>
          </p:cNvPicPr>
          <p:nvPr/>
        </p:nvPicPr>
        <p:blipFill rotWithShape="1">
          <a:blip r:embed="rId4"/>
          <a:srcRect b="21864"/>
          <a:stretch/>
        </p:blipFill>
        <p:spPr>
          <a:xfrm>
            <a:off x="6611649" y="5748884"/>
            <a:ext cx="894051" cy="698569"/>
          </a:xfrm>
          <a:prstGeom prst="rect">
            <a:avLst/>
          </a:prstGeom>
        </p:spPr>
      </p:pic>
    </p:spTree>
    <p:extLst>
      <p:ext uri="{BB962C8B-B14F-4D97-AF65-F5344CB8AC3E}">
        <p14:creationId xmlns:p14="http://schemas.microsoft.com/office/powerpoint/2010/main" val="1079899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AC4B-1E8B-48DE-83D7-8AC9EE2A6043}"/>
              </a:ext>
            </a:extLst>
          </p:cNvPr>
          <p:cNvSpPr>
            <a:spLocks noGrp="1"/>
          </p:cNvSpPr>
          <p:nvPr>
            <p:ph type="title"/>
          </p:nvPr>
        </p:nvSpPr>
        <p:spPr>
          <a:xfrm>
            <a:off x="3485421" y="457200"/>
            <a:ext cx="5224205" cy="553998"/>
          </a:xfrm>
          <a:noFill/>
        </p:spPr>
        <p:txBody>
          <a:bodyPr wrap="square" lIns="0" tIns="0" rIns="0" bIns="0" rtlCol="0">
            <a:spAutoFit/>
          </a:bodyPr>
          <a:lstStyle/>
          <a:p>
            <a:pPr algn="ctr" defTabSz="914400"/>
            <a:r>
              <a:rPr lang="en-US" sz="3200" b="1">
                <a:noFill/>
                <a:latin typeface="+mn-lt"/>
              </a:rPr>
              <a:t>Mercedes-Benz (2 of 2)</a:t>
            </a:r>
          </a:p>
        </p:txBody>
      </p:sp>
      <p:pic>
        <p:nvPicPr>
          <p:cNvPr id="5" name="Picture 4" descr="Exterior view of Mercedes Benz company.">
            <a:extLst>
              <a:ext uri="{FF2B5EF4-FFF2-40B4-BE49-F238E27FC236}">
                <a16:creationId xmlns:a16="http://schemas.microsoft.com/office/drawing/2014/main" id="{C006184C-35EA-5E45-A74F-BACB97EE9F6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3261"/>
            <a:ext cx="12192000" cy="6861261"/>
          </a:xfrm>
          <a:prstGeom prst="rect">
            <a:avLst/>
          </a:prstGeom>
        </p:spPr>
      </p:pic>
      <p:sp>
        <p:nvSpPr>
          <p:cNvPr id="17" name="Rectangle 16">
            <a:extLst>
              <a:ext uri="{FF2B5EF4-FFF2-40B4-BE49-F238E27FC236}">
                <a16:creationId xmlns:a16="http://schemas.microsoft.com/office/drawing/2014/main" id="{CC708E01-DFAA-DC45-8544-D9CFAB0D67BC}"/>
              </a:ext>
              <a:ext uri="{C183D7F6-B498-43B3-948B-1728B52AA6E4}">
                <adec:decorative xmlns:adec="http://schemas.microsoft.com/office/drawing/2017/decorative" val="1"/>
              </a:ext>
            </a:extLst>
          </p:cNvPr>
          <p:cNvSpPr/>
          <p:nvPr/>
        </p:nvSpPr>
        <p:spPr bwMode="auto">
          <a:xfrm>
            <a:off x="1665333" y="1889356"/>
            <a:ext cx="8872038" cy="311292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D6BE159-CF30-43C1-889B-FB176D3318AC}"/>
              </a:ext>
            </a:extLst>
          </p:cNvPr>
          <p:cNvSpPr>
            <a:spLocks noGrp="1"/>
          </p:cNvSpPr>
          <p:nvPr>
            <p:ph sz="quarter" idx="10"/>
          </p:nvPr>
        </p:nvSpPr>
        <p:spPr>
          <a:xfrm>
            <a:off x="2627020" y="2383000"/>
            <a:ext cx="6679540" cy="1323199"/>
          </a:xfrm>
        </p:spPr>
        <p:txBody>
          <a:bodyPr/>
          <a:lstStyle/>
          <a:p>
            <a:pPr lvl="0" defTabSz="914400">
              <a:spcBef>
                <a:spcPts val="0"/>
              </a:spcBef>
              <a:buSzTx/>
            </a:pPr>
            <a:r>
              <a:rPr lang="en-CA" sz="2000">
                <a:solidFill>
                  <a:srgbClr val="50E6FF"/>
                </a:solidFill>
                <a:cs typeface="+mn-cs"/>
              </a:rPr>
              <a:t>“</a:t>
            </a:r>
            <a:r>
              <a:rPr lang="en-US" sz="2000">
                <a:solidFill>
                  <a:srgbClr val="FFFFFF"/>
                </a:solidFill>
                <a:cs typeface="+mn-cs"/>
              </a:rPr>
              <a:t>Our software development process is so much better now. We’re able to keep the software inside of the cars updated and release new features in weeks instead of months, while preserving quality and security of vehicle and driver data.</a:t>
            </a:r>
            <a:r>
              <a:rPr lang="en-US" sz="2000">
                <a:solidFill>
                  <a:srgbClr val="50E6FF"/>
                </a:solidFill>
                <a:cs typeface="+mn-cs"/>
              </a:rPr>
              <a:t>”</a:t>
            </a:r>
          </a:p>
        </p:txBody>
      </p:sp>
      <p:sp>
        <p:nvSpPr>
          <p:cNvPr id="4" name="Content Placeholder 3">
            <a:extLst>
              <a:ext uri="{FF2B5EF4-FFF2-40B4-BE49-F238E27FC236}">
                <a16:creationId xmlns:a16="http://schemas.microsoft.com/office/drawing/2014/main" id="{FFCB5C97-E2E6-4DF6-A9D3-79EA37D4EAD8}"/>
              </a:ext>
            </a:extLst>
          </p:cNvPr>
          <p:cNvSpPr>
            <a:spLocks noGrp="1"/>
          </p:cNvSpPr>
          <p:nvPr>
            <p:ph sz="quarter" idx="11"/>
          </p:nvPr>
        </p:nvSpPr>
        <p:spPr>
          <a:xfrm>
            <a:off x="2624739" y="3959917"/>
            <a:ext cx="3947712" cy="553320"/>
          </a:xfrm>
        </p:spPr>
        <p:txBody>
          <a:bodyPr/>
          <a:lstStyle/>
          <a:p>
            <a:pPr lvl="0" defTabSz="914400">
              <a:spcBef>
                <a:spcPts val="0"/>
              </a:spcBef>
              <a:buSzTx/>
            </a:pPr>
            <a:r>
              <a:rPr lang="en-US" sz="1600">
                <a:solidFill>
                  <a:srgbClr val="50E6FF"/>
                </a:solidFill>
                <a:latin typeface="Segoe UI Semibold"/>
                <a:cs typeface="+mn-cs"/>
              </a:rPr>
              <a:t>Rodrigo Nunes </a:t>
            </a:r>
          </a:p>
          <a:p>
            <a:pPr lvl="0" defTabSz="914400">
              <a:spcBef>
                <a:spcPts val="0"/>
              </a:spcBef>
              <a:buSzTx/>
            </a:pPr>
            <a:r>
              <a:rPr lang="en-US" sz="1400">
                <a:solidFill>
                  <a:srgbClr val="FFFFFF"/>
                </a:solidFill>
                <a:cs typeface="+mn-cs"/>
              </a:rPr>
              <a:t>Principal software engineer, Mercedes-Benz, R&amp;D</a:t>
            </a:r>
          </a:p>
        </p:txBody>
      </p:sp>
      <p:pic>
        <p:nvPicPr>
          <p:cNvPr id="22" name="Picture 21" descr="Mercedes-Benz logo">
            <a:extLst>
              <a:ext uri="{FF2B5EF4-FFF2-40B4-BE49-F238E27FC236}">
                <a16:creationId xmlns:a16="http://schemas.microsoft.com/office/drawing/2014/main" id="{A4384B29-1716-5F47-89E2-4175F8E378FB}"/>
              </a:ext>
            </a:extLst>
          </p:cNvPr>
          <p:cNvPicPr>
            <a:picLocks noChangeAspect="1"/>
          </p:cNvPicPr>
          <p:nvPr/>
        </p:nvPicPr>
        <p:blipFill rotWithShape="1">
          <a:blip r:embed="rId4"/>
          <a:srcRect b="21864"/>
          <a:stretch/>
        </p:blipFill>
        <p:spPr>
          <a:xfrm>
            <a:off x="9497473" y="4082309"/>
            <a:ext cx="894051" cy="698569"/>
          </a:xfrm>
          <a:prstGeom prst="rect">
            <a:avLst/>
          </a:prstGeom>
        </p:spPr>
      </p:pic>
    </p:spTree>
    <p:extLst>
      <p:ext uri="{BB962C8B-B14F-4D97-AF65-F5344CB8AC3E}">
        <p14:creationId xmlns:p14="http://schemas.microsoft.com/office/powerpoint/2010/main" val="1194664672"/>
      </p:ext>
    </p:extLst>
  </p:cSld>
  <p:clrMapOvr>
    <a:masterClrMapping/>
  </p:clrMapOvr>
  <p:transition>
    <p:fade/>
  </p:transition>
</p:sld>
</file>

<file path=ppt/theme/theme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0.xml><?xml version="1.0" encoding="utf-8"?>
<a:theme xmlns:a="http://schemas.openxmlformats.org/drawingml/2006/main" name="1_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SF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12.xml><?xml version="1.0" encoding="utf-8"?>
<a:theme xmlns:a="http://schemas.openxmlformats.org/drawingml/2006/main" name="5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9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ppt/theme/themeOverride2.xml><?xml version="1.0" encoding="utf-8"?>
<a:themeOverride xmlns:a="http://schemas.openxmlformats.org/drawingml/2006/main">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61349b38-87b0-4d20-bd6f-41da2268192a" xsi:nil="true"/>
    <lcf76f155ced4ddcb4097134ff3c332f xmlns="61349b38-87b0-4d20-bd6f-41da2268192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A9776C-36A4-4295-A03A-D77912A4A85F}"/>
</file>

<file path=customXml/itemProps2.xml><?xml version="1.0" encoding="utf-8"?>
<ds:datastoreItem xmlns:ds="http://schemas.openxmlformats.org/officeDocument/2006/customXml" ds:itemID="{803EBBC1-0F2E-491E-A0C5-2F6EA2416555}">
  <ds:schemaRefs>
    <ds:schemaRef ds:uri="http://schemas.microsoft.com/office/2006/metadata/properties"/>
    <ds:schemaRef ds:uri="http://www.w3.org/XML/1998/namespace"/>
    <ds:schemaRef ds:uri="http://schemas.openxmlformats.org/package/2006/metadata/core-properties"/>
    <ds:schemaRef ds:uri="http://schemas.microsoft.com/sharepoint/v3"/>
    <ds:schemaRef ds:uri="http://schemas.microsoft.com/office/2006/documentManagement/types"/>
    <ds:schemaRef ds:uri="http://purl.org/dc/terms/"/>
    <ds:schemaRef ds:uri="http://purl.org/dc/dcmitype/"/>
    <ds:schemaRef ds:uri="http://purl.org/dc/elements/1.1/"/>
    <ds:schemaRef ds:uri="b1c3d6fc-5689-40cc-899d-3b916b4ff5bf"/>
    <ds:schemaRef ds:uri="http://schemas.microsoft.com/office/infopath/2007/PartnerControls"/>
    <ds:schemaRef ds:uri="230e9df3-be65-4c73-a93b-d1236ebd677e"/>
    <ds:schemaRef ds:uri="07c5dfa0-33a3-47dd-bfb7-87fb96739115"/>
  </ds:schemaRefs>
</ds:datastoreItem>
</file>

<file path=customXml/itemProps3.xml><?xml version="1.0" encoding="utf-8"?>
<ds:datastoreItem xmlns:ds="http://schemas.openxmlformats.org/officeDocument/2006/customXml" ds:itemID="{A495455D-F3C1-4686-81E8-B9E3F1C64C5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7435</Words>
  <Application>Microsoft Office PowerPoint</Application>
  <PresentationFormat>Widescreen</PresentationFormat>
  <Paragraphs>866</Paragraphs>
  <Slides>55</Slides>
  <Notes>45</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55</vt:i4>
      </vt:variant>
    </vt:vector>
  </HeadingPairs>
  <TitlesOfParts>
    <vt:vector size="81" baseType="lpstr">
      <vt:lpstr>-apple-system</vt:lpstr>
      <vt:lpstr>Arial</vt:lpstr>
      <vt:lpstr>Calibri</vt:lpstr>
      <vt:lpstr>Calibri Light</vt:lpstr>
      <vt:lpstr>Consolas</vt:lpstr>
      <vt:lpstr>Courier New</vt:lpstr>
      <vt:lpstr>Segoe UI</vt:lpstr>
      <vt:lpstr>Segoe UI Light</vt:lpstr>
      <vt:lpstr>Segoe UI Semibold</vt:lpstr>
      <vt:lpstr>Segoe UI Semilight</vt:lpstr>
      <vt:lpstr>SegoeUI</vt:lpstr>
      <vt:lpstr>Wingdings</vt:lpstr>
      <vt:lpstr>1_9-51052_Microsoft_Ready_Template_Light</vt:lpstr>
      <vt:lpstr>WHITE TEMPLATE</vt:lpstr>
      <vt:lpstr>1_WHITE TEMPLATE</vt:lpstr>
      <vt:lpstr>Microsoft 365 PPT Template - 2018</vt:lpstr>
      <vt:lpstr>Azure 1</vt:lpstr>
      <vt:lpstr>1_Microsoft_Ready_Template_Light</vt:lpstr>
      <vt:lpstr>2_WHITE TEMPLATE</vt:lpstr>
      <vt:lpstr>Black Template</vt:lpstr>
      <vt:lpstr>9_Azure Design Template</vt:lpstr>
      <vt:lpstr>1_Microsoft_Learn_Black_Template</vt:lpstr>
      <vt:lpstr>SFP_Black Template</vt:lpstr>
      <vt:lpstr>5_Azure Design Template</vt:lpstr>
      <vt:lpstr>3_WHITE TEMPLATE</vt:lpstr>
      <vt:lpstr>2_Microsoft_Ready_Template_Light</vt:lpstr>
      <vt:lpstr>Azure Cosmos DB  Fast, distributed NoSQL and relational database for any scale </vt:lpstr>
      <vt:lpstr>Modern life is app-centric</vt:lpstr>
      <vt:lpstr>Apps run on data</vt:lpstr>
      <vt:lpstr>Developers have new requirements</vt:lpstr>
      <vt:lpstr>Modern app devs need modern databases</vt:lpstr>
      <vt:lpstr>Propel your app development into the future with Azure Cosmos DB </vt:lpstr>
      <vt:lpstr>Azure Cosmos DB powers real-time apps anywhere in the world</vt:lpstr>
      <vt:lpstr>Mercedes-Benz (1 of 2)</vt:lpstr>
      <vt:lpstr>Mercedes-Benz (2 of 2)</vt:lpstr>
      <vt:lpstr>ASOS (1 of 2)</vt:lpstr>
      <vt:lpstr>ASOS (2 of 2)</vt:lpstr>
      <vt:lpstr>Coca-Cola (1 of 2)</vt:lpstr>
      <vt:lpstr>Coca-Cola (2 of 2)</vt:lpstr>
      <vt:lpstr>Coca-Cola (1 of </vt:lpstr>
      <vt:lpstr>Zero friction</vt:lpstr>
      <vt:lpstr>Azure Cosmos DB</vt:lpstr>
      <vt:lpstr>Guaranteed performance at any scale </vt:lpstr>
      <vt:lpstr>Simplified app development</vt:lpstr>
      <vt:lpstr>Mission-critical ready </vt:lpstr>
      <vt:lpstr>Fully managed and cost-effective </vt:lpstr>
      <vt:lpstr>Ease the challenge of NoSQL migration with Azure </vt:lpstr>
      <vt:lpstr>Norton LifeLock (1 of 2)</vt:lpstr>
      <vt:lpstr>Norton LifeLock (2 of 2)</vt:lpstr>
      <vt:lpstr>Ready to build modern apps on Azure Cosmos DB?  Get started today!</vt:lpstr>
      <vt:lpstr>Stay agile with real-time telemetry on Azure Cosmos DB </vt:lpstr>
      <vt:lpstr>Personalize digital experiences with 360-degree customer view</vt:lpstr>
      <vt:lpstr>Put your data where your users are</vt:lpstr>
      <vt:lpstr>Build multi-tenant apps that easily scale as your app grows</vt:lpstr>
      <vt:lpstr>Optimize your Azure Cosmos DB costs </vt:lpstr>
      <vt:lpstr>Optimize your Azure Cosmos DB costs </vt:lpstr>
      <vt:lpstr>Features of today's applications</vt:lpstr>
      <vt:lpstr>NoSQL IaaS and on-premises offerings don’t meet the moment</vt:lpstr>
      <vt:lpstr>Azure Cosmos DB raises the NoSQL bar </vt:lpstr>
      <vt:lpstr>Migrate to cloud NoSQL with Azure Cosmos DB </vt:lpstr>
      <vt:lpstr>Azure Cosmos DB for NoSQL</vt:lpstr>
      <vt:lpstr>Azure Cosmos DB for MongoDB</vt:lpstr>
      <vt:lpstr>Elastic scale with support for multiple APIs delivers insights to Bentley’s users</vt:lpstr>
      <vt:lpstr>Citrix makes apps and data secure and easy to access anywhere, at any time</vt:lpstr>
      <vt:lpstr>Simple migration enables always-on, real-time  threat protection</vt:lpstr>
      <vt:lpstr>Azure Cosmos DB for Apache Cassandra</vt:lpstr>
      <vt:lpstr>Symantec discovers 40% savings and more reliability by migrating</vt:lpstr>
      <vt:lpstr>Azure Cosmos DB for Gremlin</vt:lpstr>
      <vt:lpstr>Azure Cosmos DB for Table</vt:lpstr>
      <vt:lpstr>PostgreSQL deployment options</vt:lpstr>
      <vt:lpstr>Azure Cosmos DB for PostgreSQL</vt:lpstr>
      <vt:lpstr>Limitless scale with Azure Cosmos DB for PostgreSQL</vt:lpstr>
      <vt:lpstr>Transit authority improves traffic monitoring while lowering operational costs</vt:lpstr>
      <vt:lpstr>Microsoft Windows chooses Azure Cosmos DB for PostgreSQL </vt:lpstr>
      <vt:lpstr>How do Azure DB for PostgreSQL and Azure Cosmos DB for PostgreSQL differ?</vt:lpstr>
      <vt:lpstr>App and Data Innovation Programs for customers</vt:lpstr>
      <vt:lpstr>Java Apps on Azure Customer Credit Offer details Build or modernize Java apps to save up to 30% on Azure Spring Cloud and up to 20% on Azure managed databases and other managed app services*</vt:lpstr>
      <vt:lpstr>Azure Migration and Modernization Program (AMMP)</vt:lpstr>
      <vt:lpstr>Count on a proven practice</vt:lpstr>
      <vt:lpstr>Tools and services for your migration journey</vt:lpstr>
      <vt:lpstr>FY23 AMMP: Build or modernize apps with Azure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2022-10-06T20:31:27Z</dcterms:created>
  <dcterms:modified xsi:type="dcterms:W3CDTF">2022-12-05T18:11:16Z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ContentTypeId">
    <vt:lpwstr>0x010100CB37A1A211E6AD49B6926EBCABCBDE8F</vt:lpwstr>
  </property>
  <property fmtid="{D5CDD505-2E9C-101B-9397-08002B2CF9AE}" pid="4" name="MSIP_Label_f42aa342-8706-4288-bd11-ebb85995028c_SetDate">
    <vt:lpwstr>2020-06-29T22:07:27Z</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Method">
    <vt:lpwstr>Standard</vt:lpwstr>
  </property>
  <property fmtid="{D5CDD505-2E9C-101B-9397-08002B2CF9AE}" pid="7" name="MSIP_Label_f42aa342-8706-4288-bd11-ebb85995028c_Name">
    <vt:lpwstr>Internal</vt:lpwstr>
  </property>
  <property fmtid="{D5CDD505-2E9C-101B-9397-08002B2CF9AE}" pid="8" name="MSIP_Label_f42aa342-8706-4288-bd11-ebb85995028c_ContentBits">
    <vt:lpwstr>0</vt:lpwstr>
  </property>
  <property fmtid="{D5CDD505-2E9C-101B-9397-08002B2CF9AE}" pid="9" name="MSIP_Label_f42aa342-8706-4288-bd11-ebb85995028c_ActionId">
    <vt:lpwstr>6ecc95ff-c336-42b8-937d-399940784207</vt:lpwstr>
  </property>
  <property fmtid="{D5CDD505-2E9C-101B-9397-08002B2CF9AE}" pid="10" name="MediaServiceImageTags">
    <vt:lpwstr/>
  </property>
</Properties>
</file>